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295"/>
  </p:notesMasterIdLst>
  <p:handoutMasterIdLst>
    <p:handoutMasterId r:id="rId296"/>
  </p:handoutMasterIdLst>
  <p:sldIdLst>
    <p:sldId id="804" r:id="rId2"/>
    <p:sldId id="805" r:id="rId3"/>
    <p:sldId id="806" r:id="rId4"/>
    <p:sldId id="807" r:id="rId5"/>
    <p:sldId id="808" r:id="rId6"/>
    <p:sldId id="809" r:id="rId7"/>
    <p:sldId id="810" r:id="rId8"/>
    <p:sldId id="811" r:id="rId9"/>
    <p:sldId id="812" r:id="rId10"/>
    <p:sldId id="813" r:id="rId11"/>
    <p:sldId id="814" r:id="rId12"/>
    <p:sldId id="815" r:id="rId13"/>
    <p:sldId id="816" r:id="rId14"/>
    <p:sldId id="256" r:id="rId15"/>
    <p:sldId id="383" r:id="rId16"/>
    <p:sldId id="803" r:id="rId17"/>
    <p:sldId id="582" r:id="rId18"/>
    <p:sldId id="583" r:id="rId19"/>
    <p:sldId id="571" r:id="rId20"/>
    <p:sldId id="596" r:id="rId21"/>
    <p:sldId id="468" r:id="rId22"/>
    <p:sldId id="585" r:id="rId23"/>
    <p:sldId id="584" r:id="rId24"/>
    <p:sldId id="655" r:id="rId25"/>
    <p:sldId id="586" r:id="rId26"/>
    <p:sldId id="587" r:id="rId27"/>
    <p:sldId id="656" r:id="rId28"/>
    <p:sldId id="589" r:id="rId29"/>
    <p:sldId id="590" r:id="rId30"/>
    <p:sldId id="591" r:id="rId31"/>
    <p:sldId id="657" r:id="rId32"/>
    <p:sldId id="588" r:id="rId33"/>
    <p:sldId id="658" r:id="rId34"/>
    <p:sldId id="592" r:id="rId35"/>
    <p:sldId id="593" r:id="rId36"/>
    <p:sldId id="469" r:id="rId37"/>
    <p:sldId id="594" r:id="rId38"/>
    <p:sldId id="595" r:id="rId39"/>
    <p:sldId id="580" r:id="rId40"/>
    <p:sldId id="572" r:id="rId41"/>
    <p:sldId id="597" r:id="rId42"/>
    <p:sldId id="664" r:id="rId43"/>
    <p:sldId id="663" r:id="rId44"/>
    <p:sldId id="665" r:id="rId45"/>
    <p:sldId id="662" r:id="rId46"/>
    <p:sldId id="666" r:id="rId47"/>
    <p:sldId id="667" r:id="rId48"/>
    <p:sldId id="598" r:id="rId49"/>
    <p:sldId id="599" r:id="rId50"/>
    <p:sldId id="668" r:id="rId51"/>
    <p:sldId id="669" r:id="rId52"/>
    <p:sldId id="601" r:id="rId53"/>
    <p:sldId id="600" r:id="rId54"/>
    <p:sldId id="670" r:id="rId55"/>
    <p:sldId id="671" r:id="rId56"/>
    <p:sldId id="603" r:id="rId57"/>
    <p:sldId id="672" r:id="rId58"/>
    <p:sldId id="604" r:id="rId59"/>
    <p:sldId id="673" r:id="rId60"/>
    <p:sldId id="605" r:id="rId61"/>
    <p:sldId id="674" r:id="rId62"/>
    <p:sldId id="606" r:id="rId63"/>
    <p:sldId id="675" r:id="rId64"/>
    <p:sldId id="470" r:id="rId65"/>
    <p:sldId id="617" r:id="rId66"/>
    <p:sldId id="618" r:id="rId67"/>
    <p:sldId id="616" r:id="rId68"/>
    <p:sldId id="608" r:id="rId69"/>
    <p:sldId id="610" r:id="rId70"/>
    <p:sldId id="624" r:id="rId71"/>
    <p:sldId id="676" r:id="rId72"/>
    <p:sldId id="612" r:id="rId73"/>
    <p:sldId id="677" r:id="rId74"/>
    <p:sldId id="622" r:id="rId75"/>
    <p:sldId id="619" r:id="rId76"/>
    <p:sldId id="678" r:id="rId77"/>
    <p:sldId id="679" r:id="rId78"/>
    <p:sldId id="680" r:id="rId79"/>
    <p:sldId id="620" r:id="rId80"/>
    <p:sldId id="681" r:id="rId81"/>
    <p:sldId id="623" r:id="rId82"/>
    <p:sldId id="682" r:id="rId83"/>
    <p:sldId id="609" r:id="rId84"/>
    <p:sldId id="686" r:id="rId85"/>
    <p:sldId id="683" r:id="rId86"/>
    <p:sldId id="687" r:id="rId87"/>
    <p:sldId id="684" r:id="rId88"/>
    <p:sldId id="688" r:id="rId89"/>
    <p:sldId id="685" r:id="rId90"/>
    <p:sldId id="689" r:id="rId91"/>
    <p:sldId id="607" r:id="rId92"/>
    <p:sldId id="621" r:id="rId93"/>
    <p:sldId id="625" r:id="rId94"/>
    <p:sldId id="626" r:id="rId95"/>
    <p:sldId id="397" r:id="rId96"/>
    <p:sldId id="420" r:id="rId97"/>
    <p:sldId id="418" r:id="rId98"/>
    <p:sldId id="419" r:id="rId99"/>
    <p:sldId id="421" r:id="rId100"/>
    <p:sldId id="443" r:id="rId101"/>
    <p:sldId id="444" r:id="rId102"/>
    <p:sldId id="627" r:id="rId103"/>
    <p:sldId id="630" r:id="rId104"/>
    <p:sldId id="422" r:id="rId105"/>
    <p:sldId id="631" r:id="rId106"/>
    <p:sldId id="423" r:id="rId107"/>
    <p:sldId id="632" r:id="rId108"/>
    <p:sldId id="633" r:id="rId109"/>
    <p:sldId id="634" r:id="rId110"/>
    <p:sldId id="424" r:id="rId111"/>
    <p:sldId id="635" r:id="rId112"/>
    <p:sldId id="425" r:id="rId113"/>
    <p:sldId id="451" r:id="rId114"/>
    <p:sldId id="636" r:id="rId115"/>
    <p:sldId id="426" r:id="rId116"/>
    <p:sldId id="637" r:id="rId117"/>
    <p:sldId id="638" r:id="rId118"/>
    <p:sldId id="639" r:id="rId119"/>
    <p:sldId id="427" r:id="rId120"/>
    <p:sldId id="428" r:id="rId121"/>
    <p:sldId id="429" r:id="rId122"/>
    <p:sldId id="455" r:id="rId123"/>
    <p:sldId id="430" r:id="rId124"/>
    <p:sldId id="458" r:id="rId125"/>
    <p:sldId id="456" r:id="rId126"/>
    <p:sldId id="459" r:id="rId127"/>
    <p:sldId id="457" r:id="rId128"/>
    <p:sldId id="431" r:id="rId129"/>
    <p:sldId id="641" r:id="rId130"/>
    <p:sldId id="461" r:id="rId131"/>
    <p:sldId id="642" r:id="rId132"/>
    <p:sldId id="402" r:id="rId133"/>
    <p:sldId id="432" r:id="rId134"/>
    <p:sldId id="403" r:id="rId135"/>
    <p:sldId id="405" r:id="rId136"/>
    <p:sldId id="404" r:id="rId137"/>
    <p:sldId id="398" r:id="rId138"/>
    <p:sldId id="399" r:id="rId139"/>
    <p:sldId id="433" r:id="rId140"/>
    <p:sldId id="400" r:id="rId141"/>
    <p:sldId id="434" r:id="rId142"/>
    <p:sldId id="464" r:id="rId143"/>
    <p:sldId id="401" r:id="rId144"/>
    <p:sldId id="465" r:id="rId145"/>
    <p:sldId id="406" r:id="rId146"/>
    <p:sldId id="466" r:id="rId147"/>
    <p:sldId id="437" r:id="rId148"/>
    <p:sldId id="467" r:id="rId149"/>
    <p:sldId id="438" r:id="rId150"/>
    <p:sldId id="439" r:id="rId151"/>
    <p:sldId id="471" r:id="rId152"/>
    <p:sldId id="472" r:id="rId153"/>
    <p:sldId id="473" r:id="rId154"/>
    <p:sldId id="435" r:id="rId155"/>
    <p:sldId id="481" r:id="rId156"/>
    <p:sldId id="482" r:id="rId157"/>
    <p:sldId id="483" r:id="rId158"/>
    <p:sldId id="440" r:id="rId159"/>
    <p:sldId id="478" r:id="rId160"/>
    <p:sldId id="484" r:id="rId161"/>
    <p:sldId id="480" r:id="rId162"/>
    <p:sldId id="485" r:id="rId163"/>
    <p:sldId id="486" r:id="rId164"/>
    <p:sldId id="488" r:id="rId165"/>
    <p:sldId id="489" r:id="rId166"/>
    <p:sldId id="487" r:id="rId167"/>
    <p:sldId id="643" r:id="rId168"/>
    <p:sldId id="441" r:id="rId169"/>
    <p:sldId id="499" r:id="rId170"/>
    <p:sldId id="500" r:id="rId171"/>
    <p:sldId id="644" r:id="rId172"/>
    <p:sldId id="645" r:id="rId173"/>
    <p:sldId id="442" r:id="rId174"/>
    <p:sldId id="490" r:id="rId175"/>
    <p:sldId id="646" r:id="rId176"/>
    <p:sldId id="414" r:id="rId177"/>
    <p:sldId id="491" r:id="rId178"/>
    <p:sldId id="502" r:id="rId179"/>
    <p:sldId id="503" r:id="rId180"/>
    <p:sldId id="504" r:id="rId181"/>
    <p:sldId id="505" r:id="rId182"/>
    <p:sldId id="492" r:id="rId183"/>
    <p:sldId id="506" r:id="rId184"/>
    <p:sldId id="501" r:id="rId185"/>
    <p:sldId id="508" r:id="rId186"/>
    <p:sldId id="516" r:id="rId187"/>
    <p:sldId id="648" r:id="rId188"/>
    <p:sldId id="647" r:id="rId189"/>
    <p:sldId id="507" r:id="rId190"/>
    <p:sldId id="517" r:id="rId191"/>
    <p:sldId id="649" r:id="rId192"/>
    <p:sldId id="518" r:id="rId193"/>
    <p:sldId id="519" r:id="rId194"/>
    <p:sldId id="509" r:id="rId195"/>
    <p:sldId id="510" r:id="rId196"/>
    <p:sldId id="530" r:id="rId197"/>
    <p:sldId id="520" r:id="rId198"/>
    <p:sldId id="511" r:id="rId199"/>
    <p:sldId id="531" r:id="rId200"/>
    <p:sldId id="650" r:id="rId201"/>
    <p:sldId id="651" r:id="rId202"/>
    <p:sldId id="652" r:id="rId203"/>
    <p:sldId id="512" r:id="rId204"/>
    <p:sldId id="532" r:id="rId205"/>
    <p:sldId id="513" r:id="rId206"/>
    <p:sldId id="534" r:id="rId207"/>
    <p:sldId id="535" r:id="rId208"/>
    <p:sldId id="536" r:id="rId209"/>
    <p:sldId id="260" r:id="rId210"/>
    <p:sldId id="574" r:id="rId211"/>
    <p:sldId id="727" r:id="rId212"/>
    <p:sldId id="575" r:id="rId213"/>
    <p:sldId id="728" r:id="rId214"/>
    <p:sldId id="577" r:id="rId215"/>
    <p:sldId id="729" r:id="rId216"/>
    <p:sldId id="578" r:id="rId217"/>
    <p:sldId id="730" r:id="rId218"/>
    <p:sldId id="579" r:id="rId219"/>
    <p:sldId id="702" r:id="rId220"/>
    <p:sldId id="703" r:id="rId221"/>
    <p:sldId id="704" r:id="rId222"/>
    <p:sldId id="710" r:id="rId223"/>
    <p:sldId id="711" r:id="rId224"/>
    <p:sldId id="713" r:id="rId225"/>
    <p:sldId id="388" r:id="rId226"/>
    <p:sldId id="712" r:id="rId227"/>
    <p:sldId id="715" r:id="rId228"/>
    <p:sldId id="716" r:id="rId229"/>
    <p:sldId id="717" r:id="rId230"/>
    <p:sldId id="719" r:id="rId231"/>
    <p:sldId id="718" r:id="rId232"/>
    <p:sldId id="262" r:id="rId233"/>
    <p:sldId id="747" r:id="rId234"/>
    <p:sldId id="731" r:id="rId235"/>
    <p:sldId id="734" r:id="rId236"/>
    <p:sldId id="749" r:id="rId237"/>
    <p:sldId id="750" r:id="rId238"/>
    <p:sldId id="732" r:id="rId239"/>
    <p:sldId id="735" r:id="rId240"/>
    <p:sldId id="751" r:id="rId241"/>
    <p:sldId id="752" r:id="rId242"/>
    <p:sldId id="733" r:id="rId243"/>
    <p:sldId id="736" r:id="rId244"/>
    <p:sldId id="737" r:id="rId245"/>
    <p:sldId id="739" r:id="rId246"/>
    <p:sldId id="740" r:id="rId247"/>
    <p:sldId id="741" r:id="rId248"/>
    <p:sldId id="783" r:id="rId249"/>
    <p:sldId id="784" r:id="rId250"/>
    <p:sldId id="744" r:id="rId251"/>
    <p:sldId id="742" r:id="rId252"/>
    <p:sldId id="785" r:id="rId253"/>
    <p:sldId id="746" r:id="rId254"/>
    <p:sldId id="745" r:id="rId255"/>
    <p:sldId id="756" r:id="rId256"/>
    <p:sldId id="757" r:id="rId257"/>
    <p:sldId id="758" r:id="rId258"/>
    <p:sldId id="720" r:id="rId259"/>
    <p:sldId id="721" r:id="rId260"/>
    <p:sldId id="722" r:id="rId261"/>
    <p:sldId id="723" r:id="rId262"/>
    <p:sldId id="774" r:id="rId263"/>
    <p:sldId id="775" r:id="rId264"/>
    <p:sldId id="776" r:id="rId265"/>
    <p:sldId id="777" r:id="rId266"/>
    <p:sldId id="778" r:id="rId267"/>
    <p:sldId id="390" r:id="rId268"/>
    <p:sldId id="724" r:id="rId269"/>
    <p:sldId id="725" r:id="rId270"/>
    <p:sldId id="726" r:id="rId271"/>
    <p:sldId id="779" r:id="rId272"/>
    <p:sldId id="780" r:id="rId273"/>
    <p:sldId id="781" r:id="rId274"/>
    <p:sldId id="782" r:id="rId275"/>
    <p:sldId id="773" r:id="rId276"/>
    <p:sldId id="392" r:id="rId277"/>
    <p:sldId id="786" r:id="rId278"/>
    <p:sldId id="788" r:id="rId279"/>
    <p:sldId id="789" r:id="rId280"/>
    <p:sldId id="787" r:id="rId281"/>
    <p:sldId id="790" r:id="rId282"/>
    <p:sldId id="791" r:id="rId283"/>
    <p:sldId id="792" r:id="rId284"/>
    <p:sldId id="793" r:id="rId285"/>
    <p:sldId id="794" r:id="rId286"/>
    <p:sldId id="795" r:id="rId287"/>
    <p:sldId id="797" r:id="rId288"/>
    <p:sldId id="798" r:id="rId289"/>
    <p:sldId id="799" r:id="rId290"/>
    <p:sldId id="800" r:id="rId291"/>
    <p:sldId id="796" r:id="rId292"/>
    <p:sldId id="801" r:id="rId293"/>
    <p:sldId id="802" r:id="rId294"/>
  </p:sldIdLst>
  <p:sldSz cx="9144000" cy="6858000" type="screen4x3"/>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nceptos" id="{51BF9654-125A-B141-8EA5-84C17335F87B}">
          <p14:sldIdLst>
            <p14:sldId id="804"/>
            <p14:sldId id="805"/>
            <p14:sldId id="806"/>
            <p14:sldId id="807"/>
            <p14:sldId id="808"/>
            <p14:sldId id="809"/>
            <p14:sldId id="810"/>
            <p14:sldId id="811"/>
            <p14:sldId id="812"/>
            <p14:sldId id="813"/>
            <p14:sldId id="814"/>
            <p14:sldId id="815"/>
            <p14:sldId id="816"/>
            <p14:sldId id="256"/>
            <p14:sldId id="383"/>
            <p14:sldId id="803"/>
            <p14:sldId id="582"/>
            <p14:sldId id="583"/>
            <p14:sldId id="571"/>
            <p14:sldId id="596"/>
            <p14:sldId id="468"/>
            <p14:sldId id="585"/>
            <p14:sldId id="584"/>
            <p14:sldId id="655"/>
            <p14:sldId id="586"/>
            <p14:sldId id="587"/>
            <p14:sldId id="656"/>
            <p14:sldId id="589"/>
            <p14:sldId id="590"/>
            <p14:sldId id="591"/>
            <p14:sldId id="657"/>
            <p14:sldId id="588"/>
            <p14:sldId id="658"/>
            <p14:sldId id="592"/>
            <p14:sldId id="593"/>
            <p14:sldId id="469"/>
            <p14:sldId id="594"/>
            <p14:sldId id="595"/>
            <p14:sldId id="580"/>
            <p14:sldId id="572"/>
            <p14:sldId id="597"/>
            <p14:sldId id="664"/>
            <p14:sldId id="663"/>
            <p14:sldId id="665"/>
            <p14:sldId id="662"/>
            <p14:sldId id="666"/>
            <p14:sldId id="667"/>
            <p14:sldId id="598"/>
            <p14:sldId id="599"/>
            <p14:sldId id="668"/>
            <p14:sldId id="669"/>
            <p14:sldId id="601"/>
            <p14:sldId id="600"/>
            <p14:sldId id="670"/>
            <p14:sldId id="671"/>
            <p14:sldId id="603"/>
            <p14:sldId id="672"/>
            <p14:sldId id="604"/>
            <p14:sldId id="673"/>
            <p14:sldId id="605"/>
            <p14:sldId id="674"/>
            <p14:sldId id="606"/>
            <p14:sldId id="675"/>
            <p14:sldId id="470"/>
            <p14:sldId id="617"/>
            <p14:sldId id="618"/>
            <p14:sldId id="616"/>
            <p14:sldId id="608"/>
            <p14:sldId id="610"/>
            <p14:sldId id="624"/>
            <p14:sldId id="676"/>
            <p14:sldId id="612"/>
            <p14:sldId id="677"/>
            <p14:sldId id="622"/>
            <p14:sldId id="619"/>
            <p14:sldId id="678"/>
            <p14:sldId id="679"/>
            <p14:sldId id="680"/>
            <p14:sldId id="620"/>
            <p14:sldId id="681"/>
            <p14:sldId id="623"/>
            <p14:sldId id="682"/>
            <p14:sldId id="609"/>
            <p14:sldId id="686"/>
            <p14:sldId id="683"/>
            <p14:sldId id="687"/>
            <p14:sldId id="684"/>
            <p14:sldId id="688"/>
            <p14:sldId id="685"/>
            <p14:sldId id="689"/>
            <p14:sldId id="607"/>
            <p14:sldId id="621"/>
            <p14:sldId id="625"/>
            <p14:sldId id="626"/>
            <p14:sldId id="397"/>
            <p14:sldId id="420"/>
            <p14:sldId id="418"/>
            <p14:sldId id="419"/>
            <p14:sldId id="421"/>
            <p14:sldId id="443"/>
            <p14:sldId id="444"/>
            <p14:sldId id="627"/>
            <p14:sldId id="630"/>
            <p14:sldId id="422"/>
            <p14:sldId id="631"/>
            <p14:sldId id="423"/>
            <p14:sldId id="632"/>
            <p14:sldId id="633"/>
            <p14:sldId id="634"/>
            <p14:sldId id="424"/>
            <p14:sldId id="635"/>
            <p14:sldId id="425"/>
            <p14:sldId id="451"/>
            <p14:sldId id="636"/>
            <p14:sldId id="426"/>
            <p14:sldId id="637"/>
            <p14:sldId id="638"/>
            <p14:sldId id="639"/>
            <p14:sldId id="427"/>
            <p14:sldId id="428"/>
            <p14:sldId id="429"/>
            <p14:sldId id="455"/>
            <p14:sldId id="430"/>
            <p14:sldId id="458"/>
            <p14:sldId id="456"/>
            <p14:sldId id="459"/>
            <p14:sldId id="457"/>
            <p14:sldId id="431"/>
            <p14:sldId id="641"/>
            <p14:sldId id="461"/>
            <p14:sldId id="642"/>
            <p14:sldId id="402"/>
            <p14:sldId id="432"/>
            <p14:sldId id="403"/>
            <p14:sldId id="405"/>
            <p14:sldId id="404"/>
            <p14:sldId id="398"/>
            <p14:sldId id="399"/>
            <p14:sldId id="433"/>
            <p14:sldId id="400"/>
            <p14:sldId id="434"/>
            <p14:sldId id="464"/>
            <p14:sldId id="401"/>
            <p14:sldId id="465"/>
            <p14:sldId id="406"/>
            <p14:sldId id="466"/>
            <p14:sldId id="437"/>
            <p14:sldId id="467"/>
            <p14:sldId id="438"/>
            <p14:sldId id="439"/>
            <p14:sldId id="471"/>
            <p14:sldId id="472"/>
            <p14:sldId id="473"/>
            <p14:sldId id="435"/>
            <p14:sldId id="481"/>
            <p14:sldId id="482"/>
            <p14:sldId id="483"/>
            <p14:sldId id="440"/>
            <p14:sldId id="478"/>
            <p14:sldId id="484"/>
            <p14:sldId id="480"/>
            <p14:sldId id="485"/>
            <p14:sldId id="486"/>
            <p14:sldId id="488"/>
            <p14:sldId id="489"/>
            <p14:sldId id="487"/>
            <p14:sldId id="643"/>
            <p14:sldId id="441"/>
            <p14:sldId id="499"/>
            <p14:sldId id="500"/>
            <p14:sldId id="644"/>
            <p14:sldId id="645"/>
            <p14:sldId id="442"/>
            <p14:sldId id="490"/>
            <p14:sldId id="646"/>
            <p14:sldId id="414"/>
            <p14:sldId id="491"/>
            <p14:sldId id="502"/>
            <p14:sldId id="503"/>
            <p14:sldId id="504"/>
            <p14:sldId id="505"/>
            <p14:sldId id="492"/>
            <p14:sldId id="506"/>
            <p14:sldId id="501"/>
            <p14:sldId id="508"/>
            <p14:sldId id="516"/>
            <p14:sldId id="648"/>
            <p14:sldId id="647"/>
            <p14:sldId id="507"/>
            <p14:sldId id="517"/>
            <p14:sldId id="649"/>
            <p14:sldId id="518"/>
            <p14:sldId id="519"/>
            <p14:sldId id="509"/>
            <p14:sldId id="510"/>
            <p14:sldId id="530"/>
            <p14:sldId id="520"/>
            <p14:sldId id="511"/>
            <p14:sldId id="531"/>
            <p14:sldId id="650"/>
            <p14:sldId id="651"/>
            <p14:sldId id="652"/>
            <p14:sldId id="512"/>
            <p14:sldId id="532"/>
            <p14:sldId id="513"/>
            <p14:sldId id="534"/>
            <p14:sldId id="535"/>
            <p14:sldId id="536"/>
          </p14:sldIdLst>
        </p14:section>
        <p14:section name="Ejercicios" id="{834E32D9-3A73-9C43-B805-E6F6458F6209}">
          <p14:sldIdLst>
            <p14:sldId id="260"/>
            <p14:sldId id="574"/>
            <p14:sldId id="727"/>
            <p14:sldId id="575"/>
            <p14:sldId id="728"/>
            <p14:sldId id="577"/>
            <p14:sldId id="729"/>
            <p14:sldId id="578"/>
            <p14:sldId id="730"/>
            <p14:sldId id="579"/>
            <p14:sldId id="702"/>
            <p14:sldId id="703"/>
            <p14:sldId id="704"/>
            <p14:sldId id="710"/>
            <p14:sldId id="711"/>
            <p14:sldId id="713"/>
            <p14:sldId id="388"/>
            <p14:sldId id="712"/>
            <p14:sldId id="715"/>
            <p14:sldId id="716"/>
            <p14:sldId id="717"/>
            <p14:sldId id="719"/>
            <p14:sldId id="718"/>
          </p14:sldIdLst>
        </p14:section>
        <p14:section name="Repaso" id="{59A9BC0F-B94E-A640-83FC-4498B9DFB08D}">
          <p14:sldIdLst/>
        </p14:section>
        <p14:section name="Resolución" id="{21731FF2-E669-DA4D-8C98-EBA50549C89C}">
          <p14:sldIdLst>
            <p14:sldId id="262"/>
            <p14:sldId id="747"/>
            <p14:sldId id="731"/>
            <p14:sldId id="734"/>
            <p14:sldId id="749"/>
            <p14:sldId id="750"/>
            <p14:sldId id="732"/>
            <p14:sldId id="735"/>
            <p14:sldId id="751"/>
            <p14:sldId id="752"/>
            <p14:sldId id="733"/>
            <p14:sldId id="736"/>
            <p14:sldId id="737"/>
            <p14:sldId id="739"/>
            <p14:sldId id="740"/>
            <p14:sldId id="741"/>
            <p14:sldId id="783"/>
            <p14:sldId id="784"/>
            <p14:sldId id="744"/>
            <p14:sldId id="742"/>
            <p14:sldId id="785"/>
            <p14:sldId id="746"/>
            <p14:sldId id="745"/>
            <p14:sldId id="756"/>
            <p14:sldId id="757"/>
            <p14:sldId id="758"/>
            <p14:sldId id="720"/>
            <p14:sldId id="721"/>
            <p14:sldId id="722"/>
            <p14:sldId id="723"/>
            <p14:sldId id="774"/>
            <p14:sldId id="775"/>
            <p14:sldId id="776"/>
            <p14:sldId id="777"/>
            <p14:sldId id="778"/>
            <p14:sldId id="390"/>
            <p14:sldId id="724"/>
            <p14:sldId id="725"/>
            <p14:sldId id="726"/>
            <p14:sldId id="779"/>
            <p14:sldId id="780"/>
            <p14:sldId id="781"/>
            <p14:sldId id="782"/>
            <p14:sldId id="773"/>
            <p14:sldId id="392"/>
            <p14:sldId id="786"/>
            <p14:sldId id="788"/>
            <p14:sldId id="789"/>
            <p14:sldId id="787"/>
            <p14:sldId id="790"/>
            <p14:sldId id="791"/>
            <p14:sldId id="792"/>
            <p14:sldId id="793"/>
            <p14:sldId id="794"/>
            <p14:sldId id="795"/>
            <p14:sldId id="797"/>
            <p14:sldId id="798"/>
            <p14:sldId id="799"/>
            <p14:sldId id="800"/>
            <p14:sldId id="796"/>
            <p14:sldId id="801"/>
            <p14:sldId id="802"/>
          </p14:sldIdLst>
        </p14:section>
      </p14:sectionLst>
    </p:ex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3449"/>
    <a:srgbClr val="1DC1DC"/>
    <a:srgbClr val="5A3A92"/>
    <a:srgbClr val="F25B2C"/>
    <a:srgbClr val="FFFFFF"/>
    <a:srgbClr val="0195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9715" autoAdjust="0"/>
    <p:restoredTop sz="90323" autoAdjust="0"/>
  </p:normalViewPr>
  <p:slideViewPr>
    <p:cSldViewPr snapToGrid="0" snapToObjects="1">
      <p:cViewPr varScale="1">
        <p:scale>
          <a:sx n="117" d="100"/>
          <a:sy n="117" d="100"/>
        </p:scale>
        <p:origin x="-2334" y="-102"/>
      </p:cViewPr>
      <p:guideLst>
        <p:guide orient="horz" pos="2160"/>
        <p:guide pos="2880"/>
      </p:guideLst>
    </p:cSldViewPr>
  </p:slideViewPr>
  <p:notesTextViewPr>
    <p:cViewPr>
      <p:scale>
        <a:sx n="1" d="1"/>
        <a:sy n="1" d="1"/>
      </p:scale>
      <p:origin x="0" y="0"/>
    </p:cViewPr>
  </p:notesTextViewPr>
  <p:notesViewPr>
    <p:cSldViewPr snapToGrid="0" snapToObjects="1">
      <p:cViewPr varScale="1">
        <p:scale>
          <a:sx n="121" d="100"/>
          <a:sy n="121" d="100"/>
        </p:scale>
        <p:origin x="3536" y="168"/>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226" Type="http://schemas.openxmlformats.org/officeDocument/2006/relationships/slide" Target="slides/slide225.xml"/><Relationship Id="rId247" Type="http://schemas.openxmlformats.org/officeDocument/2006/relationships/slide" Target="slides/slide246.xml"/><Relationship Id="rId107" Type="http://schemas.openxmlformats.org/officeDocument/2006/relationships/slide" Target="slides/slide106.xml"/><Relationship Id="rId268" Type="http://schemas.openxmlformats.org/officeDocument/2006/relationships/slide" Target="slides/slide267.xml"/><Relationship Id="rId289" Type="http://schemas.openxmlformats.org/officeDocument/2006/relationships/slide" Target="slides/slide288.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slide" Target="slides/slide236.xml"/><Relationship Id="rId258" Type="http://schemas.openxmlformats.org/officeDocument/2006/relationships/slide" Target="slides/slide257.xml"/><Relationship Id="rId279" Type="http://schemas.openxmlformats.org/officeDocument/2006/relationships/slide" Target="slides/slide278.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290" Type="http://schemas.openxmlformats.org/officeDocument/2006/relationships/slide" Target="slides/slide289.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slide" Target="slides/slide247.xml"/><Relationship Id="rId269" Type="http://schemas.openxmlformats.org/officeDocument/2006/relationships/slide" Target="slides/slide268.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280" Type="http://schemas.openxmlformats.org/officeDocument/2006/relationships/slide" Target="slides/slide279.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8" Type="http://schemas.openxmlformats.org/officeDocument/2006/relationships/slide" Target="slides/slide237.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291" Type="http://schemas.openxmlformats.org/officeDocument/2006/relationships/slide" Target="slides/slide290.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281" Type="http://schemas.openxmlformats.org/officeDocument/2006/relationships/slide" Target="slides/slide280.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39" Type="http://schemas.openxmlformats.org/officeDocument/2006/relationships/slide" Target="slides/slide238.xml"/><Relationship Id="rId2" Type="http://schemas.openxmlformats.org/officeDocument/2006/relationships/slide" Target="slides/slide1.xml"/><Relationship Id="rId29" Type="http://schemas.openxmlformats.org/officeDocument/2006/relationships/slide" Target="slides/slide28.xml"/><Relationship Id="rId250" Type="http://schemas.openxmlformats.org/officeDocument/2006/relationships/slide" Target="slides/slide249.xml"/><Relationship Id="rId255" Type="http://schemas.openxmlformats.org/officeDocument/2006/relationships/slide" Target="slides/slide254.xml"/><Relationship Id="rId271" Type="http://schemas.openxmlformats.org/officeDocument/2006/relationships/slide" Target="slides/slide270.xml"/><Relationship Id="rId276" Type="http://schemas.openxmlformats.org/officeDocument/2006/relationships/slide" Target="slides/slide275.xml"/><Relationship Id="rId292" Type="http://schemas.openxmlformats.org/officeDocument/2006/relationships/slide" Target="slides/slide291.xml"/><Relationship Id="rId297" Type="http://schemas.openxmlformats.org/officeDocument/2006/relationships/presProps" Target="presProps.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slide" Target="slides/slide202.xml"/><Relationship Id="rId208" Type="http://schemas.openxmlformats.org/officeDocument/2006/relationships/slide" Target="slides/slide207.xml"/><Relationship Id="rId229" Type="http://schemas.openxmlformats.org/officeDocument/2006/relationships/slide" Target="slides/slide228.xml"/><Relationship Id="rId19" Type="http://schemas.openxmlformats.org/officeDocument/2006/relationships/slide" Target="slides/slide18.xml"/><Relationship Id="rId224" Type="http://schemas.openxmlformats.org/officeDocument/2006/relationships/slide" Target="slides/slide223.xml"/><Relationship Id="rId240" Type="http://schemas.openxmlformats.org/officeDocument/2006/relationships/slide" Target="slides/slide239.xml"/><Relationship Id="rId245" Type="http://schemas.openxmlformats.org/officeDocument/2006/relationships/slide" Target="slides/slide244.xml"/><Relationship Id="rId261" Type="http://schemas.openxmlformats.org/officeDocument/2006/relationships/slide" Target="slides/slide260.xml"/><Relationship Id="rId266" Type="http://schemas.openxmlformats.org/officeDocument/2006/relationships/slide" Target="slides/slide265.xml"/><Relationship Id="rId287" Type="http://schemas.openxmlformats.org/officeDocument/2006/relationships/slide" Target="slides/slide286.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282" Type="http://schemas.openxmlformats.org/officeDocument/2006/relationships/slide" Target="slides/slide28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219" Type="http://schemas.openxmlformats.org/officeDocument/2006/relationships/slide" Target="slides/slide218.xml"/><Relationship Id="rId3" Type="http://schemas.openxmlformats.org/officeDocument/2006/relationships/slide" Target="slides/slide2.xml"/><Relationship Id="rId214" Type="http://schemas.openxmlformats.org/officeDocument/2006/relationships/slide" Target="slides/slide213.xml"/><Relationship Id="rId230" Type="http://schemas.openxmlformats.org/officeDocument/2006/relationships/slide" Target="slides/slide229.xml"/><Relationship Id="rId235" Type="http://schemas.openxmlformats.org/officeDocument/2006/relationships/slide" Target="slides/slide234.xml"/><Relationship Id="rId251" Type="http://schemas.openxmlformats.org/officeDocument/2006/relationships/slide" Target="slides/slide250.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viewProps" Target="viewProps.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72" Type="http://schemas.openxmlformats.org/officeDocument/2006/relationships/slide" Target="slides/slide271.xml"/><Relationship Id="rId293" Type="http://schemas.openxmlformats.org/officeDocument/2006/relationships/slide" Target="slides/slide292.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220" Type="http://schemas.openxmlformats.org/officeDocument/2006/relationships/slide" Target="slides/slide219.xml"/><Relationship Id="rId225" Type="http://schemas.openxmlformats.org/officeDocument/2006/relationships/slide" Target="slides/slide224.xml"/><Relationship Id="rId241" Type="http://schemas.openxmlformats.org/officeDocument/2006/relationships/slide" Target="slides/slide240.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262" Type="http://schemas.openxmlformats.org/officeDocument/2006/relationships/slide" Target="slides/slide261.xml"/><Relationship Id="rId283" Type="http://schemas.openxmlformats.org/officeDocument/2006/relationships/slide" Target="slides/slide282.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notesMaster" Target="notesMasters/notesMaster1.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microsoft.com/office/2015/10/relationships/revisionInfo" Target="revisionInfo.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handoutMaster" Target="handoutMasters/handoutMaster1.xml"/><Relationship Id="rId300" Type="http://schemas.openxmlformats.org/officeDocument/2006/relationships/tableStyles" Target="tableStyles.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523213-4E04-42E2-888D-166C2BB9276F}"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GB"/>
        </a:p>
      </dgm:t>
    </dgm:pt>
    <dgm:pt modelId="{19F387C3-242D-44C9-BE63-CC9F8C9AD524}">
      <dgm:prSet phldrT="[Texto]"/>
      <dgm:spPr/>
      <dgm:t>
        <a:bodyPr/>
        <a:lstStyle/>
        <a:p>
          <a:r>
            <a:rPr lang="en-GB" dirty="0" err="1"/>
            <a:t>Igualdad</a:t>
          </a:r>
          <a:r>
            <a:rPr lang="en-GB" dirty="0"/>
            <a:t> de </a:t>
          </a:r>
          <a:r>
            <a:rPr lang="en-GB" dirty="0" err="1"/>
            <a:t>Referencias</a:t>
          </a:r>
          <a:endParaRPr lang="en-GB" dirty="0"/>
        </a:p>
      </dgm:t>
    </dgm:pt>
    <dgm:pt modelId="{7F7FDE38-FE8F-4E23-91D8-EAE6EA60CAE8}" type="parTrans" cxnId="{A5F2CB1F-7CDB-42A0-9139-8F49D4A4C6CD}">
      <dgm:prSet/>
      <dgm:spPr/>
      <dgm:t>
        <a:bodyPr/>
        <a:lstStyle/>
        <a:p>
          <a:endParaRPr lang="en-GB"/>
        </a:p>
      </dgm:t>
    </dgm:pt>
    <dgm:pt modelId="{5E55AE94-F5D9-4B8F-94AD-8B2FBCFC7E0D}" type="sibTrans" cxnId="{A5F2CB1F-7CDB-42A0-9139-8F49D4A4C6CD}">
      <dgm:prSet/>
      <dgm:spPr/>
      <dgm:t>
        <a:bodyPr/>
        <a:lstStyle/>
        <a:p>
          <a:endParaRPr lang="en-GB"/>
        </a:p>
      </dgm:t>
    </dgm:pt>
    <dgm:pt modelId="{618F25D2-6E19-4685-9F60-092A5CD5B5D6}">
      <dgm:prSet phldrT="[Texto]"/>
      <dgm:spPr/>
      <dgm:t>
        <a:bodyPr/>
        <a:lstStyle/>
        <a:p>
          <a:r>
            <a:rPr lang="en-GB" dirty="0" err="1"/>
            <a:t>Igualdad</a:t>
          </a:r>
          <a:r>
            <a:rPr lang="en-GB" dirty="0"/>
            <a:t> de </a:t>
          </a:r>
          <a:r>
            <a:rPr lang="en-GB" dirty="0" err="1"/>
            <a:t>Objetos</a:t>
          </a:r>
          <a:endParaRPr lang="en-GB" dirty="0"/>
        </a:p>
      </dgm:t>
    </dgm:pt>
    <dgm:pt modelId="{CAA494CB-98C6-48D4-8030-0FA608B4E83C}" type="parTrans" cxnId="{A95BCB5C-F808-4CA6-BBF3-DE5D0935481F}">
      <dgm:prSet/>
      <dgm:spPr/>
      <dgm:t>
        <a:bodyPr/>
        <a:lstStyle/>
        <a:p>
          <a:endParaRPr lang="en-GB"/>
        </a:p>
      </dgm:t>
    </dgm:pt>
    <dgm:pt modelId="{D197E6CC-67D3-44F4-820B-D36428F24A50}" type="sibTrans" cxnId="{A95BCB5C-F808-4CA6-BBF3-DE5D0935481F}">
      <dgm:prSet/>
      <dgm:spPr/>
      <dgm:t>
        <a:bodyPr/>
        <a:lstStyle/>
        <a:p>
          <a:endParaRPr lang="en-GB"/>
        </a:p>
      </dgm:t>
    </dgm:pt>
    <dgm:pt modelId="{7910C659-2292-451C-9CC4-68E1FA86C032}" type="pres">
      <dgm:prSet presAssocID="{1A523213-4E04-42E2-888D-166C2BB9276F}" presName="diagram" presStyleCnt="0">
        <dgm:presLayoutVars>
          <dgm:dir/>
          <dgm:resizeHandles val="exact"/>
        </dgm:presLayoutVars>
      </dgm:prSet>
      <dgm:spPr/>
      <dgm:t>
        <a:bodyPr/>
        <a:lstStyle/>
        <a:p>
          <a:endParaRPr lang="en-GB"/>
        </a:p>
      </dgm:t>
    </dgm:pt>
    <dgm:pt modelId="{74C9089C-EEA9-4959-ABD0-ECC6F0BDE825}" type="pres">
      <dgm:prSet presAssocID="{19F387C3-242D-44C9-BE63-CC9F8C9AD524}" presName="node" presStyleLbl="node1" presStyleIdx="0" presStyleCnt="2">
        <dgm:presLayoutVars>
          <dgm:bulletEnabled val="1"/>
        </dgm:presLayoutVars>
      </dgm:prSet>
      <dgm:spPr/>
      <dgm:t>
        <a:bodyPr/>
        <a:lstStyle/>
        <a:p>
          <a:endParaRPr lang="en-GB"/>
        </a:p>
      </dgm:t>
    </dgm:pt>
    <dgm:pt modelId="{564E632E-7825-4D27-8419-834916224520}" type="pres">
      <dgm:prSet presAssocID="{5E55AE94-F5D9-4B8F-94AD-8B2FBCFC7E0D}" presName="sibTrans" presStyleCnt="0"/>
      <dgm:spPr/>
    </dgm:pt>
    <dgm:pt modelId="{95952DF3-7201-49F5-8A14-A7EDA67A9919}" type="pres">
      <dgm:prSet presAssocID="{618F25D2-6E19-4685-9F60-092A5CD5B5D6}" presName="node" presStyleLbl="node1" presStyleIdx="1" presStyleCnt="2">
        <dgm:presLayoutVars>
          <dgm:bulletEnabled val="1"/>
        </dgm:presLayoutVars>
      </dgm:prSet>
      <dgm:spPr/>
      <dgm:t>
        <a:bodyPr/>
        <a:lstStyle/>
        <a:p>
          <a:endParaRPr lang="en-GB"/>
        </a:p>
      </dgm:t>
    </dgm:pt>
  </dgm:ptLst>
  <dgm:cxnLst>
    <dgm:cxn modelId="{A5F2CB1F-7CDB-42A0-9139-8F49D4A4C6CD}" srcId="{1A523213-4E04-42E2-888D-166C2BB9276F}" destId="{19F387C3-242D-44C9-BE63-CC9F8C9AD524}" srcOrd="0" destOrd="0" parTransId="{7F7FDE38-FE8F-4E23-91D8-EAE6EA60CAE8}" sibTransId="{5E55AE94-F5D9-4B8F-94AD-8B2FBCFC7E0D}"/>
    <dgm:cxn modelId="{EAD5FB19-872A-43D4-B641-D69CD1E25D67}" type="presOf" srcId="{19F387C3-242D-44C9-BE63-CC9F8C9AD524}" destId="{74C9089C-EEA9-4959-ABD0-ECC6F0BDE825}" srcOrd="0" destOrd="0" presId="urn:microsoft.com/office/officeart/2005/8/layout/default"/>
    <dgm:cxn modelId="{A95BCB5C-F808-4CA6-BBF3-DE5D0935481F}" srcId="{1A523213-4E04-42E2-888D-166C2BB9276F}" destId="{618F25D2-6E19-4685-9F60-092A5CD5B5D6}" srcOrd="1" destOrd="0" parTransId="{CAA494CB-98C6-48D4-8030-0FA608B4E83C}" sibTransId="{D197E6CC-67D3-44F4-820B-D36428F24A50}"/>
    <dgm:cxn modelId="{BF9CE3FC-C7EB-46B5-AF31-103C471E82C6}" type="presOf" srcId="{618F25D2-6E19-4685-9F60-092A5CD5B5D6}" destId="{95952DF3-7201-49F5-8A14-A7EDA67A9919}" srcOrd="0" destOrd="0" presId="urn:microsoft.com/office/officeart/2005/8/layout/default"/>
    <dgm:cxn modelId="{10C4DFA8-A32B-410C-A66C-13952C92CF38}" type="presOf" srcId="{1A523213-4E04-42E2-888D-166C2BB9276F}" destId="{7910C659-2292-451C-9CC4-68E1FA86C032}" srcOrd="0" destOrd="0" presId="urn:microsoft.com/office/officeart/2005/8/layout/default"/>
    <dgm:cxn modelId="{68C25FDE-3D6A-4228-9BB3-D447A3CB36B7}" type="presParOf" srcId="{7910C659-2292-451C-9CC4-68E1FA86C032}" destId="{74C9089C-EEA9-4959-ABD0-ECC6F0BDE825}" srcOrd="0" destOrd="0" presId="urn:microsoft.com/office/officeart/2005/8/layout/default"/>
    <dgm:cxn modelId="{3FECF771-2986-437A-9672-BB9895E3B4D3}" type="presParOf" srcId="{7910C659-2292-451C-9CC4-68E1FA86C032}" destId="{564E632E-7825-4D27-8419-834916224520}" srcOrd="1" destOrd="0" presId="urn:microsoft.com/office/officeart/2005/8/layout/default"/>
    <dgm:cxn modelId="{B3DB5877-0336-4D33-8FBE-C559E639AEFE}" type="presParOf" srcId="{7910C659-2292-451C-9CC4-68E1FA86C032}" destId="{95952DF3-7201-49F5-8A14-A7EDA67A9919}"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1749BA3-A73F-49E7-826A-0001C58B1E95}"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GB"/>
        </a:p>
      </dgm:t>
    </dgm:pt>
    <dgm:pt modelId="{A71B246A-A433-4BEE-A2F7-28A110DC312B}">
      <dgm:prSet phldrT="[Texto]"/>
      <dgm:spPr/>
      <dgm:t>
        <a:bodyPr/>
        <a:lstStyle/>
        <a:p>
          <a:r>
            <a:rPr lang="en-GB" dirty="0"/>
            <a:t>Widening</a:t>
          </a:r>
        </a:p>
      </dgm:t>
    </dgm:pt>
    <dgm:pt modelId="{35DB40C0-A134-4D24-8C96-60309CCBEA7B}" type="parTrans" cxnId="{0225EA39-304F-49BB-B588-44722EBB86C6}">
      <dgm:prSet/>
      <dgm:spPr/>
      <dgm:t>
        <a:bodyPr/>
        <a:lstStyle/>
        <a:p>
          <a:endParaRPr lang="en-GB"/>
        </a:p>
      </dgm:t>
    </dgm:pt>
    <dgm:pt modelId="{DB4EC6BE-0856-448D-8F7C-331D808659EA}" type="sibTrans" cxnId="{0225EA39-304F-49BB-B588-44722EBB86C6}">
      <dgm:prSet/>
      <dgm:spPr/>
      <dgm:t>
        <a:bodyPr/>
        <a:lstStyle/>
        <a:p>
          <a:endParaRPr lang="en-GB"/>
        </a:p>
      </dgm:t>
    </dgm:pt>
    <dgm:pt modelId="{CA2BDA26-BEE4-4948-89A1-E5B5C39E07CA}">
      <dgm:prSet phldrT="[Texto]"/>
      <dgm:spPr/>
      <dgm:t>
        <a:bodyPr/>
        <a:lstStyle/>
        <a:p>
          <a:r>
            <a:rPr lang="en-GB" dirty="0"/>
            <a:t>Narrowing</a:t>
          </a:r>
        </a:p>
      </dgm:t>
    </dgm:pt>
    <dgm:pt modelId="{89E56BE4-EE8A-4697-8C4C-ECBD0EDF7B61}" type="parTrans" cxnId="{C4487088-B0C4-4202-9989-214C265BE6B6}">
      <dgm:prSet/>
      <dgm:spPr/>
      <dgm:t>
        <a:bodyPr/>
        <a:lstStyle/>
        <a:p>
          <a:endParaRPr lang="en-GB"/>
        </a:p>
      </dgm:t>
    </dgm:pt>
    <dgm:pt modelId="{FB4F3BA9-1585-4007-804C-DF79DFB95BA1}" type="sibTrans" cxnId="{C4487088-B0C4-4202-9989-214C265BE6B6}">
      <dgm:prSet/>
      <dgm:spPr/>
      <dgm:t>
        <a:bodyPr/>
        <a:lstStyle/>
        <a:p>
          <a:endParaRPr lang="en-GB"/>
        </a:p>
      </dgm:t>
    </dgm:pt>
    <dgm:pt modelId="{E1F497D9-A088-4E3E-B663-6866751D02D6}" type="pres">
      <dgm:prSet presAssocID="{A1749BA3-A73F-49E7-826A-0001C58B1E95}" presName="diagram" presStyleCnt="0">
        <dgm:presLayoutVars>
          <dgm:dir/>
          <dgm:resizeHandles val="exact"/>
        </dgm:presLayoutVars>
      </dgm:prSet>
      <dgm:spPr/>
      <dgm:t>
        <a:bodyPr/>
        <a:lstStyle/>
        <a:p>
          <a:endParaRPr lang="en-GB"/>
        </a:p>
      </dgm:t>
    </dgm:pt>
    <dgm:pt modelId="{7733C4ED-F709-40B3-872C-B0AC58755011}" type="pres">
      <dgm:prSet presAssocID="{A71B246A-A433-4BEE-A2F7-28A110DC312B}" presName="node" presStyleLbl="node1" presStyleIdx="0" presStyleCnt="2">
        <dgm:presLayoutVars>
          <dgm:bulletEnabled val="1"/>
        </dgm:presLayoutVars>
      </dgm:prSet>
      <dgm:spPr/>
      <dgm:t>
        <a:bodyPr/>
        <a:lstStyle/>
        <a:p>
          <a:endParaRPr lang="en-GB"/>
        </a:p>
      </dgm:t>
    </dgm:pt>
    <dgm:pt modelId="{43B98710-5581-4C27-9BEE-70E09A1CD29F}" type="pres">
      <dgm:prSet presAssocID="{DB4EC6BE-0856-448D-8F7C-331D808659EA}" presName="sibTrans" presStyleCnt="0"/>
      <dgm:spPr/>
    </dgm:pt>
    <dgm:pt modelId="{D044CF8C-168D-46C5-A141-315C281DBB3E}" type="pres">
      <dgm:prSet presAssocID="{CA2BDA26-BEE4-4948-89A1-E5B5C39E07CA}" presName="node" presStyleLbl="node1" presStyleIdx="1" presStyleCnt="2">
        <dgm:presLayoutVars>
          <dgm:bulletEnabled val="1"/>
        </dgm:presLayoutVars>
      </dgm:prSet>
      <dgm:spPr/>
      <dgm:t>
        <a:bodyPr/>
        <a:lstStyle/>
        <a:p>
          <a:endParaRPr lang="en-GB"/>
        </a:p>
      </dgm:t>
    </dgm:pt>
  </dgm:ptLst>
  <dgm:cxnLst>
    <dgm:cxn modelId="{C4487088-B0C4-4202-9989-214C265BE6B6}" srcId="{A1749BA3-A73F-49E7-826A-0001C58B1E95}" destId="{CA2BDA26-BEE4-4948-89A1-E5B5C39E07CA}" srcOrd="1" destOrd="0" parTransId="{89E56BE4-EE8A-4697-8C4C-ECBD0EDF7B61}" sibTransId="{FB4F3BA9-1585-4007-804C-DF79DFB95BA1}"/>
    <dgm:cxn modelId="{39CDA35D-1C79-4813-AC6F-4FC8E2A825CF}" type="presOf" srcId="{A1749BA3-A73F-49E7-826A-0001C58B1E95}" destId="{E1F497D9-A088-4E3E-B663-6866751D02D6}" srcOrd="0" destOrd="0" presId="urn:microsoft.com/office/officeart/2005/8/layout/default"/>
    <dgm:cxn modelId="{414EEC5A-13EE-485D-9C92-5041F2C75C03}" type="presOf" srcId="{A71B246A-A433-4BEE-A2F7-28A110DC312B}" destId="{7733C4ED-F709-40B3-872C-B0AC58755011}" srcOrd="0" destOrd="0" presId="urn:microsoft.com/office/officeart/2005/8/layout/default"/>
    <dgm:cxn modelId="{0225EA39-304F-49BB-B588-44722EBB86C6}" srcId="{A1749BA3-A73F-49E7-826A-0001C58B1E95}" destId="{A71B246A-A433-4BEE-A2F7-28A110DC312B}" srcOrd="0" destOrd="0" parTransId="{35DB40C0-A134-4D24-8C96-60309CCBEA7B}" sibTransId="{DB4EC6BE-0856-448D-8F7C-331D808659EA}"/>
    <dgm:cxn modelId="{648F67B4-0CF9-4836-A51E-E269F82E09A6}" type="presOf" srcId="{CA2BDA26-BEE4-4948-89A1-E5B5C39E07CA}" destId="{D044CF8C-168D-46C5-A141-315C281DBB3E}" srcOrd="0" destOrd="0" presId="urn:microsoft.com/office/officeart/2005/8/layout/default"/>
    <dgm:cxn modelId="{031D4F7F-E9E7-450B-BCBF-1BF87FD7F69B}" type="presParOf" srcId="{E1F497D9-A088-4E3E-B663-6866751D02D6}" destId="{7733C4ED-F709-40B3-872C-B0AC58755011}" srcOrd="0" destOrd="0" presId="urn:microsoft.com/office/officeart/2005/8/layout/default"/>
    <dgm:cxn modelId="{0E099A99-488A-4228-9BB2-B37A680A8612}" type="presParOf" srcId="{E1F497D9-A088-4E3E-B663-6866751D02D6}" destId="{43B98710-5581-4C27-9BEE-70E09A1CD29F}" srcOrd="1" destOrd="0" presId="urn:microsoft.com/office/officeart/2005/8/layout/default"/>
    <dgm:cxn modelId="{AAB41C92-D33C-4908-9BA6-E78C98C28ED2}" type="presParOf" srcId="{E1F497D9-A088-4E3E-B663-6866751D02D6}" destId="{D044CF8C-168D-46C5-A141-315C281DBB3E}"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56ADD9B-8BBE-4B8D-92E5-D1AA0A9208E3}"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GB"/>
        </a:p>
      </dgm:t>
    </dgm:pt>
    <dgm:pt modelId="{29CD27A9-705F-40DE-B01D-194E2D15B39C}">
      <dgm:prSet phldrT="[Texto]"/>
      <dgm:spPr/>
      <dgm:t>
        <a:bodyPr/>
        <a:lstStyle/>
        <a:p>
          <a:r>
            <a:rPr lang="en-GB" dirty="0" err="1"/>
            <a:t>Downcasting</a:t>
          </a:r>
          <a:endParaRPr lang="en-GB" dirty="0"/>
        </a:p>
      </dgm:t>
    </dgm:pt>
    <dgm:pt modelId="{57ED94F2-0B1A-47A1-A456-173FB2E6FFC2}" type="parTrans" cxnId="{DC6D3E70-A34B-4E50-8154-16D955820921}">
      <dgm:prSet/>
      <dgm:spPr/>
      <dgm:t>
        <a:bodyPr/>
        <a:lstStyle/>
        <a:p>
          <a:endParaRPr lang="en-GB"/>
        </a:p>
      </dgm:t>
    </dgm:pt>
    <dgm:pt modelId="{658EC644-A6CC-4497-91F8-83E6BDF62995}" type="sibTrans" cxnId="{DC6D3E70-A34B-4E50-8154-16D955820921}">
      <dgm:prSet/>
      <dgm:spPr/>
      <dgm:t>
        <a:bodyPr/>
        <a:lstStyle/>
        <a:p>
          <a:endParaRPr lang="en-GB"/>
        </a:p>
      </dgm:t>
    </dgm:pt>
    <dgm:pt modelId="{45921912-AFC4-40E1-8CC9-1B41359E111B}">
      <dgm:prSet phldrT="[Texto]"/>
      <dgm:spPr/>
      <dgm:t>
        <a:bodyPr/>
        <a:lstStyle/>
        <a:p>
          <a:r>
            <a:rPr lang="en-GB" dirty="0" err="1"/>
            <a:t>Upcasting</a:t>
          </a:r>
          <a:endParaRPr lang="en-GB" dirty="0"/>
        </a:p>
      </dgm:t>
    </dgm:pt>
    <dgm:pt modelId="{17491AAF-BF49-409D-87D8-4063CFDBC03C}" type="parTrans" cxnId="{F28DF46E-3CD8-444A-A037-9DDD776CA39A}">
      <dgm:prSet/>
      <dgm:spPr/>
      <dgm:t>
        <a:bodyPr/>
        <a:lstStyle/>
        <a:p>
          <a:endParaRPr lang="en-GB"/>
        </a:p>
      </dgm:t>
    </dgm:pt>
    <dgm:pt modelId="{4B9DC8BA-1F4D-479C-B926-82ED00EBB60A}" type="sibTrans" cxnId="{F28DF46E-3CD8-444A-A037-9DDD776CA39A}">
      <dgm:prSet/>
      <dgm:spPr/>
      <dgm:t>
        <a:bodyPr/>
        <a:lstStyle/>
        <a:p>
          <a:endParaRPr lang="en-GB"/>
        </a:p>
      </dgm:t>
    </dgm:pt>
    <dgm:pt modelId="{A41C9E1F-DC99-4989-B301-FB37A2CC68F0}" type="pres">
      <dgm:prSet presAssocID="{F56ADD9B-8BBE-4B8D-92E5-D1AA0A9208E3}" presName="diagram" presStyleCnt="0">
        <dgm:presLayoutVars>
          <dgm:dir/>
          <dgm:resizeHandles val="exact"/>
        </dgm:presLayoutVars>
      </dgm:prSet>
      <dgm:spPr/>
      <dgm:t>
        <a:bodyPr/>
        <a:lstStyle/>
        <a:p>
          <a:endParaRPr lang="en-GB"/>
        </a:p>
      </dgm:t>
    </dgm:pt>
    <dgm:pt modelId="{96B37324-6744-41F9-AA08-524679F25715}" type="pres">
      <dgm:prSet presAssocID="{29CD27A9-705F-40DE-B01D-194E2D15B39C}" presName="node" presStyleLbl="node1" presStyleIdx="0" presStyleCnt="2">
        <dgm:presLayoutVars>
          <dgm:bulletEnabled val="1"/>
        </dgm:presLayoutVars>
      </dgm:prSet>
      <dgm:spPr/>
      <dgm:t>
        <a:bodyPr/>
        <a:lstStyle/>
        <a:p>
          <a:endParaRPr lang="en-GB"/>
        </a:p>
      </dgm:t>
    </dgm:pt>
    <dgm:pt modelId="{723E0267-44CC-4969-A275-FBB2B1CD7DAC}" type="pres">
      <dgm:prSet presAssocID="{658EC644-A6CC-4497-91F8-83E6BDF62995}" presName="sibTrans" presStyleCnt="0"/>
      <dgm:spPr/>
    </dgm:pt>
    <dgm:pt modelId="{DA7753D8-61B5-49D2-AD94-E1E35F7A61DC}" type="pres">
      <dgm:prSet presAssocID="{45921912-AFC4-40E1-8CC9-1B41359E111B}" presName="node" presStyleLbl="node1" presStyleIdx="1" presStyleCnt="2">
        <dgm:presLayoutVars>
          <dgm:bulletEnabled val="1"/>
        </dgm:presLayoutVars>
      </dgm:prSet>
      <dgm:spPr/>
      <dgm:t>
        <a:bodyPr/>
        <a:lstStyle/>
        <a:p>
          <a:endParaRPr lang="en-GB"/>
        </a:p>
      </dgm:t>
    </dgm:pt>
  </dgm:ptLst>
  <dgm:cxnLst>
    <dgm:cxn modelId="{A469B13B-01D2-415B-9E4F-6F68F7352EAB}" type="presOf" srcId="{F56ADD9B-8BBE-4B8D-92E5-D1AA0A9208E3}" destId="{A41C9E1F-DC99-4989-B301-FB37A2CC68F0}" srcOrd="0" destOrd="0" presId="urn:microsoft.com/office/officeart/2005/8/layout/default"/>
    <dgm:cxn modelId="{F28DF46E-3CD8-444A-A037-9DDD776CA39A}" srcId="{F56ADD9B-8BBE-4B8D-92E5-D1AA0A9208E3}" destId="{45921912-AFC4-40E1-8CC9-1B41359E111B}" srcOrd="1" destOrd="0" parTransId="{17491AAF-BF49-409D-87D8-4063CFDBC03C}" sibTransId="{4B9DC8BA-1F4D-479C-B926-82ED00EBB60A}"/>
    <dgm:cxn modelId="{DC6D3E70-A34B-4E50-8154-16D955820921}" srcId="{F56ADD9B-8BBE-4B8D-92E5-D1AA0A9208E3}" destId="{29CD27A9-705F-40DE-B01D-194E2D15B39C}" srcOrd="0" destOrd="0" parTransId="{57ED94F2-0B1A-47A1-A456-173FB2E6FFC2}" sibTransId="{658EC644-A6CC-4497-91F8-83E6BDF62995}"/>
    <dgm:cxn modelId="{C012A2CD-9912-44C2-B770-BA3561F9C461}" type="presOf" srcId="{29CD27A9-705F-40DE-B01D-194E2D15B39C}" destId="{96B37324-6744-41F9-AA08-524679F25715}" srcOrd="0" destOrd="0" presId="urn:microsoft.com/office/officeart/2005/8/layout/default"/>
    <dgm:cxn modelId="{60344C84-C7F7-4600-9985-37D8C10FFE28}" type="presOf" srcId="{45921912-AFC4-40E1-8CC9-1B41359E111B}" destId="{DA7753D8-61B5-49D2-AD94-E1E35F7A61DC}" srcOrd="0" destOrd="0" presId="urn:microsoft.com/office/officeart/2005/8/layout/default"/>
    <dgm:cxn modelId="{D0162AE6-8912-4870-83AF-3FA3C0384621}" type="presParOf" srcId="{A41C9E1F-DC99-4989-B301-FB37A2CC68F0}" destId="{96B37324-6744-41F9-AA08-524679F25715}" srcOrd="0" destOrd="0" presId="urn:microsoft.com/office/officeart/2005/8/layout/default"/>
    <dgm:cxn modelId="{23788BA5-FF9C-4D7F-B524-D4716E7EA7AD}" type="presParOf" srcId="{A41C9E1F-DC99-4989-B301-FB37A2CC68F0}" destId="{723E0267-44CC-4969-A275-FBB2B1CD7DAC}" srcOrd="1" destOrd="0" presId="urn:microsoft.com/office/officeart/2005/8/layout/default"/>
    <dgm:cxn modelId="{D9DBE6D1-464E-4E34-8F0C-A8E0DBFBDC50}" type="presParOf" srcId="{A41C9E1F-DC99-4989-B301-FB37A2CC68F0}" destId="{DA7753D8-61B5-49D2-AD94-E1E35F7A61DC}"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C9089C-EEA9-4959-ABD0-ECC6F0BDE825}">
      <dsp:nvSpPr>
        <dsp:cNvPr id="0" name=""/>
        <dsp:cNvSpPr/>
      </dsp:nvSpPr>
      <dsp:spPr>
        <a:xfrm>
          <a:off x="962" y="1049272"/>
          <a:ext cx="3754654" cy="225279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209550" rIns="209550" bIns="209550" numCol="1" spcCol="1270" anchor="ctr" anchorCtr="0">
          <a:noAutofit/>
        </a:bodyPr>
        <a:lstStyle/>
        <a:p>
          <a:pPr lvl="0" algn="ctr" defTabSz="2444750">
            <a:lnSpc>
              <a:spcPct val="90000"/>
            </a:lnSpc>
            <a:spcBef>
              <a:spcPct val="0"/>
            </a:spcBef>
            <a:spcAft>
              <a:spcPct val="35000"/>
            </a:spcAft>
          </a:pPr>
          <a:r>
            <a:rPr lang="en-GB" sz="5500" kern="1200" dirty="0" err="1"/>
            <a:t>Igualdad</a:t>
          </a:r>
          <a:r>
            <a:rPr lang="en-GB" sz="5500" kern="1200" dirty="0"/>
            <a:t> de </a:t>
          </a:r>
          <a:r>
            <a:rPr lang="en-GB" sz="5500" kern="1200" dirty="0" err="1"/>
            <a:t>Referencias</a:t>
          </a:r>
          <a:endParaRPr lang="en-GB" sz="5500" kern="1200" dirty="0"/>
        </a:p>
      </dsp:txBody>
      <dsp:txXfrm>
        <a:off x="962" y="1049272"/>
        <a:ext cx="3754654" cy="2252792"/>
      </dsp:txXfrm>
    </dsp:sp>
    <dsp:sp modelId="{95952DF3-7201-49F5-8A14-A7EDA67A9919}">
      <dsp:nvSpPr>
        <dsp:cNvPr id="0" name=""/>
        <dsp:cNvSpPr/>
      </dsp:nvSpPr>
      <dsp:spPr>
        <a:xfrm>
          <a:off x="4131082" y="1049272"/>
          <a:ext cx="3754654" cy="225279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209550" rIns="209550" bIns="209550" numCol="1" spcCol="1270" anchor="ctr" anchorCtr="0">
          <a:noAutofit/>
        </a:bodyPr>
        <a:lstStyle/>
        <a:p>
          <a:pPr lvl="0" algn="ctr" defTabSz="2444750">
            <a:lnSpc>
              <a:spcPct val="90000"/>
            </a:lnSpc>
            <a:spcBef>
              <a:spcPct val="0"/>
            </a:spcBef>
            <a:spcAft>
              <a:spcPct val="35000"/>
            </a:spcAft>
          </a:pPr>
          <a:r>
            <a:rPr lang="en-GB" sz="5500" kern="1200" dirty="0" err="1"/>
            <a:t>Igualdad</a:t>
          </a:r>
          <a:r>
            <a:rPr lang="en-GB" sz="5500" kern="1200" dirty="0"/>
            <a:t> de </a:t>
          </a:r>
          <a:r>
            <a:rPr lang="en-GB" sz="5500" kern="1200" dirty="0" err="1"/>
            <a:t>Objetos</a:t>
          </a:r>
          <a:endParaRPr lang="en-GB" sz="5500" kern="1200" dirty="0"/>
        </a:p>
      </dsp:txBody>
      <dsp:txXfrm>
        <a:off x="4131082" y="1049272"/>
        <a:ext cx="3754654" cy="22527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33C4ED-F709-40B3-872C-B0AC58755011}">
      <dsp:nvSpPr>
        <dsp:cNvPr id="0" name=""/>
        <dsp:cNvSpPr/>
      </dsp:nvSpPr>
      <dsp:spPr>
        <a:xfrm>
          <a:off x="962" y="1049272"/>
          <a:ext cx="3754654" cy="225279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0" tIns="228600" rIns="228600" bIns="228600" numCol="1" spcCol="1270" anchor="ctr" anchorCtr="0">
          <a:noAutofit/>
        </a:bodyPr>
        <a:lstStyle/>
        <a:p>
          <a:pPr lvl="0" algn="ctr" defTabSz="2667000">
            <a:lnSpc>
              <a:spcPct val="90000"/>
            </a:lnSpc>
            <a:spcBef>
              <a:spcPct val="0"/>
            </a:spcBef>
            <a:spcAft>
              <a:spcPct val="35000"/>
            </a:spcAft>
          </a:pPr>
          <a:r>
            <a:rPr lang="en-GB" sz="6000" kern="1200" dirty="0"/>
            <a:t>Widening</a:t>
          </a:r>
        </a:p>
      </dsp:txBody>
      <dsp:txXfrm>
        <a:off x="962" y="1049272"/>
        <a:ext cx="3754654" cy="2252792"/>
      </dsp:txXfrm>
    </dsp:sp>
    <dsp:sp modelId="{D044CF8C-168D-46C5-A141-315C281DBB3E}">
      <dsp:nvSpPr>
        <dsp:cNvPr id="0" name=""/>
        <dsp:cNvSpPr/>
      </dsp:nvSpPr>
      <dsp:spPr>
        <a:xfrm>
          <a:off x="4131082" y="1049272"/>
          <a:ext cx="3754654" cy="225279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0" tIns="228600" rIns="228600" bIns="228600" numCol="1" spcCol="1270" anchor="ctr" anchorCtr="0">
          <a:noAutofit/>
        </a:bodyPr>
        <a:lstStyle/>
        <a:p>
          <a:pPr lvl="0" algn="ctr" defTabSz="2667000">
            <a:lnSpc>
              <a:spcPct val="90000"/>
            </a:lnSpc>
            <a:spcBef>
              <a:spcPct val="0"/>
            </a:spcBef>
            <a:spcAft>
              <a:spcPct val="35000"/>
            </a:spcAft>
          </a:pPr>
          <a:r>
            <a:rPr lang="en-GB" sz="6000" kern="1200" dirty="0"/>
            <a:t>Narrowing</a:t>
          </a:r>
        </a:p>
      </dsp:txBody>
      <dsp:txXfrm>
        <a:off x="4131082" y="1049272"/>
        <a:ext cx="3754654" cy="22527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B37324-6744-41F9-AA08-524679F25715}">
      <dsp:nvSpPr>
        <dsp:cNvPr id="0" name=""/>
        <dsp:cNvSpPr/>
      </dsp:nvSpPr>
      <dsp:spPr>
        <a:xfrm>
          <a:off x="962" y="269454"/>
          <a:ext cx="3754654" cy="225279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190500" rIns="190500" bIns="190500" numCol="1" spcCol="1270" anchor="ctr" anchorCtr="0">
          <a:noAutofit/>
        </a:bodyPr>
        <a:lstStyle/>
        <a:p>
          <a:pPr lvl="0" algn="ctr" defTabSz="2222500">
            <a:lnSpc>
              <a:spcPct val="90000"/>
            </a:lnSpc>
            <a:spcBef>
              <a:spcPct val="0"/>
            </a:spcBef>
            <a:spcAft>
              <a:spcPct val="35000"/>
            </a:spcAft>
          </a:pPr>
          <a:r>
            <a:rPr lang="en-GB" sz="5000" kern="1200" dirty="0" err="1"/>
            <a:t>Downcasting</a:t>
          </a:r>
          <a:endParaRPr lang="en-GB" sz="5000" kern="1200" dirty="0"/>
        </a:p>
      </dsp:txBody>
      <dsp:txXfrm>
        <a:off x="962" y="269454"/>
        <a:ext cx="3754654" cy="2252792"/>
      </dsp:txXfrm>
    </dsp:sp>
    <dsp:sp modelId="{DA7753D8-61B5-49D2-AD94-E1E35F7A61DC}">
      <dsp:nvSpPr>
        <dsp:cNvPr id="0" name=""/>
        <dsp:cNvSpPr/>
      </dsp:nvSpPr>
      <dsp:spPr>
        <a:xfrm>
          <a:off x="4131082" y="269454"/>
          <a:ext cx="3754654" cy="225279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190500" rIns="190500" bIns="190500" numCol="1" spcCol="1270" anchor="ctr" anchorCtr="0">
          <a:noAutofit/>
        </a:bodyPr>
        <a:lstStyle/>
        <a:p>
          <a:pPr lvl="0" algn="ctr" defTabSz="2222500">
            <a:lnSpc>
              <a:spcPct val="90000"/>
            </a:lnSpc>
            <a:spcBef>
              <a:spcPct val="0"/>
            </a:spcBef>
            <a:spcAft>
              <a:spcPct val="35000"/>
            </a:spcAft>
          </a:pPr>
          <a:r>
            <a:rPr lang="en-GB" sz="5000" kern="1200" dirty="0" err="1"/>
            <a:t>Upcasting</a:t>
          </a:r>
          <a:endParaRPr lang="en-GB" sz="5000" kern="1200" dirty="0"/>
        </a:p>
      </dsp:txBody>
      <dsp:txXfrm>
        <a:off x="4131082" y="269454"/>
        <a:ext cx="3754654" cy="2252792"/>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47BB6F4-23E1-814D-8DBC-753DCD8F7CD3}" type="datetimeFigureOut">
              <a:rPr lang="es-ES_tradnl" smtClean="0"/>
              <a:t>12/04/2018</a:t>
            </a:fld>
            <a:endParaRPr lang="es-ES_tradnl"/>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88F0ACC-9D08-B743-BC76-14D8CF8E6938}" type="slidenum">
              <a:rPr lang="es-ES_tradnl" smtClean="0"/>
              <a:t>‹Nº›</a:t>
            </a:fld>
            <a:endParaRPr lang="es-ES_tradnl"/>
          </a:p>
        </p:txBody>
      </p:sp>
    </p:spTree>
    <p:extLst>
      <p:ext uri="{BB962C8B-B14F-4D97-AF65-F5344CB8AC3E}">
        <p14:creationId xmlns:p14="http://schemas.microsoft.com/office/powerpoint/2010/main" val="274200429"/>
      </p:ext>
    </p:extLst>
  </p:cSld>
  <p:clrMap bg1="lt1" tx1="dk1" bg2="lt2" tx2="dk2" accent1="accent1" accent2="accent2" accent3="accent3" accent4="accent4" accent5="accent5" accent6="accent6" hlink="hlink" folHlink="folHlink"/>
</p:handoutMaster>
</file>

<file path=ppt/media/image1.jpeg>
</file>

<file path=ppt/media/image13.tiff>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328938-2154-AC49-8423-1D92A390099E}" type="datetimeFigureOut">
              <a:rPr lang="es-ES_tradnl" smtClean="0"/>
              <a:t>12/04/2018</a:t>
            </a:fld>
            <a:endParaRPr lang="es-ES_tradnl"/>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23A042-DB59-4F46-A5FA-899CA8111283}" type="slidenum">
              <a:rPr lang="es-ES_tradnl" smtClean="0"/>
              <a:t>‹Nº›</a:t>
            </a:fld>
            <a:endParaRPr lang="es-ES_tradnl"/>
          </a:p>
        </p:txBody>
      </p:sp>
    </p:spTree>
    <p:extLst>
      <p:ext uri="{BB962C8B-B14F-4D97-AF65-F5344CB8AC3E}">
        <p14:creationId xmlns:p14="http://schemas.microsoft.com/office/powerpoint/2010/main" val="973501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smtClean="0"/>
          </a:p>
          <a:p>
            <a:endParaRPr lang="en-US"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4</a:t>
            </a:fld>
            <a:endParaRPr lang="es-ES_tradnl"/>
          </a:p>
        </p:txBody>
      </p:sp>
    </p:spTree>
    <p:extLst>
      <p:ext uri="{BB962C8B-B14F-4D97-AF65-F5344CB8AC3E}">
        <p14:creationId xmlns:p14="http://schemas.microsoft.com/office/powerpoint/2010/main" val="1322738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9</a:t>
            </a:fld>
            <a:endParaRPr lang="es-ES_tradnl"/>
          </a:p>
        </p:txBody>
      </p:sp>
    </p:spTree>
    <p:extLst>
      <p:ext uri="{BB962C8B-B14F-4D97-AF65-F5344CB8AC3E}">
        <p14:creationId xmlns:p14="http://schemas.microsoft.com/office/powerpoint/2010/main" val="1290292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11</a:t>
            </a:fld>
            <a:endParaRPr lang="es-ES_tradnl"/>
          </a:p>
        </p:txBody>
      </p:sp>
    </p:spTree>
    <p:extLst>
      <p:ext uri="{BB962C8B-B14F-4D97-AF65-F5344CB8AC3E}">
        <p14:creationId xmlns:p14="http://schemas.microsoft.com/office/powerpoint/2010/main" val="115550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Si dos </a:t>
            </a:r>
            <a:r>
              <a:rPr lang="en-GB" dirty="0" err="1"/>
              <a:t>objetos</a:t>
            </a:r>
            <a:r>
              <a:rPr lang="en-GB" dirty="0"/>
              <a:t> </a:t>
            </a:r>
            <a:r>
              <a:rPr lang="en-GB" dirty="0" err="1"/>
              <a:t>tienen</a:t>
            </a:r>
            <a:r>
              <a:rPr lang="en-GB" dirty="0"/>
              <a:t> el </a:t>
            </a:r>
            <a:r>
              <a:rPr lang="en-GB" dirty="0" err="1"/>
              <a:t>mismo</a:t>
            </a:r>
            <a:r>
              <a:rPr lang="en-GB" dirty="0"/>
              <a:t> </a:t>
            </a:r>
            <a:r>
              <a:rPr lang="en-GB" dirty="0" err="1"/>
              <a:t>hashCode</a:t>
            </a:r>
            <a:r>
              <a:rPr lang="en-GB" dirty="0"/>
              <a:t> no </a:t>
            </a:r>
            <a:r>
              <a:rPr lang="en-GB" dirty="0" err="1"/>
              <a:t>necesariamente</a:t>
            </a:r>
            <a:r>
              <a:rPr lang="en-GB" dirty="0"/>
              <a:t> </a:t>
            </a:r>
            <a:r>
              <a:rPr lang="en-GB" dirty="0" err="1"/>
              <a:t>sean</a:t>
            </a:r>
            <a:r>
              <a:rPr lang="en-GB" dirty="0"/>
              <a:t> </a:t>
            </a:r>
            <a:r>
              <a:rPr lang="en-GB" dirty="0" err="1"/>
              <a:t>iguales</a:t>
            </a:r>
            <a:r>
              <a:rPr lang="en-GB"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HashCode</a:t>
            </a:r>
            <a:r>
              <a:rPr lang="en-GB" dirty="0"/>
              <a:t> genera un </a:t>
            </a:r>
            <a:r>
              <a:rPr lang="en-GB" dirty="0" err="1"/>
              <a:t>número</a:t>
            </a:r>
            <a:r>
              <a:rPr lang="en-GB" dirty="0"/>
              <a:t> </a:t>
            </a:r>
            <a:r>
              <a:rPr lang="en-GB" dirty="0" err="1"/>
              <a:t>entero</a:t>
            </a:r>
            <a:r>
              <a:rPr lang="en-GB" dirty="0"/>
              <a:t> </a:t>
            </a:r>
            <a:r>
              <a:rPr lang="en-GB" dirty="0" err="1"/>
              <a:t>único</a:t>
            </a:r>
            <a:r>
              <a:rPr lang="en-GB" dirty="0"/>
              <a:t> para </a:t>
            </a:r>
            <a:r>
              <a:rPr lang="en-GB" dirty="0" err="1"/>
              <a:t>cada</a:t>
            </a:r>
            <a:r>
              <a:rPr lang="en-GB" dirty="0"/>
              <a:t> </a:t>
            </a:r>
            <a:r>
              <a:rPr lang="en-GB" dirty="0" err="1"/>
              <a:t>objeto</a:t>
            </a:r>
            <a:r>
              <a:rPr lang="en-GB" dirty="0"/>
              <a:t>. Si no se </a:t>
            </a:r>
            <a:r>
              <a:rPr lang="en-GB" dirty="0" err="1"/>
              <a:t>sobre</a:t>
            </a:r>
            <a:r>
              <a:rPr lang="en-GB" dirty="0"/>
              <a:t>-escribe el </a:t>
            </a:r>
            <a:r>
              <a:rPr lang="en-GB" dirty="0" err="1"/>
              <a:t>hashCode</a:t>
            </a:r>
            <a:r>
              <a:rPr lang="en-GB" dirty="0"/>
              <a:t>, </a:t>
            </a:r>
            <a:r>
              <a:rPr lang="en-GB" dirty="0" err="1"/>
              <a:t>nunca</a:t>
            </a:r>
            <a:r>
              <a:rPr lang="en-GB" dirty="0"/>
              <a:t> dos </a:t>
            </a:r>
            <a:r>
              <a:rPr lang="en-GB" dirty="0" err="1"/>
              <a:t>objetos</a:t>
            </a:r>
            <a:r>
              <a:rPr lang="en-GB" dirty="0"/>
              <a:t> </a:t>
            </a:r>
            <a:r>
              <a:rPr lang="en-GB" dirty="0" err="1"/>
              <a:t>tendrán</a:t>
            </a:r>
            <a:r>
              <a:rPr lang="en-GB" dirty="0"/>
              <a:t> el </a:t>
            </a:r>
            <a:r>
              <a:rPr lang="en-GB" dirty="0" err="1"/>
              <a:t>mismo</a:t>
            </a:r>
            <a:r>
              <a:rPr lang="en-GB" dirty="0"/>
              <a:t> </a:t>
            </a:r>
            <a:r>
              <a:rPr lang="en-GB" dirty="0" err="1"/>
              <a:t>hashCode</a:t>
            </a:r>
            <a:r>
              <a:rPr lang="en-GB" dirty="0"/>
              <a:t>.</a:t>
            </a:r>
          </a:p>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39</a:t>
            </a:fld>
            <a:endParaRPr lang="es-ES_tradnl"/>
          </a:p>
        </p:txBody>
      </p:sp>
    </p:spTree>
    <p:extLst>
      <p:ext uri="{BB962C8B-B14F-4D97-AF65-F5344CB8AC3E}">
        <p14:creationId xmlns:p14="http://schemas.microsoft.com/office/powerpoint/2010/main" val="473322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a:solidFill>
                  <a:srgbClr val="000000"/>
                </a:solidFill>
                <a:latin typeface="Arial"/>
                <a:ea typeface="Arial"/>
                <a:cs typeface="Arial"/>
                <a:sym typeface="Arial"/>
              </a:rPr>
              <a:t>Si no se agrega ningún constructor a una clase, Java agrega un constructor vacío (sin parámetros).</a:t>
            </a:r>
            <a:endParaRPr lang="en-GB" sz="1200" dirty="0"/>
          </a:p>
          <a:p>
            <a:endParaRPr lang="en-GB" dirty="0"/>
          </a:p>
        </p:txBody>
      </p:sp>
      <p:sp>
        <p:nvSpPr>
          <p:cNvPr id="4" name="Marcador de número de diapositiva 3"/>
          <p:cNvSpPr>
            <a:spLocks noGrp="1"/>
          </p:cNvSpPr>
          <p:nvPr>
            <p:ph type="sldNum" sz="quarter" idx="10"/>
          </p:nvPr>
        </p:nvSpPr>
        <p:spPr/>
        <p:txBody>
          <a:bodyPr/>
          <a:lstStyle/>
          <a:p>
            <a:fld id="{DC23A042-DB59-4F46-A5FA-899CA8111283}" type="slidenum">
              <a:rPr lang="es-ES_tradnl" smtClean="0"/>
              <a:t>91</a:t>
            </a:fld>
            <a:endParaRPr lang="es-ES_tradnl"/>
          </a:p>
        </p:txBody>
      </p:sp>
    </p:spTree>
    <p:extLst>
      <p:ext uri="{BB962C8B-B14F-4D97-AF65-F5344CB8AC3E}">
        <p14:creationId xmlns:p14="http://schemas.microsoft.com/office/powerpoint/2010/main" val="35580392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7.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9.emf"/><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 Id="rId5" Type="http://schemas.openxmlformats.org/officeDocument/2006/relationships/image" Target="../media/image10.emf"/><Relationship Id="rId4"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14" name="Rectángulo 13"/>
          <p:cNvSpPr/>
          <p:nvPr userDrawn="1"/>
        </p:nvSpPr>
        <p:spPr>
          <a:xfrm>
            <a:off x="-2881" y="4636859"/>
            <a:ext cx="9146881" cy="1989667"/>
          </a:xfrm>
          <a:prstGeom prst="rect">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12" name="Imagen 11"/>
          <p:cNvPicPr>
            <a:picLocks noChangeAspect="1"/>
          </p:cNvPicPr>
          <p:nvPr userDrawn="1"/>
        </p:nvPicPr>
        <p:blipFill>
          <a:blip r:embed="rId2"/>
          <a:stretch>
            <a:fillRect/>
          </a:stretch>
        </p:blipFill>
        <p:spPr>
          <a:xfrm>
            <a:off x="4632295" y="1177183"/>
            <a:ext cx="4511710" cy="2531218"/>
          </a:xfrm>
          <a:prstGeom prst="rect">
            <a:avLst/>
          </a:prstGeom>
        </p:spPr>
      </p:pic>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sp>
        <p:nvSpPr>
          <p:cNvPr id="21" name="Rectángulo 20"/>
          <p:cNvSpPr/>
          <p:nvPr userDrawn="1"/>
        </p:nvSpPr>
        <p:spPr>
          <a:xfrm>
            <a:off x="-2885" y="0"/>
            <a:ext cx="1303867" cy="736598"/>
          </a:xfrm>
          <a:prstGeom prst="rect">
            <a:avLst/>
          </a:prstGeom>
          <a:solidFill>
            <a:srgbClr val="019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20120236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Filmina - Resolución">
    <p:spTree>
      <p:nvGrpSpPr>
        <p:cNvPr id="1" name=""/>
        <p:cNvGrpSpPr/>
        <p:nvPr/>
      </p:nvGrpSpPr>
      <p:grpSpPr>
        <a:xfrm>
          <a:off x="0" y="0"/>
          <a:ext cx="0" cy="0"/>
          <a:chOff x="0" y="0"/>
          <a:chExt cx="0" cy="0"/>
        </a:xfrm>
      </p:grpSpPr>
      <p:sp>
        <p:nvSpPr>
          <p:cNvPr id="4" name="Rectángulo 3"/>
          <p:cNvSpPr/>
          <p:nvPr userDrawn="1"/>
        </p:nvSpPr>
        <p:spPr>
          <a:xfrm>
            <a:off x="32" y="0"/>
            <a:ext cx="9143968" cy="744876"/>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0" y="6575425"/>
            <a:ext cx="3265714"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grpSp>
        <p:nvGrpSpPr>
          <p:cNvPr id="19" name="Agrupar 18"/>
          <p:cNvGrpSpPr/>
          <p:nvPr userDrawn="1"/>
        </p:nvGrpSpPr>
        <p:grpSpPr>
          <a:xfrm>
            <a:off x="301948" y="65315"/>
            <a:ext cx="800089" cy="635901"/>
            <a:chOff x="5701496" y="1402249"/>
            <a:chExt cx="2670843" cy="2122755"/>
          </a:xfrm>
        </p:grpSpPr>
        <p:pic>
          <p:nvPicPr>
            <p:cNvPr id="20" name="Imagen 19"/>
            <p:cNvPicPr>
              <a:picLocks noChangeAspect="1"/>
            </p:cNvPicPr>
            <p:nvPr userDrawn="1"/>
          </p:nvPicPr>
          <p:blipFill>
            <a:blip r:embed="rId2"/>
            <a:stretch>
              <a:fillRect/>
            </a:stretch>
          </p:blipFill>
          <p:spPr>
            <a:xfrm>
              <a:off x="5701496" y="1402249"/>
              <a:ext cx="2670843" cy="2122755"/>
            </a:xfrm>
            <a:prstGeom prst="rect">
              <a:avLst/>
            </a:prstGeom>
          </p:spPr>
        </p:pic>
        <p:sp>
          <p:nvSpPr>
            <p:cNvPr id="21" name="Rectángulo 20"/>
            <p:cNvSpPr/>
            <p:nvPr userDrawn="1"/>
          </p:nvSpPr>
          <p:spPr>
            <a:xfrm>
              <a:off x="6557853" y="1402249"/>
              <a:ext cx="621234" cy="30090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2" name="Rectángulo 21"/>
            <p:cNvSpPr/>
            <p:nvPr userDrawn="1"/>
          </p:nvSpPr>
          <p:spPr>
            <a:xfrm>
              <a:off x="6612255" y="1711774"/>
              <a:ext cx="45719" cy="8754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3" name="Rectángulo 22"/>
            <p:cNvSpPr/>
            <p:nvPr userDrawn="1"/>
          </p:nvSpPr>
          <p:spPr>
            <a:xfrm>
              <a:off x="6588125" y="1895475"/>
              <a:ext cx="69850" cy="10859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userDrawn="1"/>
          </p:nvSpPr>
          <p:spPr>
            <a:xfrm flipV="1">
              <a:off x="6589396" y="1779358"/>
              <a:ext cx="45719" cy="152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5" name="Rectángulo 24"/>
            <p:cNvSpPr/>
            <p:nvPr userDrawn="1"/>
          </p:nvSpPr>
          <p:spPr>
            <a:xfrm flipH="1">
              <a:off x="7061199" y="1700662"/>
              <a:ext cx="200025" cy="4876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6" name="Rectángulo 25"/>
            <p:cNvSpPr/>
            <p:nvPr userDrawn="1"/>
          </p:nvSpPr>
          <p:spPr>
            <a:xfrm flipH="1">
              <a:off x="6535101" y="1700449"/>
              <a:ext cx="200025" cy="25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1205085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s-ES_tradnl" dirty="0"/>
              <a:t>Clic para editar título</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dirty="0"/>
              <a:t>Haga clic para modificar el estilo de texto del patrón</a:t>
            </a:r>
          </a:p>
        </p:txBody>
      </p:sp>
      <p:grpSp>
        <p:nvGrpSpPr>
          <p:cNvPr id="13" name="6 Grupo"/>
          <p:cNvGrpSpPr/>
          <p:nvPr userDrawn="1"/>
        </p:nvGrpSpPr>
        <p:grpSpPr>
          <a:xfrm>
            <a:off x="0" y="0"/>
            <a:ext cx="9144000" cy="744278"/>
            <a:chOff x="0" y="0"/>
            <a:chExt cx="9144000" cy="744278"/>
          </a:xfrm>
        </p:grpSpPr>
        <p:pic>
          <p:nvPicPr>
            <p:cNvPr id="14" name="7 Imagen" descr="logos 111MIL-01.JPG"/>
            <p:cNvPicPr>
              <a:picLocks noChangeAspect="1"/>
            </p:cNvPicPr>
            <p:nvPr/>
          </p:nvPicPr>
          <p:blipFill>
            <a:blip r:embed="rId2" cstate="print"/>
            <a:stretch>
              <a:fillRect/>
            </a:stretch>
          </p:blipFill>
          <p:spPr>
            <a:xfrm>
              <a:off x="0" y="0"/>
              <a:ext cx="1321019" cy="744278"/>
            </a:xfrm>
            <a:prstGeom prst="rect">
              <a:avLst/>
            </a:prstGeom>
          </p:spPr>
        </p:pic>
        <p:pic>
          <p:nvPicPr>
            <p:cNvPr id="15" name="8 Imagen" descr="logos 111MIL-01.JPG"/>
            <p:cNvPicPr>
              <a:picLocks noChangeAspect="1"/>
            </p:cNvPicPr>
            <p:nvPr/>
          </p:nvPicPr>
          <p:blipFill>
            <a:blip r:embed="rId3"/>
            <a:srcRect l="86163"/>
            <a:stretch>
              <a:fillRect/>
            </a:stretch>
          </p:blipFill>
          <p:spPr>
            <a:xfrm>
              <a:off x="1214414" y="0"/>
              <a:ext cx="7929586" cy="744278"/>
            </a:xfrm>
            <a:prstGeom prst="rect">
              <a:avLst/>
            </a:prstGeom>
          </p:spPr>
        </p:pic>
      </p:grpSp>
      <p:sp>
        <p:nvSpPr>
          <p:cNvPr id="1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val="14860061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628650" y="900000"/>
            <a:ext cx="7886700" cy="1101111"/>
          </a:xfrm>
        </p:spPr>
        <p:txBody>
          <a:bodyPr/>
          <a:lstStyle/>
          <a:p>
            <a:r>
              <a:rPr lang="es-ES_tradnl" dirty="0"/>
              <a:t>Clic para editar título</a:t>
            </a:r>
            <a:endParaRPr lang="en-US" dirty="0"/>
          </a:p>
        </p:txBody>
      </p:sp>
      <p:sp>
        <p:nvSpPr>
          <p:cNvPr id="3" name="Content Placeholder 2"/>
          <p:cNvSpPr>
            <a:spLocks noGrp="1"/>
          </p:cNvSpPr>
          <p:nvPr>
            <p:ph sz="half" idx="1"/>
          </p:nvPr>
        </p:nvSpPr>
        <p:spPr>
          <a:xfrm>
            <a:off x="628650" y="2160000"/>
            <a:ext cx="38862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4" name="Content Placeholder 3"/>
          <p:cNvSpPr>
            <a:spLocks noGrp="1"/>
          </p:cNvSpPr>
          <p:nvPr>
            <p:ph sz="half" idx="2"/>
          </p:nvPr>
        </p:nvSpPr>
        <p:spPr>
          <a:xfrm>
            <a:off x="4629150" y="2160000"/>
            <a:ext cx="38862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grpSp>
        <p:nvGrpSpPr>
          <p:cNvPr id="14" name="6 Grupo"/>
          <p:cNvGrpSpPr/>
          <p:nvPr userDrawn="1"/>
        </p:nvGrpSpPr>
        <p:grpSpPr>
          <a:xfrm>
            <a:off x="0" y="0"/>
            <a:ext cx="9144000" cy="744278"/>
            <a:chOff x="0" y="0"/>
            <a:chExt cx="9144000" cy="744278"/>
          </a:xfrm>
        </p:grpSpPr>
        <p:pic>
          <p:nvPicPr>
            <p:cNvPr id="15" name="7 Imagen" descr="logos 111MIL-01.JPG"/>
            <p:cNvPicPr>
              <a:picLocks noChangeAspect="1"/>
            </p:cNvPicPr>
            <p:nvPr/>
          </p:nvPicPr>
          <p:blipFill>
            <a:blip r:embed="rId2" cstate="print"/>
            <a:stretch>
              <a:fillRect/>
            </a:stretch>
          </p:blipFill>
          <p:spPr>
            <a:xfrm>
              <a:off x="0" y="0"/>
              <a:ext cx="1321019" cy="744278"/>
            </a:xfrm>
            <a:prstGeom prst="rect">
              <a:avLst/>
            </a:prstGeom>
          </p:spPr>
        </p:pic>
        <p:pic>
          <p:nvPicPr>
            <p:cNvPr id="16" name="8 Imagen" descr="logos 111MIL-01.JPG"/>
            <p:cNvPicPr>
              <a:picLocks noChangeAspect="1"/>
            </p:cNvPicPr>
            <p:nvPr/>
          </p:nvPicPr>
          <p:blipFill>
            <a:blip r:embed="rId3"/>
            <a:srcRect l="86163"/>
            <a:stretch>
              <a:fillRect/>
            </a:stretch>
          </p:blipFill>
          <p:spPr>
            <a:xfrm>
              <a:off x="1214414" y="0"/>
              <a:ext cx="7929586" cy="744278"/>
            </a:xfrm>
            <a:prstGeom prst="rect">
              <a:avLst/>
            </a:prstGeom>
          </p:spPr>
        </p:pic>
      </p:grpSp>
      <p:sp>
        <p:nvSpPr>
          <p:cNvPr id="18"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9"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val="709518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810000"/>
            <a:ext cx="7886700" cy="1077811"/>
          </a:xfrm>
        </p:spPr>
        <p:txBody>
          <a:bodyPr/>
          <a:lstStyle/>
          <a:p>
            <a:r>
              <a:rPr lang="es-ES_tradnl" dirty="0"/>
              <a:t>Clic para editar título</a:t>
            </a:r>
            <a:endParaRPr lang="en-US" dirty="0"/>
          </a:p>
        </p:txBody>
      </p:sp>
      <p:sp>
        <p:nvSpPr>
          <p:cNvPr id="3" name="Text Placeholder 2"/>
          <p:cNvSpPr>
            <a:spLocks noGrp="1"/>
          </p:cNvSpPr>
          <p:nvPr>
            <p:ph type="body" idx="1"/>
          </p:nvPr>
        </p:nvSpPr>
        <p:spPr>
          <a:xfrm>
            <a:off x="629842" y="1980000"/>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dirty="0"/>
              <a:t>Haga clic para modificar el estilo de texto del patrón</a:t>
            </a:r>
          </a:p>
        </p:txBody>
      </p:sp>
      <p:sp>
        <p:nvSpPr>
          <p:cNvPr id="4" name="Content Placeholder 3"/>
          <p:cNvSpPr>
            <a:spLocks noGrp="1"/>
          </p:cNvSpPr>
          <p:nvPr>
            <p:ph sz="half" idx="2"/>
          </p:nvPr>
        </p:nvSpPr>
        <p:spPr>
          <a:xfrm>
            <a:off x="629842" y="2880000"/>
            <a:ext cx="3868340" cy="368458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Text Placeholder 4"/>
          <p:cNvSpPr>
            <a:spLocks noGrp="1"/>
          </p:cNvSpPr>
          <p:nvPr>
            <p:ph type="body" sz="quarter" idx="3"/>
          </p:nvPr>
        </p:nvSpPr>
        <p:spPr>
          <a:xfrm>
            <a:off x="4629150" y="1980000"/>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Content Placeholder 5"/>
          <p:cNvSpPr>
            <a:spLocks noGrp="1"/>
          </p:cNvSpPr>
          <p:nvPr>
            <p:ph sz="quarter" idx="4"/>
          </p:nvPr>
        </p:nvSpPr>
        <p:spPr>
          <a:xfrm>
            <a:off x="4629150" y="2880000"/>
            <a:ext cx="3887391" cy="368458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1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val="633612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28650" y="900000"/>
            <a:ext cx="7886700" cy="1139054"/>
          </a:xfrm>
        </p:spPr>
        <p:txBody>
          <a:bodyPr/>
          <a:lstStyle/>
          <a:p>
            <a:r>
              <a:rPr lang="es-ES_tradnl" dirty="0"/>
              <a:t>Clic para editar título</a:t>
            </a:r>
            <a:endParaRPr lang="en-US" dirty="0"/>
          </a:p>
        </p:txBody>
      </p:sp>
      <p:sp>
        <p:nvSpPr>
          <p:cNvPr id="13"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4"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val="19092817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Espacio en blanco">
    <p:spTree>
      <p:nvGrpSpPr>
        <p:cNvPr id="1" name=""/>
        <p:cNvGrpSpPr/>
        <p:nvPr/>
      </p:nvGrpSpPr>
      <p:grpSpPr>
        <a:xfrm>
          <a:off x="0" y="0"/>
          <a:ext cx="0" cy="0"/>
          <a:chOff x="0" y="0"/>
          <a:chExt cx="0" cy="0"/>
        </a:xfrm>
      </p:grpSpPr>
      <p:sp>
        <p:nvSpPr>
          <p:cNvPr id="9"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0"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val="13108215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987426"/>
            <a:ext cx="2949178" cy="1069974"/>
          </a:xfrm>
        </p:spPr>
        <p:txBody>
          <a:bodyPr anchor="b"/>
          <a:lstStyle>
            <a:lvl1pPr>
              <a:defRPr sz="3200"/>
            </a:lvl1pPr>
          </a:lstStyle>
          <a:p>
            <a:r>
              <a:rPr lang="es-ES_tradnl" dirty="0"/>
              <a:t>Clic para editar título</a:t>
            </a:r>
            <a:endParaRPr lang="en-US" dirty="0"/>
          </a:p>
        </p:txBody>
      </p:sp>
      <p:sp>
        <p:nvSpPr>
          <p:cNvPr id="3" name="Content Placeholder 2"/>
          <p:cNvSpPr>
            <a:spLocks noGrp="1"/>
          </p:cNvSpPr>
          <p:nvPr>
            <p:ph idx="1"/>
          </p:nvPr>
        </p:nvSpPr>
        <p:spPr>
          <a:xfrm>
            <a:off x="3887391" y="987426"/>
            <a:ext cx="4629150" cy="548957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4" name="Text Placeholder 3"/>
          <p:cNvSpPr>
            <a:spLocks noGrp="1"/>
          </p:cNvSpPr>
          <p:nvPr>
            <p:ph type="body" sz="half" idx="2"/>
          </p:nvPr>
        </p:nvSpPr>
        <p:spPr>
          <a:xfrm>
            <a:off x="629841" y="2057400"/>
            <a:ext cx="2949178" cy="4419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dirty="0"/>
              <a:t>Haga clic para modificar el estilo de texto del patrón</a:t>
            </a:r>
          </a:p>
        </p:txBody>
      </p:sp>
      <p:sp>
        <p:nvSpPr>
          <p:cNvPr id="15"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val="2134754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1032932"/>
            <a:ext cx="2949178" cy="1024467"/>
          </a:xfrm>
        </p:spPr>
        <p:txBody>
          <a:bodyPr anchor="b"/>
          <a:lstStyle>
            <a:lvl1pPr>
              <a:defRPr sz="3200"/>
            </a:lvl1pPr>
          </a:lstStyle>
          <a:p>
            <a:r>
              <a:rPr lang="es-ES_tradnl"/>
              <a:t>Clic para editar título</a:t>
            </a:r>
            <a:endParaRPr lang="en-US" dirty="0"/>
          </a:p>
        </p:txBody>
      </p:sp>
      <p:sp>
        <p:nvSpPr>
          <p:cNvPr id="3" name="Picture Placeholder 2"/>
          <p:cNvSpPr>
            <a:spLocks noGrp="1" noChangeAspect="1"/>
          </p:cNvSpPr>
          <p:nvPr>
            <p:ph type="pic" idx="1"/>
          </p:nvPr>
        </p:nvSpPr>
        <p:spPr>
          <a:xfrm>
            <a:off x="3887392" y="987426"/>
            <a:ext cx="4625567" cy="513000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_tradnl"/>
              <a:t>Arrastre la imagen al marcador de posición o haga clic en el icono para agregarla</a:t>
            </a:r>
            <a:endParaRPr lang="en-US" dirty="0"/>
          </a:p>
        </p:txBody>
      </p:sp>
      <p:sp>
        <p:nvSpPr>
          <p:cNvPr id="4" name="Text Placeholder 3"/>
          <p:cNvSpPr>
            <a:spLocks noGrp="1"/>
          </p:cNvSpPr>
          <p:nvPr>
            <p:ph type="body" sz="half" idx="2"/>
          </p:nvPr>
        </p:nvSpPr>
        <p:spPr>
          <a:xfrm>
            <a:off x="629841" y="2057400"/>
            <a:ext cx="2949178" cy="40600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14"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5"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val="15838951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a:xfrm>
            <a:off x="628650" y="810000"/>
            <a:ext cx="7886700" cy="1101111"/>
          </a:xfrm>
        </p:spPr>
        <p:txBody>
          <a:bodyPr/>
          <a:lstStyle/>
          <a:p>
            <a:r>
              <a:rPr lang="es-ES_tradnl" dirty="0"/>
              <a:t>Clic para editar título</a:t>
            </a:r>
            <a:endParaRPr lang="en-US" dirty="0"/>
          </a:p>
        </p:txBody>
      </p:sp>
      <p:sp>
        <p:nvSpPr>
          <p:cNvPr id="3" name="Vertical Text Placeholder 2"/>
          <p:cNvSpPr>
            <a:spLocks noGrp="1"/>
          </p:cNvSpPr>
          <p:nvPr>
            <p:ph type="body" orient="vert" idx="1"/>
          </p:nvPr>
        </p:nvSpPr>
        <p:spPr/>
        <p:txBody>
          <a:bodyPr vert="eaVert"/>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13"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14"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val="3182289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810000"/>
            <a:ext cx="1971675" cy="5765424"/>
          </a:xfrm>
        </p:spPr>
        <p:txBody>
          <a:bodyPr vert="eaVert"/>
          <a:lstStyle/>
          <a:p>
            <a:r>
              <a:rPr lang="es-ES_tradnl" dirty="0"/>
              <a:t>Clic para editar título</a:t>
            </a:r>
            <a:endParaRPr lang="en-US" dirty="0"/>
          </a:p>
        </p:txBody>
      </p:sp>
      <p:sp>
        <p:nvSpPr>
          <p:cNvPr id="3" name="Vertical Text Placeholder 2"/>
          <p:cNvSpPr>
            <a:spLocks noGrp="1"/>
          </p:cNvSpPr>
          <p:nvPr>
            <p:ph type="body" orient="vert" idx="1"/>
          </p:nvPr>
        </p:nvSpPr>
        <p:spPr>
          <a:xfrm>
            <a:off x="628650" y="810000"/>
            <a:ext cx="5800725" cy="5765424"/>
          </a:xfrm>
        </p:spPr>
        <p:txBody>
          <a:bodyPr vert="eaVert"/>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7"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8"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val="1239278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0" y="6575425"/>
            <a:ext cx="3086100" cy="365125"/>
          </a:xfrm>
          <a:prstGeom prst="rect">
            <a:avLst/>
          </a:prstGeom>
        </p:spPr>
        <p:txBody>
          <a:bodyPr/>
          <a:lstStyle>
            <a:lvl1pPr>
              <a:defRPr>
                <a:latin typeface="Arial" charset="0"/>
                <a:ea typeface="Arial" charset="0"/>
                <a:cs typeface="Arial" charset="0"/>
              </a:defRPr>
            </a:lvl1pPr>
          </a:lstStyle>
          <a:p>
            <a:pPr algn="l"/>
            <a:r>
              <a:rPr lang="es-ES" dirty="0">
                <a:solidFill>
                  <a:schemeClr val="bg1"/>
                </a:solidFill>
              </a:rPr>
              <a:t>Módulo 1: Técnicas de Programación</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val="1803862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ítulo - Conceptos">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5" name="Imagen 4"/>
          <p:cNvPicPr>
            <a:picLocks noChangeAspect="1"/>
          </p:cNvPicPr>
          <p:nvPr userDrawn="1"/>
        </p:nvPicPr>
        <p:blipFill>
          <a:blip r:embed="rId2"/>
          <a:stretch>
            <a:fillRect/>
          </a:stretch>
        </p:blipFill>
        <p:spPr>
          <a:xfrm>
            <a:off x="5700045" y="1388803"/>
            <a:ext cx="2665272" cy="2106425"/>
          </a:xfrm>
          <a:prstGeom prst="rect">
            <a:avLst/>
          </a:prstGeom>
        </p:spPr>
      </p:pic>
      <p:sp>
        <p:nvSpPr>
          <p:cNvPr id="14" name="Rectángulo 13"/>
          <p:cNvSpPr/>
          <p:nvPr userDrawn="1"/>
        </p:nvSpPr>
        <p:spPr>
          <a:xfrm>
            <a:off x="-2885" y="4636859"/>
            <a:ext cx="9146881" cy="2279756"/>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1854087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Filmina - Conceptos">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1DC1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5" name="Footer Placeholder 4"/>
          <p:cNvSpPr>
            <a:spLocks noGrp="1"/>
          </p:cNvSpPr>
          <p:nvPr>
            <p:ph type="ftr" sz="quarter" idx="11"/>
          </p:nvPr>
        </p:nvSpPr>
        <p:spPr>
          <a:xfrm>
            <a:off x="-1" y="6575425"/>
            <a:ext cx="3331030"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pic>
        <p:nvPicPr>
          <p:cNvPr id="10" name="Imagen 9"/>
          <p:cNvPicPr>
            <a:picLocks noChangeAspect="1"/>
          </p:cNvPicPr>
          <p:nvPr userDrawn="1"/>
        </p:nvPicPr>
        <p:blipFill>
          <a:blip r:embed="rId2"/>
          <a:stretch>
            <a:fillRect/>
          </a:stretch>
        </p:blipFill>
        <p:spPr>
          <a:xfrm>
            <a:off x="309997" y="60474"/>
            <a:ext cx="789459" cy="623927"/>
          </a:xfrm>
          <a:prstGeom prst="rect">
            <a:avLst/>
          </a:prstGeom>
        </p:spPr>
      </p:pic>
    </p:spTree>
    <p:extLst>
      <p:ext uri="{BB962C8B-B14F-4D97-AF65-F5344CB8AC3E}">
        <p14:creationId xmlns:p14="http://schemas.microsoft.com/office/powerpoint/2010/main" val="9972447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ítulo - Ejercicios">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7" name="Imagen 6"/>
          <p:cNvPicPr>
            <a:picLocks noChangeAspect="1"/>
          </p:cNvPicPr>
          <p:nvPr userDrawn="1"/>
        </p:nvPicPr>
        <p:blipFill>
          <a:blip r:embed="rId2"/>
          <a:stretch>
            <a:fillRect/>
          </a:stretch>
        </p:blipFill>
        <p:spPr>
          <a:xfrm>
            <a:off x="5703734" y="1402250"/>
            <a:ext cx="2668606" cy="2122755"/>
          </a:xfrm>
          <a:prstGeom prst="rect">
            <a:avLst/>
          </a:prstGeom>
        </p:spPr>
      </p:pic>
      <p:sp>
        <p:nvSpPr>
          <p:cNvPr id="14" name="Rectángulo 13"/>
          <p:cNvSpPr/>
          <p:nvPr userDrawn="1"/>
        </p:nvSpPr>
        <p:spPr>
          <a:xfrm>
            <a:off x="-2881" y="4636859"/>
            <a:ext cx="9146881" cy="2273492"/>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203614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Filmina - Ejercicios">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F25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pic>
        <p:nvPicPr>
          <p:cNvPr id="15" name="Imagen 14"/>
          <p:cNvPicPr>
            <a:picLocks noChangeAspect="1"/>
          </p:cNvPicPr>
          <p:nvPr userDrawn="1"/>
        </p:nvPicPr>
        <p:blipFill>
          <a:blip r:embed="rId2"/>
          <a:stretch>
            <a:fillRect/>
          </a:stretch>
        </p:blipFill>
        <p:spPr>
          <a:xfrm>
            <a:off x="304419" y="65316"/>
            <a:ext cx="795037" cy="632416"/>
          </a:xfrm>
          <a:prstGeom prst="rect">
            <a:avLst/>
          </a:prstGeom>
        </p:spPr>
      </p:pic>
      <p:sp>
        <p:nvSpPr>
          <p:cNvPr id="10" name="Footer Placeholder 4"/>
          <p:cNvSpPr>
            <a:spLocks noGrp="1"/>
          </p:cNvSpPr>
          <p:nvPr>
            <p:ph type="ftr" sz="quarter" idx="11"/>
          </p:nvPr>
        </p:nvSpPr>
        <p:spPr>
          <a:xfrm>
            <a:off x="-1" y="6575425"/>
            <a:ext cx="3331030"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Tree>
    <p:extLst>
      <p:ext uri="{BB962C8B-B14F-4D97-AF65-F5344CB8AC3E}">
        <p14:creationId xmlns:p14="http://schemas.microsoft.com/office/powerpoint/2010/main" val="2027408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ítulo - Repaso">
    <p:spTree>
      <p:nvGrpSpPr>
        <p:cNvPr id="1" name=""/>
        <p:cNvGrpSpPr/>
        <p:nvPr/>
      </p:nvGrpSpPr>
      <p:grpSpPr>
        <a:xfrm>
          <a:off x="0" y="0"/>
          <a:ext cx="0" cy="0"/>
          <a:chOff x="0" y="0"/>
          <a:chExt cx="0" cy="0"/>
        </a:xfrm>
      </p:grpSpPr>
      <p:sp>
        <p:nvSpPr>
          <p:cNvPr id="21" name="Rectángulo 20"/>
          <p:cNvSpPr/>
          <p:nvPr userDrawn="1"/>
        </p:nvSpPr>
        <p:spPr>
          <a:xfrm>
            <a:off x="-2881" y="0"/>
            <a:ext cx="9146881" cy="736598"/>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pic>
        <p:nvPicPr>
          <p:cNvPr id="6" name="Imagen 5"/>
          <p:cNvPicPr>
            <a:picLocks noChangeAspect="1"/>
          </p:cNvPicPr>
          <p:nvPr userDrawn="1"/>
        </p:nvPicPr>
        <p:blipFill>
          <a:blip r:embed="rId2"/>
          <a:stretch>
            <a:fillRect/>
          </a:stretch>
        </p:blipFill>
        <p:spPr>
          <a:xfrm>
            <a:off x="5700045" y="1390912"/>
            <a:ext cx="2672294" cy="2118810"/>
          </a:xfrm>
          <a:prstGeom prst="rect">
            <a:avLst/>
          </a:prstGeom>
        </p:spPr>
      </p:pic>
      <p:sp>
        <p:nvSpPr>
          <p:cNvPr id="14" name="Rectángulo 13"/>
          <p:cNvSpPr/>
          <p:nvPr userDrawn="1"/>
        </p:nvSpPr>
        <p:spPr>
          <a:xfrm>
            <a:off x="-2881" y="4636859"/>
            <a:ext cx="9146881" cy="2285234"/>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3"/>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4"/>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5"/>
          <a:stretch>
            <a:fillRect/>
          </a:stretch>
        </p:blipFill>
        <p:spPr>
          <a:xfrm>
            <a:off x="7120136" y="5339910"/>
            <a:ext cx="1440000" cy="1440000"/>
          </a:xfrm>
          <a:prstGeom prst="rect">
            <a:avLst/>
          </a:prstGeom>
        </p:spPr>
      </p:pic>
    </p:spTree>
    <p:extLst>
      <p:ext uri="{BB962C8B-B14F-4D97-AF65-F5344CB8AC3E}">
        <p14:creationId xmlns:p14="http://schemas.microsoft.com/office/powerpoint/2010/main" val="42908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Filmina - Repaso">
    <p:spTree>
      <p:nvGrpSpPr>
        <p:cNvPr id="1" name=""/>
        <p:cNvGrpSpPr/>
        <p:nvPr/>
      </p:nvGrpSpPr>
      <p:grpSpPr>
        <a:xfrm>
          <a:off x="0" y="0"/>
          <a:ext cx="0" cy="0"/>
          <a:chOff x="0" y="0"/>
          <a:chExt cx="0" cy="0"/>
        </a:xfrm>
      </p:grpSpPr>
      <p:sp>
        <p:nvSpPr>
          <p:cNvPr id="4" name="Rectángulo 3"/>
          <p:cNvSpPr/>
          <p:nvPr userDrawn="1"/>
        </p:nvSpPr>
        <p:spPr>
          <a:xfrm>
            <a:off x="0" y="0"/>
            <a:ext cx="9143968" cy="744876"/>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32" y="6613526"/>
            <a:ext cx="9143968" cy="287192"/>
          </a:xfrm>
          <a:prstGeom prst="rect">
            <a:avLst/>
          </a:prstGeom>
          <a:solidFill>
            <a:srgbClr val="5A3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title" hasCustomPrompt="1"/>
          </p:nvPr>
        </p:nvSpPr>
        <p:spPr>
          <a:xfrm>
            <a:off x="628650" y="900000"/>
            <a:ext cx="7886700" cy="1220315"/>
          </a:xfrm>
        </p:spPr>
        <p:txBody>
          <a:bodyPr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a:lvl1pPr>
          </a:lstStyle>
          <a:p>
            <a:r>
              <a:rPr lang="es-ES_tradnl" dirty="0"/>
              <a:t>Título del Concepto Explicado</a:t>
            </a:r>
            <a:br>
              <a:rPr lang="es-ES_tradnl" dirty="0"/>
            </a:br>
            <a:r>
              <a:rPr kumimoji="0" lang="es-ES_tradnl" sz="2800" b="0" i="1" u="none" strike="noStrike" kern="1200" cap="none" spc="0" normalizeH="0" baseline="0" noProof="0" dirty="0">
                <a:ln>
                  <a:noFill/>
                </a:ln>
                <a:solidFill>
                  <a:prstClr val="black"/>
                </a:solidFill>
                <a:effectLst/>
                <a:uLnTx/>
                <a:uFillTx/>
                <a:latin typeface="Arial" charset="0"/>
                <a:ea typeface="Arial" charset="0"/>
                <a:cs typeface="Arial" charset="0"/>
              </a:rPr>
              <a:t>Subtítulo del Aspecto Desarrollado en la Filmina</a:t>
            </a:r>
            <a:endParaRPr lang="en-US" dirty="0"/>
          </a:p>
        </p:txBody>
      </p:sp>
      <p:sp>
        <p:nvSpPr>
          <p:cNvPr id="3" name="Content Placeholder 2"/>
          <p:cNvSpPr>
            <a:spLocks noGrp="1"/>
          </p:cNvSpPr>
          <p:nvPr>
            <p:ph idx="1"/>
          </p:nvPr>
        </p:nvSpPr>
        <p:spPr>
          <a:xfrm>
            <a:off x="628650" y="2160000"/>
            <a:ext cx="7886700" cy="4351338"/>
          </a:xfrm>
        </p:spPr>
        <p:txBody>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sp>
        <p:nvSpPr>
          <p:cNvPr id="6" name="Slide Number Placeholder 5"/>
          <p:cNvSpPr>
            <a:spLocks noGrp="1"/>
          </p:cNvSpPr>
          <p:nvPr>
            <p:ph type="sldNum" sz="quarter" idx="12"/>
          </p:nvPr>
        </p:nvSpPr>
        <p:spPr>
          <a:xfrm>
            <a:off x="7086568" y="6575424"/>
            <a:ext cx="2057400" cy="365125"/>
          </a:xfrm>
          <a:prstGeom prst="rect">
            <a:avLst/>
          </a:prstGeom>
        </p:spPr>
        <p:txBody>
          <a:bodyPr/>
          <a:lstStyle>
            <a:lvl1pPr>
              <a:defRPr>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pic>
        <p:nvPicPr>
          <p:cNvPr id="10" name="Imagen 9"/>
          <p:cNvPicPr>
            <a:picLocks noChangeAspect="1"/>
          </p:cNvPicPr>
          <p:nvPr userDrawn="1"/>
        </p:nvPicPr>
        <p:blipFill>
          <a:blip r:embed="rId2"/>
          <a:stretch>
            <a:fillRect/>
          </a:stretch>
        </p:blipFill>
        <p:spPr>
          <a:xfrm>
            <a:off x="304420" y="65316"/>
            <a:ext cx="797618" cy="632416"/>
          </a:xfrm>
          <a:prstGeom prst="rect">
            <a:avLst/>
          </a:prstGeom>
        </p:spPr>
      </p:pic>
      <p:sp>
        <p:nvSpPr>
          <p:cNvPr id="11" name="Footer Placeholder 4"/>
          <p:cNvSpPr>
            <a:spLocks noGrp="1"/>
          </p:cNvSpPr>
          <p:nvPr>
            <p:ph type="ftr" sz="quarter" idx="11"/>
          </p:nvPr>
        </p:nvSpPr>
        <p:spPr>
          <a:xfrm>
            <a:off x="-1" y="6575425"/>
            <a:ext cx="3331030" cy="365125"/>
          </a:xfrm>
          <a:prstGeom prst="rect">
            <a:avLst/>
          </a:prstGeom>
        </p:spPr>
        <p:txBody>
          <a:bodyPr/>
          <a:lstStyle>
            <a:lvl1pPr>
              <a:defRPr>
                <a:latin typeface="Arial" charset="0"/>
                <a:ea typeface="Arial" charset="0"/>
                <a:cs typeface="Arial" charset="0"/>
              </a:defRPr>
            </a:lvl1pPr>
          </a:lstStyle>
          <a:p>
            <a:r>
              <a:rPr lang="es-ES" dirty="0"/>
              <a:t>Módulo 2: Programación Orientada a Objetos</a:t>
            </a:r>
            <a:endParaRPr lang="es-ES_tradnl" dirty="0"/>
          </a:p>
        </p:txBody>
      </p:sp>
    </p:spTree>
    <p:extLst>
      <p:ext uri="{BB962C8B-B14F-4D97-AF65-F5344CB8AC3E}">
        <p14:creationId xmlns:p14="http://schemas.microsoft.com/office/powerpoint/2010/main" val="214261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ítulo - Resolución">
    <p:spTree>
      <p:nvGrpSpPr>
        <p:cNvPr id="1" name=""/>
        <p:cNvGrpSpPr/>
        <p:nvPr/>
      </p:nvGrpSpPr>
      <p:grpSpPr>
        <a:xfrm>
          <a:off x="0" y="0"/>
          <a:ext cx="0" cy="0"/>
          <a:chOff x="0" y="0"/>
          <a:chExt cx="0" cy="0"/>
        </a:xfrm>
      </p:grpSpPr>
      <p:sp>
        <p:nvSpPr>
          <p:cNvPr id="21" name="Rectángulo 20"/>
          <p:cNvSpPr/>
          <p:nvPr userDrawn="1"/>
        </p:nvSpPr>
        <p:spPr>
          <a:xfrm>
            <a:off x="-2885" y="0"/>
            <a:ext cx="9146885" cy="73659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5" name="Triángulo 14"/>
          <p:cNvSpPr/>
          <p:nvPr userDrawn="1"/>
        </p:nvSpPr>
        <p:spPr>
          <a:xfrm rot="16200000">
            <a:off x="1634068" y="-897469"/>
            <a:ext cx="5875868" cy="9144004"/>
          </a:xfrm>
          <a:prstGeom prst="triangle">
            <a:avLst>
              <a:gd name="adj" fmla="val 100000"/>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s-ES_tradnl"/>
          </a:p>
        </p:txBody>
      </p:sp>
      <p:sp>
        <p:nvSpPr>
          <p:cNvPr id="14" name="Rectángulo 13"/>
          <p:cNvSpPr/>
          <p:nvPr userDrawn="1"/>
        </p:nvSpPr>
        <p:spPr>
          <a:xfrm>
            <a:off x="-2881" y="4636859"/>
            <a:ext cx="9146881" cy="2273809"/>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itle 1"/>
          <p:cNvSpPr>
            <a:spLocks noGrp="1"/>
          </p:cNvSpPr>
          <p:nvPr>
            <p:ph type="ctrTitle" hasCustomPrompt="1"/>
          </p:nvPr>
        </p:nvSpPr>
        <p:spPr>
          <a:xfrm>
            <a:off x="-1" y="0"/>
            <a:ext cx="9144001" cy="807204"/>
          </a:xfrm>
        </p:spPr>
        <p:txBody>
          <a:bodyPr anchor="b">
            <a:normAutofit/>
          </a:bodyPr>
          <a:lstStyle>
            <a:lvl1pPr algn="ctr">
              <a:defRPr sz="4800" b="1">
                <a:solidFill>
                  <a:schemeClr val="bg1"/>
                </a:solidFill>
                <a:latin typeface="Arial" charset="0"/>
                <a:ea typeface="Arial" charset="0"/>
                <a:cs typeface="Arial" charset="0"/>
              </a:defRPr>
            </a:lvl1pPr>
          </a:lstStyle>
          <a:p>
            <a:r>
              <a:rPr lang="es-ES_tradnl" dirty="0"/>
              <a:t>Título del Módulo</a:t>
            </a:r>
            <a:endParaRPr lang="en-US" dirty="0"/>
          </a:p>
        </p:txBody>
      </p:sp>
      <p:sp>
        <p:nvSpPr>
          <p:cNvPr id="3" name="Subtitle 2"/>
          <p:cNvSpPr>
            <a:spLocks noGrp="1"/>
          </p:cNvSpPr>
          <p:nvPr>
            <p:ph type="subTitle" idx="1" hasCustomPrompt="1"/>
          </p:nvPr>
        </p:nvSpPr>
        <p:spPr>
          <a:xfrm>
            <a:off x="0" y="4654114"/>
            <a:ext cx="9146881" cy="550332"/>
          </a:xfrm>
        </p:spPr>
        <p:txBody>
          <a:bodyPr>
            <a:normAutofit/>
          </a:bodyPr>
          <a:lstStyle>
            <a:lvl1pPr marL="0" indent="0" algn="ctr">
              <a:buNone/>
              <a:defRPr sz="3200" b="1" i="1" baseline="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dirty="0"/>
              <a:t>Tema a Desarrollar en la Clase</a:t>
            </a:r>
            <a:endParaRPr lang="en-US" dirty="0"/>
          </a:p>
        </p:txBody>
      </p:sp>
      <p:pic>
        <p:nvPicPr>
          <p:cNvPr id="20" name="Imagen 19"/>
          <p:cNvPicPr>
            <a:picLocks noChangeAspect="1"/>
          </p:cNvPicPr>
          <p:nvPr userDrawn="1"/>
        </p:nvPicPr>
        <p:blipFill>
          <a:blip r:embed="rId2"/>
          <a:stretch>
            <a:fillRect/>
          </a:stretch>
        </p:blipFill>
        <p:spPr>
          <a:xfrm>
            <a:off x="3850559" y="5339910"/>
            <a:ext cx="1440000" cy="1440000"/>
          </a:xfrm>
          <a:prstGeom prst="rect">
            <a:avLst/>
          </a:prstGeom>
          <a:noFill/>
        </p:spPr>
      </p:pic>
      <p:pic>
        <p:nvPicPr>
          <p:cNvPr id="22" name="Imagen 21"/>
          <p:cNvPicPr>
            <a:picLocks noChangeAspect="1"/>
          </p:cNvPicPr>
          <p:nvPr userDrawn="1"/>
        </p:nvPicPr>
        <p:blipFill>
          <a:blip r:embed="rId3"/>
          <a:stretch>
            <a:fillRect/>
          </a:stretch>
        </p:blipFill>
        <p:spPr>
          <a:xfrm>
            <a:off x="580982" y="5339910"/>
            <a:ext cx="1440000" cy="1440000"/>
          </a:xfrm>
          <a:prstGeom prst="rect">
            <a:avLst/>
          </a:prstGeom>
        </p:spPr>
      </p:pic>
      <p:pic>
        <p:nvPicPr>
          <p:cNvPr id="23" name="Imagen 22"/>
          <p:cNvPicPr>
            <a:picLocks noChangeAspect="1"/>
          </p:cNvPicPr>
          <p:nvPr userDrawn="1"/>
        </p:nvPicPr>
        <p:blipFill>
          <a:blip r:embed="rId4"/>
          <a:stretch>
            <a:fillRect/>
          </a:stretch>
        </p:blipFill>
        <p:spPr>
          <a:xfrm>
            <a:off x="7120136" y="5339910"/>
            <a:ext cx="1440000" cy="1440000"/>
          </a:xfrm>
          <a:prstGeom prst="rect">
            <a:avLst/>
          </a:prstGeom>
        </p:spPr>
      </p:pic>
      <p:grpSp>
        <p:nvGrpSpPr>
          <p:cNvPr id="5" name="Agrupar 4"/>
          <p:cNvGrpSpPr/>
          <p:nvPr userDrawn="1"/>
        </p:nvGrpSpPr>
        <p:grpSpPr>
          <a:xfrm>
            <a:off x="5701496" y="1402249"/>
            <a:ext cx="2670843" cy="2122755"/>
            <a:chOff x="5701496" y="1402249"/>
            <a:chExt cx="2670843" cy="2122755"/>
          </a:xfrm>
        </p:grpSpPr>
        <p:pic>
          <p:nvPicPr>
            <p:cNvPr id="8" name="Imagen 7"/>
            <p:cNvPicPr>
              <a:picLocks noChangeAspect="1"/>
            </p:cNvPicPr>
            <p:nvPr userDrawn="1"/>
          </p:nvPicPr>
          <p:blipFill>
            <a:blip r:embed="rId5"/>
            <a:stretch>
              <a:fillRect/>
            </a:stretch>
          </p:blipFill>
          <p:spPr>
            <a:xfrm>
              <a:off x="5701496" y="1402249"/>
              <a:ext cx="2670843" cy="2122755"/>
            </a:xfrm>
            <a:prstGeom prst="rect">
              <a:avLst/>
            </a:prstGeom>
          </p:spPr>
        </p:pic>
        <p:sp>
          <p:nvSpPr>
            <p:cNvPr id="4" name="Rectángulo 3"/>
            <p:cNvSpPr/>
            <p:nvPr userDrawn="1"/>
          </p:nvSpPr>
          <p:spPr>
            <a:xfrm>
              <a:off x="6557853" y="1402249"/>
              <a:ext cx="621234" cy="300908"/>
            </a:xfrm>
            <a:prstGeom prst="rect">
              <a:avLst/>
            </a:prstGeom>
            <a:solidFill>
              <a:srgbClr val="EF3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p:cNvSpPr/>
            <p:nvPr userDrawn="1"/>
          </p:nvSpPr>
          <p:spPr>
            <a:xfrm>
              <a:off x="6612255" y="1711774"/>
              <a:ext cx="45719" cy="8754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7" name="Rectángulo 16"/>
            <p:cNvSpPr/>
            <p:nvPr userDrawn="1"/>
          </p:nvSpPr>
          <p:spPr>
            <a:xfrm>
              <a:off x="6588125" y="1895475"/>
              <a:ext cx="69850" cy="10859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Rectángulo 17"/>
            <p:cNvSpPr/>
            <p:nvPr userDrawn="1"/>
          </p:nvSpPr>
          <p:spPr>
            <a:xfrm flipV="1">
              <a:off x="6589396" y="1779358"/>
              <a:ext cx="45719" cy="152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9" name="Rectángulo 18"/>
            <p:cNvSpPr/>
            <p:nvPr userDrawn="1"/>
          </p:nvSpPr>
          <p:spPr>
            <a:xfrm flipH="1">
              <a:off x="7061199" y="1700662"/>
              <a:ext cx="200025" cy="4876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4" name="Rectángulo 23"/>
            <p:cNvSpPr/>
            <p:nvPr userDrawn="1"/>
          </p:nvSpPr>
          <p:spPr>
            <a:xfrm flipH="1">
              <a:off x="6535101" y="1700449"/>
              <a:ext cx="200025" cy="25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Tree>
    <p:extLst>
      <p:ext uri="{BB962C8B-B14F-4D97-AF65-F5344CB8AC3E}">
        <p14:creationId xmlns:p14="http://schemas.microsoft.com/office/powerpoint/2010/main" val="817765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e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10000"/>
            <a:ext cx="7886700" cy="1310313"/>
          </a:xfrm>
          <a:prstGeom prst="rect">
            <a:avLst/>
          </a:prstGeom>
        </p:spPr>
        <p:txBody>
          <a:bodyPr vert="horz" lIns="91440" tIns="45720" rIns="91440" bIns="45720" rtlCol="0" anchor="ctr">
            <a:normAutofit/>
          </a:bodyPr>
          <a:lstStyle/>
          <a:p>
            <a:r>
              <a:rPr lang="es-ES_tradnl" dirty="0"/>
              <a:t>Título del Concepto Explicado</a:t>
            </a:r>
            <a:endParaRPr lang="en-US" dirty="0"/>
          </a:p>
        </p:txBody>
      </p:sp>
      <p:sp>
        <p:nvSpPr>
          <p:cNvPr id="3" name="Text Placeholder 2"/>
          <p:cNvSpPr>
            <a:spLocks noGrp="1"/>
          </p:cNvSpPr>
          <p:nvPr>
            <p:ph type="body" idx="1"/>
          </p:nvPr>
        </p:nvSpPr>
        <p:spPr>
          <a:xfrm>
            <a:off x="628650" y="2160000"/>
            <a:ext cx="7886700" cy="4351338"/>
          </a:xfrm>
          <a:prstGeom prst="rect">
            <a:avLst/>
          </a:prstGeom>
        </p:spPr>
        <p:txBody>
          <a:bodyPr vert="horz" lIns="91440" tIns="45720" rIns="91440" bIns="45720" rtlCol="0">
            <a:normAutofit/>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n-US" dirty="0"/>
          </a:p>
        </p:txBody>
      </p:sp>
      <p:grpSp>
        <p:nvGrpSpPr>
          <p:cNvPr id="22" name="6 Grupo"/>
          <p:cNvGrpSpPr/>
          <p:nvPr userDrawn="1"/>
        </p:nvGrpSpPr>
        <p:grpSpPr>
          <a:xfrm>
            <a:off x="0" y="0"/>
            <a:ext cx="9144000" cy="744278"/>
            <a:chOff x="0" y="0"/>
            <a:chExt cx="9144000" cy="744278"/>
          </a:xfrm>
        </p:grpSpPr>
        <p:pic>
          <p:nvPicPr>
            <p:cNvPr id="23" name="7 Imagen" descr="logos 111MIL-01.JPG"/>
            <p:cNvPicPr>
              <a:picLocks noChangeAspect="1"/>
            </p:cNvPicPr>
            <p:nvPr/>
          </p:nvPicPr>
          <p:blipFill>
            <a:blip r:embed="rId21" cstate="print"/>
            <a:stretch>
              <a:fillRect/>
            </a:stretch>
          </p:blipFill>
          <p:spPr>
            <a:xfrm>
              <a:off x="0" y="0"/>
              <a:ext cx="1321019" cy="744278"/>
            </a:xfrm>
            <a:prstGeom prst="rect">
              <a:avLst/>
            </a:prstGeom>
          </p:spPr>
        </p:pic>
        <p:pic>
          <p:nvPicPr>
            <p:cNvPr id="24" name="8 Imagen" descr="logos 111MIL-01.JPG"/>
            <p:cNvPicPr>
              <a:picLocks noChangeAspect="1"/>
            </p:cNvPicPr>
            <p:nvPr/>
          </p:nvPicPr>
          <p:blipFill>
            <a:blip r:embed="rId22"/>
            <a:srcRect l="86163"/>
            <a:stretch>
              <a:fillRect/>
            </a:stretch>
          </p:blipFill>
          <p:spPr>
            <a:xfrm>
              <a:off x="1214414" y="0"/>
              <a:ext cx="7929586" cy="744278"/>
            </a:xfrm>
            <a:prstGeom prst="rect">
              <a:avLst/>
            </a:prstGeom>
          </p:spPr>
        </p:pic>
      </p:grpSp>
      <p:pic>
        <p:nvPicPr>
          <p:cNvPr id="28" name="11 Imagen" descr="logos 111MIL-01.JPG"/>
          <p:cNvPicPr>
            <a:picLocks noChangeAspect="1"/>
          </p:cNvPicPr>
          <p:nvPr userDrawn="1"/>
        </p:nvPicPr>
        <p:blipFill>
          <a:blip r:embed="rId22"/>
          <a:srcRect l="86163"/>
          <a:stretch>
            <a:fillRect/>
          </a:stretch>
        </p:blipFill>
        <p:spPr>
          <a:xfrm>
            <a:off x="0" y="6615112"/>
            <a:ext cx="9143968" cy="285752"/>
          </a:xfrm>
          <a:prstGeom prst="rect">
            <a:avLst/>
          </a:prstGeom>
        </p:spPr>
      </p:pic>
      <p:sp>
        <p:nvSpPr>
          <p:cNvPr id="29" name="Footer Placeholder 4"/>
          <p:cNvSpPr>
            <a:spLocks noGrp="1"/>
          </p:cNvSpPr>
          <p:nvPr>
            <p:ph type="ftr" sz="quarter" idx="3"/>
          </p:nvPr>
        </p:nvSpPr>
        <p:spPr>
          <a:xfrm>
            <a:off x="0" y="6575425"/>
            <a:ext cx="3086100" cy="365125"/>
          </a:xfrm>
          <a:prstGeom prst="rect">
            <a:avLst/>
          </a:prstGeom>
        </p:spPr>
        <p:txBody>
          <a:bodyPr anchor="ctr"/>
          <a:lstStyle>
            <a:lvl1pPr>
              <a:defRPr sz="1200">
                <a:solidFill>
                  <a:schemeClr val="bg1"/>
                </a:solidFill>
                <a:latin typeface="Arial" charset="0"/>
                <a:ea typeface="Arial" charset="0"/>
                <a:cs typeface="Arial" charset="0"/>
              </a:defRPr>
            </a:lvl1pPr>
          </a:lstStyle>
          <a:p>
            <a:r>
              <a:rPr lang="es-ES" dirty="0"/>
              <a:t>Módulo 1: Técnicas de Programación</a:t>
            </a:r>
            <a:endParaRPr lang="es-ES_tradnl" dirty="0"/>
          </a:p>
        </p:txBody>
      </p:sp>
      <p:sp>
        <p:nvSpPr>
          <p:cNvPr id="30" name="Slide Number Placeholder 5"/>
          <p:cNvSpPr>
            <a:spLocks noGrp="1"/>
          </p:cNvSpPr>
          <p:nvPr>
            <p:ph type="sldNum" sz="quarter" idx="4"/>
          </p:nvPr>
        </p:nvSpPr>
        <p:spPr>
          <a:xfrm>
            <a:off x="7086568" y="6575424"/>
            <a:ext cx="2057400" cy="365125"/>
          </a:xfrm>
          <a:prstGeom prst="rect">
            <a:avLst/>
          </a:prstGeom>
        </p:spPr>
        <p:txBody>
          <a:bodyPr anchor="ctr"/>
          <a:lstStyle>
            <a:lvl1pPr algn="r">
              <a:defRPr sz="1200">
                <a:solidFill>
                  <a:schemeClr val="bg1"/>
                </a:solidFill>
                <a:latin typeface="Arial" charset="0"/>
                <a:ea typeface="Arial" charset="0"/>
                <a:cs typeface="Arial" charset="0"/>
              </a:defRPr>
            </a:lvl1pPr>
          </a:lstStyle>
          <a:p>
            <a:fld id="{D802D9E1-0DDA-174F-9155-A972C397A999}" type="slidenum">
              <a:rPr lang="es-ES_tradnl" smtClean="0"/>
              <a:pPr/>
              <a:t>‹Nº›</a:t>
            </a:fld>
            <a:endParaRPr lang="es-ES_tradnl" dirty="0"/>
          </a:p>
        </p:txBody>
      </p:sp>
    </p:spTree>
    <p:extLst>
      <p:ext uri="{BB962C8B-B14F-4D97-AF65-F5344CB8AC3E}">
        <p14:creationId xmlns:p14="http://schemas.microsoft.com/office/powerpoint/2010/main" val="14839495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6" r:id="rId3"/>
    <p:sldLayoutId id="2147483678" r:id="rId4"/>
    <p:sldLayoutId id="2147483673" r:id="rId5"/>
    <p:sldLayoutId id="2147483677" r:id="rId6"/>
    <p:sldLayoutId id="2147483674" r:id="rId7"/>
    <p:sldLayoutId id="2147483679" r:id="rId8"/>
    <p:sldLayoutId id="2147483675" r:id="rId9"/>
    <p:sldLayoutId id="2147483680" r:id="rId10"/>
    <p:sldLayoutId id="2147483663" r:id="rId11"/>
    <p:sldLayoutId id="2147483664" r:id="rId12"/>
    <p:sldLayoutId id="2147483665" r:id="rId13"/>
    <p:sldLayoutId id="2147483666" r:id="rId14"/>
    <p:sldLayoutId id="2147483672" r:id="rId15"/>
    <p:sldLayoutId id="2147483668" r:id="rId16"/>
    <p:sldLayoutId id="2147483669" r:id="rId17"/>
    <p:sldLayoutId id="2147483670" r:id="rId18"/>
    <p:sldLayoutId id="2147483671" r:id="rId19"/>
  </p:sldLayoutIdLst>
  <p:hf hdr="0" dt="0"/>
  <p:txStyles>
    <p:titleStyle>
      <a:lvl1pPr algn="ctr" defTabSz="914400" rtl="0" eaLnBrk="1" latinLnBrk="0" hangingPunct="1">
        <a:lnSpc>
          <a:spcPct val="90000"/>
        </a:lnSpc>
        <a:spcBef>
          <a:spcPct val="0"/>
        </a:spcBef>
        <a:buNone/>
        <a:defRPr sz="4000" b="0" kern="1200" baseline="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120.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4.png"/><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 Id="rId6" Type="http://schemas.openxmlformats.org/officeDocument/2006/relationships/image" Target="../media/image21.png"/><Relationship Id="rId5" Type="http://schemas.openxmlformats.org/officeDocument/2006/relationships/image" Target="../media/image16.png"/><Relationship Id="rId4" Type="http://schemas.openxmlformats.org/officeDocument/2006/relationships/image" Target="../media/image20.png"/></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1.png"/><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20.png"/><Relationship Id="rId4" Type="http://schemas.openxmlformats.org/officeDocument/2006/relationships/image" Target="../media/image19.png"/></Relationships>
</file>

<file path=ppt/slides/_rels/slide1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21.png"/><Relationship Id="rId4" Type="http://schemas.openxmlformats.org/officeDocument/2006/relationships/image" Target="../media/image16.png"/></Relationships>
</file>

<file path=ppt/slides/_rels/slide1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3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21.png"/><Relationship Id="rId4" Type="http://schemas.openxmlformats.org/officeDocument/2006/relationships/image" Target="../media/image16.png"/></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4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4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7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7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7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8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8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8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8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8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8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8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8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8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9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9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9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9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9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9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9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9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9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9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0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0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0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0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0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0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0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0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0.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4.png"/><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 y="601362"/>
            <a:ext cx="9144001" cy="807204"/>
          </a:xfrm>
        </p:spPr>
        <p:txBody>
          <a:bodyPr>
            <a:normAutofit fontScale="90000"/>
          </a:bodyPr>
          <a:lstStyle/>
          <a:p>
            <a:r>
              <a:rPr lang="es-ES_tradnl" dirty="0"/>
              <a:t>Programación Orientada a Objetos</a:t>
            </a:r>
          </a:p>
        </p:txBody>
      </p:sp>
      <p:sp>
        <p:nvSpPr>
          <p:cNvPr id="3" name="Subtítulo 2"/>
          <p:cNvSpPr>
            <a:spLocks noGrp="1"/>
          </p:cNvSpPr>
          <p:nvPr>
            <p:ph type="subTitle" idx="1"/>
          </p:nvPr>
        </p:nvSpPr>
        <p:spPr/>
        <p:txBody>
          <a:bodyPr>
            <a:normAutofit/>
          </a:bodyPr>
          <a:lstStyle/>
          <a:p>
            <a:r>
              <a:rPr lang="es-ES_tradnl" dirty="0" smtClean="0"/>
              <a:t>Examen Parcial </a:t>
            </a:r>
            <a:r>
              <a:rPr lang="es-ES_tradnl" dirty="0"/>
              <a:t>(Resolución de Ejercicios)</a:t>
            </a:r>
          </a:p>
          <a:p>
            <a:endParaRPr lang="es-ES_tradnl" dirty="0"/>
          </a:p>
        </p:txBody>
      </p:sp>
    </p:spTree>
    <p:extLst>
      <p:ext uri="{BB962C8B-B14F-4D97-AF65-F5344CB8AC3E}">
        <p14:creationId xmlns:p14="http://schemas.microsoft.com/office/powerpoint/2010/main" val="610945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9</a:t>
            </a:fld>
            <a:endParaRPr lang="es-ES_tradnl"/>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sp>
        <p:nvSpPr>
          <p:cNvPr id="4" name="Título 1"/>
          <p:cNvSpPr>
            <a:spLocks noGrp="1"/>
          </p:cNvSpPr>
          <p:nvPr>
            <p:ph type="title"/>
          </p:nvPr>
        </p:nvSpPr>
        <p:spPr>
          <a:xfrm>
            <a:off x="628650" y="900000"/>
            <a:ext cx="7886700" cy="1220315"/>
          </a:xfrm>
        </p:spPr>
        <p:txBody>
          <a:bodyPr>
            <a:normAutofit/>
          </a:bodyPr>
          <a:lstStyle/>
          <a:p>
            <a:r>
              <a:rPr lang="es-ES_tradnl" b="1" dirty="0" smtClean="0"/>
              <a:t>Ejercicio 3</a:t>
            </a:r>
            <a:r>
              <a:rPr lang="es-ES_tradnl" dirty="0" smtClean="0"/>
              <a:t/>
            </a:r>
            <a:br>
              <a:rPr lang="es-ES_tradnl" dirty="0" smtClean="0"/>
            </a:br>
            <a:r>
              <a:rPr lang="es-ES_tradnl" sz="2800" i="1" dirty="0"/>
              <a:t>Problema: Sistema de Cursadas</a:t>
            </a:r>
            <a:endParaRPr lang="es-ES_tradnl" sz="3100" i="1" dirty="0"/>
          </a:p>
        </p:txBody>
      </p:sp>
      <p:sp>
        <p:nvSpPr>
          <p:cNvPr id="6" name="Marcador de contenido 2"/>
          <p:cNvSpPr>
            <a:spLocks noGrp="1"/>
          </p:cNvSpPr>
          <p:nvPr>
            <p:ph idx="1"/>
          </p:nvPr>
        </p:nvSpPr>
        <p:spPr>
          <a:xfrm>
            <a:off x="628650" y="2160000"/>
            <a:ext cx="7886700" cy="4351338"/>
          </a:xfrm>
        </p:spPr>
        <p:txBody>
          <a:bodyPr>
            <a:normAutofit/>
          </a:bodyPr>
          <a:lstStyle/>
          <a:p>
            <a:pPr marL="285750" lvl="3" indent="-285750">
              <a:spcBef>
                <a:spcPts val="1000"/>
              </a:spcBef>
              <a:buFont typeface="Arial" charset="0"/>
              <a:buChar char="•"/>
            </a:pPr>
            <a:r>
              <a:rPr lang="es-ES" sz="2000" dirty="0" smtClean="0"/>
              <a:t>Otro desarrollador </a:t>
            </a:r>
            <a:r>
              <a:rPr lang="es-ES" sz="2000" dirty="0"/>
              <a:t>implementó el </a:t>
            </a:r>
            <a:r>
              <a:rPr lang="es-ES" sz="2000" dirty="0" smtClean="0"/>
              <a:t>siguiente método en la clase Carrera. El método debería devolver todos los </a:t>
            </a:r>
            <a:r>
              <a:rPr lang="es-ES" sz="2000" dirty="0"/>
              <a:t>estudiantes cuyo </a:t>
            </a:r>
            <a:r>
              <a:rPr lang="es-ES" sz="2000" dirty="0" smtClean="0"/>
              <a:t>apellido coincida </a:t>
            </a:r>
            <a:r>
              <a:rPr lang="es-ES" sz="2000" dirty="0"/>
              <a:t>por el pasado por </a:t>
            </a:r>
            <a:r>
              <a:rPr lang="es-ES" sz="2000" dirty="0" smtClean="0"/>
              <a:t>parámetros. Sin embargo, no funciona. Encuentre el error  </a:t>
            </a:r>
            <a:endParaRPr lang="es-ES" sz="2000" dirty="0"/>
          </a:p>
          <a:p>
            <a:pPr marL="285750" lvl="3" indent="-285750">
              <a:spcBef>
                <a:spcPts val="1000"/>
              </a:spcBef>
              <a:buFont typeface="Arial" charset="0"/>
              <a:buChar char="•"/>
            </a:pPr>
            <a:endParaRPr lang="es-ES" sz="2000" dirty="0"/>
          </a:p>
          <a:p>
            <a:pPr marL="285750" lvl="3" indent="-285750">
              <a:spcBef>
                <a:spcPts val="1000"/>
              </a:spcBef>
              <a:buFont typeface="Arial" charset="0"/>
              <a:buChar char="•"/>
            </a:pPr>
            <a:endParaRPr lang="es-ES" sz="2400" dirty="0"/>
          </a:p>
        </p:txBody>
      </p:sp>
      <p:sp>
        <p:nvSpPr>
          <p:cNvPr id="7" name="Rectángulo 6"/>
          <p:cNvSpPr/>
          <p:nvPr/>
        </p:nvSpPr>
        <p:spPr>
          <a:xfrm>
            <a:off x="628650" y="3745615"/>
            <a:ext cx="8860420" cy="2585323"/>
          </a:xfrm>
          <a:prstGeom prst="rect">
            <a:avLst/>
          </a:prstGeom>
        </p:spPr>
        <p:txBody>
          <a:bodyPr wrap="square">
            <a:spAutoFit/>
          </a:bodyPr>
          <a:lstStyle/>
          <a:p>
            <a:r>
              <a:rPr lang="es-ES_tradnl" dirty="0" err="1">
                <a:solidFill>
                  <a:srgbClr val="0000E6"/>
                </a:solidFill>
              </a:rPr>
              <a:t>public</a:t>
            </a:r>
            <a:r>
              <a:rPr lang="es-ES_tradnl" dirty="0"/>
              <a:t> </a:t>
            </a:r>
            <a:r>
              <a:rPr lang="es-ES_tradnl" dirty="0" err="1"/>
              <a:t>List</a:t>
            </a:r>
            <a:r>
              <a:rPr lang="es-ES_tradnl" dirty="0"/>
              <a:t>&lt;Estudiante&gt; </a:t>
            </a:r>
            <a:r>
              <a:rPr lang="es-ES_tradnl" b="1" dirty="0" err="1">
                <a:latin typeface="Monospaced" charset="0"/>
              </a:rPr>
              <a:t>getEstudiantesPorApellido</a:t>
            </a:r>
            <a:r>
              <a:rPr lang="es-ES_tradnl" dirty="0"/>
              <a:t>(</a:t>
            </a:r>
            <a:r>
              <a:rPr lang="es-ES_tradnl" dirty="0" err="1"/>
              <a:t>String</a:t>
            </a:r>
            <a:r>
              <a:rPr lang="es-ES_tradnl" dirty="0"/>
              <a:t> apellido){ </a:t>
            </a:r>
            <a:endParaRPr lang="es-ES_tradnl" dirty="0" smtClean="0"/>
          </a:p>
          <a:p>
            <a:r>
              <a:rPr lang="es-ES_tradnl" dirty="0"/>
              <a:t> </a:t>
            </a:r>
            <a:r>
              <a:rPr lang="es-ES_tradnl" dirty="0" smtClean="0"/>
              <a:t> </a:t>
            </a:r>
            <a:r>
              <a:rPr lang="es-ES_tradnl" dirty="0" err="1" smtClean="0"/>
              <a:t>List</a:t>
            </a:r>
            <a:r>
              <a:rPr lang="es-ES_tradnl" dirty="0" smtClean="0"/>
              <a:t>&lt;Estudiante</a:t>
            </a:r>
            <a:r>
              <a:rPr lang="es-ES_tradnl" dirty="0"/>
              <a:t>&gt; </a:t>
            </a:r>
            <a:r>
              <a:rPr lang="es-ES_tradnl" dirty="0" err="1"/>
              <a:t>estudiantesConApellido</a:t>
            </a:r>
            <a:r>
              <a:rPr lang="es-ES_tradnl" dirty="0"/>
              <a:t>=</a:t>
            </a:r>
            <a:r>
              <a:rPr lang="es-ES_tradnl" dirty="0">
                <a:solidFill>
                  <a:srgbClr val="0000E6"/>
                </a:solidFill>
              </a:rPr>
              <a:t>new</a:t>
            </a:r>
            <a:r>
              <a:rPr lang="es-ES_tradnl" dirty="0"/>
              <a:t> </a:t>
            </a:r>
            <a:r>
              <a:rPr lang="es-ES_tradnl" dirty="0" err="1"/>
              <a:t>ArrayList</a:t>
            </a:r>
            <a:r>
              <a:rPr lang="es-ES_tradnl" dirty="0"/>
              <a:t>&lt;&gt;();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for</a:t>
            </a:r>
            <a:r>
              <a:rPr lang="es-ES_tradnl" dirty="0" smtClean="0"/>
              <a:t> </a:t>
            </a:r>
            <a:r>
              <a:rPr lang="es-ES_tradnl" dirty="0"/>
              <a:t>(</a:t>
            </a:r>
            <a:r>
              <a:rPr lang="es-ES_tradnl" dirty="0" err="1"/>
              <a:t>Iterator</a:t>
            </a:r>
            <a:r>
              <a:rPr lang="es-ES_tradnl" dirty="0"/>
              <a:t>&lt;Estudiante&gt; </a:t>
            </a:r>
            <a:r>
              <a:rPr lang="es-ES_tradnl" dirty="0" err="1"/>
              <a:t>iterator</a:t>
            </a:r>
            <a:r>
              <a:rPr lang="es-ES_tradnl" dirty="0"/>
              <a:t> = </a:t>
            </a:r>
            <a:r>
              <a:rPr lang="es-ES_tradnl" dirty="0" err="1">
                <a:solidFill>
                  <a:srgbClr val="009900"/>
                </a:solidFill>
              </a:rPr>
              <a:t>estudiantesInscriptos</a:t>
            </a:r>
            <a:r>
              <a:rPr lang="es-ES_tradnl" dirty="0" err="1"/>
              <a:t>.iterator</a:t>
            </a:r>
            <a:r>
              <a:rPr lang="es-ES_tradnl" dirty="0"/>
              <a:t>(); </a:t>
            </a:r>
            <a:r>
              <a:rPr lang="es-ES_tradnl" dirty="0" err="1"/>
              <a:t>iterator.hasNext</a:t>
            </a:r>
            <a:r>
              <a:rPr lang="es-ES_tradnl" dirty="0"/>
              <a:t>();) { </a:t>
            </a:r>
            <a:endParaRPr lang="es-ES_tradnl" dirty="0" smtClean="0"/>
          </a:p>
          <a:p>
            <a:r>
              <a:rPr lang="es-ES_tradnl" dirty="0"/>
              <a:t> </a:t>
            </a:r>
            <a:r>
              <a:rPr lang="es-ES_tradnl" dirty="0" smtClean="0"/>
              <a:t>   Estudiante </a:t>
            </a:r>
            <a:r>
              <a:rPr lang="es-ES_tradnl" dirty="0"/>
              <a:t>estudiante = </a:t>
            </a:r>
            <a:r>
              <a:rPr lang="es-ES_tradnl" dirty="0" err="1"/>
              <a:t>iterator.next</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if</a:t>
            </a:r>
            <a:r>
              <a:rPr lang="es-ES_tradnl" dirty="0" smtClean="0"/>
              <a:t>(</a:t>
            </a:r>
            <a:r>
              <a:rPr lang="es-ES_tradnl" dirty="0" err="1" smtClean="0"/>
              <a:t>estudiante.getApellido</a:t>
            </a:r>
            <a:r>
              <a:rPr lang="es-ES_tradnl" dirty="0" smtClean="0"/>
              <a:t>()==apellido) </a:t>
            </a:r>
          </a:p>
          <a:p>
            <a:r>
              <a:rPr lang="es-ES_tradnl" dirty="0"/>
              <a:t> </a:t>
            </a:r>
            <a:r>
              <a:rPr lang="es-ES_tradnl" dirty="0" smtClean="0"/>
              <a:t>     </a:t>
            </a:r>
            <a:r>
              <a:rPr lang="es-ES_tradnl" dirty="0" err="1" smtClean="0"/>
              <a:t>estudiantesConApellido.add</a:t>
            </a:r>
            <a:r>
              <a:rPr lang="es-ES_tradnl" dirty="0" smtClean="0"/>
              <a:t>(estudiante</a:t>
            </a:r>
            <a:r>
              <a:rPr lang="es-ES_tradnl" dirty="0"/>
              <a:t>); </a:t>
            </a:r>
            <a:endParaRPr lang="es-ES_tradnl" dirty="0" smtClean="0"/>
          </a:p>
          <a:p>
            <a:r>
              <a:rPr lang="es-ES_tradnl" dirty="0"/>
              <a:t> </a:t>
            </a:r>
            <a:r>
              <a:rPr lang="es-ES_tradnl" dirty="0" smtClean="0"/>
              <a:t> } </a:t>
            </a:r>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return</a:t>
            </a:r>
            <a:r>
              <a:rPr lang="es-ES_tradnl" dirty="0" smtClean="0"/>
              <a:t> </a:t>
            </a:r>
            <a:r>
              <a:rPr lang="es-ES_tradnl" dirty="0" err="1"/>
              <a:t>estudiantesConApellido</a:t>
            </a:r>
            <a:r>
              <a:rPr lang="es-ES_tradnl" dirty="0"/>
              <a:t>; </a:t>
            </a:r>
            <a:endParaRPr lang="es-ES_tradnl" dirty="0" smtClean="0"/>
          </a:p>
          <a:p>
            <a:r>
              <a:rPr lang="es-ES_tradnl" dirty="0" smtClean="0"/>
              <a:t>}</a:t>
            </a:r>
            <a:endParaRPr lang="en-US" dirty="0"/>
          </a:p>
        </p:txBody>
      </p:sp>
      <p:sp>
        <p:nvSpPr>
          <p:cNvPr id="2" name="Rectángulo 1"/>
          <p:cNvSpPr/>
          <p:nvPr/>
        </p:nvSpPr>
        <p:spPr>
          <a:xfrm>
            <a:off x="844952" y="4882018"/>
            <a:ext cx="3712760" cy="312516"/>
          </a:xfrm>
          <a:prstGeom prst="rect">
            <a:avLst/>
          </a:prstGeom>
          <a:solidFill>
            <a:srgbClr val="EF3449">
              <a:alpha val="22000"/>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 name="CuadroTexto 2"/>
          <p:cNvSpPr txBox="1"/>
          <p:nvPr/>
        </p:nvSpPr>
        <p:spPr>
          <a:xfrm>
            <a:off x="5706319" y="4726234"/>
            <a:ext cx="2809031" cy="1785104"/>
          </a:xfrm>
          <a:prstGeom prst="rect">
            <a:avLst/>
          </a:prstGeom>
          <a:noFill/>
        </p:spPr>
        <p:txBody>
          <a:bodyPr wrap="square" rtlCol="0">
            <a:spAutoFit/>
          </a:bodyPr>
          <a:lstStyle/>
          <a:p>
            <a:r>
              <a:rPr lang="en-US" sz="2200" dirty="0" err="1" smtClean="0">
                <a:latin typeface="Arial" charset="0"/>
                <a:ea typeface="Arial" charset="0"/>
                <a:cs typeface="Arial" charset="0"/>
              </a:rPr>
              <a:t>Está</a:t>
            </a:r>
            <a:r>
              <a:rPr lang="en-US" sz="2200" dirty="0" smtClean="0">
                <a:latin typeface="Arial" charset="0"/>
                <a:ea typeface="Arial" charset="0"/>
                <a:cs typeface="Arial" charset="0"/>
              </a:rPr>
              <a:t> </a:t>
            </a:r>
            <a:r>
              <a:rPr lang="en-US" sz="2200" dirty="0" err="1" smtClean="0">
                <a:latin typeface="Arial" charset="0"/>
                <a:ea typeface="Arial" charset="0"/>
                <a:cs typeface="Arial" charset="0"/>
              </a:rPr>
              <a:t>comparando</a:t>
            </a:r>
            <a:r>
              <a:rPr lang="en-US" sz="2200" dirty="0" smtClean="0">
                <a:latin typeface="Arial" charset="0"/>
                <a:ea typeface="Arial" charset="0"/>
                <a:cs typeface="Arial" charset="0"/>
              </a:rPr>
              <a:t> </a:t>
            </a:r>
            <a:r>
              <a:rPr lang="en-US" sz="2200" dirty="0" err="1" smtClean="0">
                <a:latin typeface="Arial" charset="0"/>
                <a:ea typeface="Arial" charset="0"/>
                <a:cs typeface="Arial" charset="0"/>
              </a:rPr>
              <a:t>si</a:t>
            </a:r>
            <a:r>
              <a:rPr lang="en-US" sz="2200" dirty="0" smtClean="0">
                <a:latin typeface="Arial" charset="0"/>
                <a:ea typeface="Arial" charset="0"/>
                <a:cs typeface="Arial" charset="0"/>
              </a:rPr>
              <a:t> </a:t>
            </a:r>
            <a:r>
              <a:rPr lang="en-US" sz="2200" dirty="0" err="1" smtClean="0">
                <a:latin typeface="Arial" charset="0"/>
                <a:ea typeface="Arial" charset="0"/>
                <a:cs typeface="Arial" charset="0"/>
              </a:rPr>
              <a:t>es</a:t>
            </a:r>
            <a:r>
              <a:rPr lang="en-US" sz="2200" dirty="0" smtClean="0">
                <a:latin typeface="Arial" charset="0"/>
                <a:ea typeface="Arial" charset="0"/>
                <a:cs typeface="Arial" charset="0"/>
              </a:rPr>
              <a:t> la </a:t>
            </a:r>
            <a:r>
              <a:rPr lang="en-US" sz="2200" dirty="0" err="1" smtClean="0">
                <a:latin typeface="Arial" charset="0"/>
                <a:ea typeface="Arial" charset="0"/>
                <a:cs typeface="Arial" charset="0"/>
              </a:rPr>
              <a:t>misma</a:t>
            </a:r>
            <a:r>
              <a:rPr lang="en-US" sz="2200" dirty="0" smtClean="0">
                <a:latin typeface="Arial" charset="0"/>
                <a:ea typeface="Arial" charset="0"/>
                <a:cs typeface="Arial" charset="0"/>
              </a:rPr>
              <a:t> </a:t>
            </a:r>
            <a:r>
              <a:rPr lang="en-US" sz="2200" dirty="0" err="1" smtClean="0">
                <a:latin typeface="Arial" charset="0"/>
                <a:ea typeface="Arial" charset="0"/>
                <a:cs typeface="Arial" charset="0"/>
              </a:rPr>
              <a:t>instancia</a:t>
            </a:r>
            <a:r>
              <a:rPr lang="en-US" sz="2200" dirty="0" smtClean="0">
                <a:latin typeface="Arial" charset="0"/>
                <a:ea typeface="Arial" charset="0"/>
                <a:cs typeface="Arial" charset="0"/>
              </a:rPr>
              <a:t> del </a:t>
            </a:r>
            <a:r>
              <a:rPr lang="en-US" sz="2200" dirty="0" err="1" smtClean="0">
                <a:latin typeface="Arial" charset="0"/>
                <a:ea typeface="Arial" charset="0"/>
                <a:cs typeface="Arial" charset="0"/>
              </a:rPr>
              <a:t>objeto</a:t>
            </a:r>
            <a:r>
              <a:rPr lang="en-US" sz="2200" dirty="0" smtClean="0">
                <a:latin typeface="Arial" charset="0"/>
                <a:ea typeface="Arial" charset="0"/>
                <a:cs typeface="Arial" charset="0"/>
              </a:rPr>
              <a:t> String </a:t>
            </a:r>
            <a:r>
              <a:rPr lang="en-US" sz="2200" dirty="0" err="1" smtClean="0">
                <a:latin typeface="Arial" charset="0"/>
                <a:ea typeface="Arial" charset="0"/>
                <a:cs typeface="Arial" charset="0"/>
              </a:rPr>
              <a:t>en</a:t>
            </a:r>
            <a:r>
              <a:rPr lang="en-US" sz="2200" dirty="0" smtClean="0">
                <a:latin typeface="Arial" charset="0"/>
                <a:ea typeface="Arial" charset="0"/>
                <a:cs typeface="Arial" charset="0"/>
              </a:rPr>
              <a:t> </a:t>
            </a:r>
            <a:r>
              <a:rPr lang="en-US" sz="2200" dirty="0" err="1" smtClean="0">
                <a:latin typeface="Arial" charset="0"/>
                <a:ea typeface="Arial" charset="0"/>
                <a:cs typeface="Arial" charset="0"/>
              </a:rPr>
              <a:t>lugar</a:t>
            </a:r>
            <a:r>
              <a:rPr lang="en-US" sz="2200" dirty="0" smtClean="0">
                <a:latin typeface="Arial" charset="0"/>
                <a:ea typeface="Arial" charset="0"/>
                <a:cs typeface="Arial" charset="0"/>
              </a:rPr>
              <a:t> de </a:t>
            </a:r>
            <a:r>
              <a:rPr lang="en-US" sz="2200" dirty="0" err="1" smtClean="0">
                <a:latin typeface="Arial" charset="0"/>
                <a:ea typeface="Arial" charset="0"/>
                <a:cs typeface="Arial" charset="0"/>
              </a:rPr>
              <a:t>su</a:t>
            </a:r>
            <a:r>
              <a:rPr lang="en-US" sz="2200" dirty="0" smtClean="0">
                <a:latin typeface="Arial" charset="0"/>
                <a:ea typeface="Arial" charset="0"/>
                <a:cs typeface="Arial" charset="0"/>
              </a:rPr>
              <a:t> </a:t>
            </a:r>
            <a:r>
              <a:rPr lang="en-US" sz="2200" dirty="0" err="1" smtClean="0">
                <a:latin typeface="Arial" charset="0"/>
                <a:ea typeface="Arial" charset="0"/>
                <a:cs typeface="Arial" charset="0"/>
              </a:rPr>
              <a:t>contenido</a:t>
            </a:r>
            <a:endParaRPr lang="en-US" sz="2200" dirty="0">
              <a:latin typeface="Arial" charset="0"/>
              <a:ea typeface="Arial" charset="0"/>
              <a:cs typeface="Arial" charset="0"/>
            </a:endParaRPr>
          </a:p>
        </p:txBody>
      </p:sp>
    </p:spTree>
    <p:extLst>
      <p:ext uri="{BB962C8B-B14F-4D97-AF65-F5344CB8AC3E}">
        <p14:creationId xmlns:p14="http://schemas.microsoft.com/office/powerpoint/2010/main" val="1902874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8"/>
          <p:cNvSpPr/>
          <p:nvPr/>
        </p:nvSpPr>
        <p:spPr>
          <a:xfrm>
            <a:off x="-2" y="2039545"/>
            <a:ext cx="5645427"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short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a:latin typeface="Consolas" panose="020B0609020204030204" pitchFamily="49" charset="0"/>
              </a:rPr>
              <a:t>short </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99</a:t>
            </a:fld>
            <a:endParaRPr lang="es-AR" dirty="0"/>
          </a:p>
        </p:txBody>
      </p:sp>
      <p:sp>
        <p:nvSpPr>
          <p:cNvPr id="25" name="Rectángulo redondeado 24"/>
          <p:cNvSpPr/>
          <p:nvPr/>
        </p:nvSpPr>
        <p:spPr>
          <a:xfrm>
            <a:off x="523875" y="2894762"/>
            <a:ext cx="238741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27" name="Conector curvado 26"/>
          <p:cNvCxnSpPr/>
          <p:nvPr/>
        </p:nvCxnSpPr>
        <p:spPr>
          <a:xfrm rot="10800000">
            <a:off x="3086179" y="3140515"/>
            <a:ext cx="1920567" cy="255829"/>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ángulo 13"/>
          <p:cNvSpPr/>
          <p:nvPr/>
        </p:nvSpPr>
        <p:spPr>
          <a:xfrm>
            <a:off x="5006745" y="2991042"/>
            <a:ext cx="3759656" cy="1015663"/>
          </a:xfrm>
          <a:prstGeom prst="rect">
            <a:avLst/>
          </a:prstGeom>
        </p:spPr>
        <p:txBody>
          <a:bodyPr wrap="square">
            <a:spAutoFit/>
          </a:bodyPr>
          <a:lstStyle/>
          <a:p>
            <a:pPr algn="ctr">
              <a:buSzPct val="25000"/>
            </a:pPr>
            <a:r>
              <a:rPr lang="es-AR" sz="2000" dirty="0">
                <a:latin typeface="Consolas" panose="020B0609020204030204" pitchFamily="49" charset="0"/>
                <a:cs typeface="Arial" panose="020B0604020202020204" pitchFamily="34" charset="0"/>
              </a:rPr>
              <a:t>num1</a:t>
            </a:r>
            <a:r>
              <a:rPr lang="es-AR" sz="2000" dirty="0">
                <a:latin typeface="Arial" panose="020B0604020202020204" pitchFamily="34" charset="0"/>
                <a:cs typeface="Arial" panose="020B0604020202020204" pitchFamily="34" charset="0"/>
              </a:rPr>
              <a:t> no entra en </a:t>
            </a:r>
            <a:r>
              <a:rPr lang="es-AR" sz="2000" dirty="0">
                <a:latin typeface="Consolas" panose="020B0609020204030204" pitchFamily="49" charset="0"/>
                <a:cs typeface="Arial" panose="020B0604020202020204" pitchFamily="34" charset="0"/>
              </a:rPr>
              <a:t>num2</a:t>
            </a:r>
            <a:r>
              <a:rPr lang="es-AR" sz="2000" dirty="0">
                <a:latin typeface="Arial" panose="020B0604020202020204" pitchFamily="34" charset="0"/>
                <a:cs typeface="Arial" panose="020B0604020202020204" pitchFamily="34" charset="0"/>
              </a:rPr>
              <a:t> ya que el </a:t>
            </a:r>
            <a:r>
              <a:rPr lang="es-AR" sz="2000" dirty="0">
                <a:latin typeface="Consolas" panose="020B0609020204030204" pitchFamily="49" charset="0"/>
                <a:cs typeface="Arial" panose="020B0604020202020204" pitchFamily="34" charset="0"/>
              </a:rPr>
              <a:t>short</a:t>
            </a:r>
            <a:r>
              <a:rPr lang="es-AR" sz="2000" dirty="0">
                <a:latin typeface="Arial" panose="020B0604020202020204" pitchFamily="34" charset="0"/>
                <a:cs typeface="Arial" panose="020B0604020202020204" pitchFamily="34" charset="0"/>
              </a:rPr>
              <a:t> es más chico que un </a:t>
            </a:r>
            <a:r>
              <a:rPr lang="es-AR" sz="2000" dirty="0" err="1">
                <a:latin typeface="Consolas" panose="020B0609020204030204" pitchFamily="49" charset="0"/>
                <a:cs typeface="Arial" panose="020B0604020202020204" pitchFamily="34" charset="0"/>
              </a:rPr>
              <a:t>int</a:t>
            </a:r>
            <a:r>
              <a:rPr lang="es-AR" sz="2000" dirty="0">
                <a:latin typeface="Arial" panose="020B0604020202020204" pitchFamily="34" charset="0"/>
                <a:cs typeface="Arial" panose="020B0604020202020204" pitchFamily="34" charset="0"/>
              </a:rPr>
              <a:t>. Requiere casting explícito.</a:t>
            </a:r>
          </a:p>
        </p:txBody>
      </p:sp>
    </p:spTree>
    <p:extLst>
      <p:ext uri="{BB962C8B-B14F-4D97-AF65-F5344CB8AC3E}">
        <p14:creationId xmlns:p14="http://schemas.microsoft.com/office/powerpoint/2010/main" val="1393044600"/>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ángulo 11"/>
          <p:cNvSpPr/>
          <p:nvPr/>
        </p:nvSpPr>
        <p:spPr>
          <a:xfrm>
            <a:off x="-2" y="2039545"/>
            <a:ext cx="5645427"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short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3" name="Rectángulo 2"/>
          <p:cNvSpPr/>
          <p:nvPr/>
        </p:nvSpPr>
        <p:spPr>
          <a:xfrm>
            <a:off x="0" y="4340309"/>
            <a:ext cx="6229350"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short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short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a:latin typeface="Consolas" panose="020B0609020204030204" pitchFamily="49" charset="0"/>
              </a:rPr>
              <a:t>short </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100</a:t>
            </a:fld>
            <a:endParaRPr lang="es-AR" dirty="0"/>
          </a:p>
        </p:txBody>
      </p:sp>
      <p:sp>
        <p:nvSpPr>
          <p:cNvPr id="9" name="Rectángulo redondeado 8"/>
          <p:cNvSpPr/>
          <p:nvPr/>
        </p:nvSpPr>
        <p:spPr>
          <a:xfrm>
            <a:off x="561975" y="5211036"/>
            <a:ext cx="3267075"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27" name="Conector curvado 26"/>
          <p:cNvCxnSpPr/>
          <p:nvPr/>
        </p:nvCxnSpPr>
        <p:spPr>
          <a:xfrm rot="10800000">
            <a:off x="2905125" y="3067051"/>
            <a:ext cx="2101622" cy="329295"/>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ector curvado 27"/>
          <p:cNvCxnSpPr>
            <a:endCxn id="9" idx="3"/>
          </p:cNvCxnSpPr>
          <p:nvPr/>
        </p:nvCxnSpPr>
        <p:spPr>
          <a:xfrm rot="5400000">
            <a:off x="3597323" y="3767646"/>
            <a:ext cx="1824591" cy="1361135"/>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ángulo 13"/>
          <p:cNvSpPr/>
          <p:nvPr/>
        </p:nvSpPr>
        <p:spPr>
          <a:xfrm>
            <a:off x="5006745" y="2991042"/>
            <a:ext cx="3759656" cy="1015663"/>
          </a:xfrm>
          <a:prstGeom prst="rect">
            <a:avLst/>
          </a:prstGeom>
        </p:spPr>
        <p:txBody>
          <a:bodyPr wrap="square">
            <a:spAutoFit/>
          </a:bodyPr>
          <a:lstStyle/>
          <a:p>
            <a:pPr algn="ctr">
              <a:buSzPct val="25000"/>
            </a:pPr>
            <a:r>
              <a:rPr lang="es-AR" sz="2000" dirty="0">
                <a:latin typeface="Consolas" panose="020B0609020204030204" pitchFamily="49" charset="0"/>
                <a:cs typeface="Arial" panose="020B0604020202020204" pitchFamily="34" charset="0"/>
              </a:rPr>
              <a:t>num1</a:t>
            </a:r>
            <a:r>
              <a:rPr lang="es-AR" sz="2000" dirty="0">
                <a:latin typeface="Arial" panose="020B0604020202020204" pitchFamily="34" charset="0"/>
                <a:cs typeface="Arial" panose="020B0604020202020204" pitchFamily="34" charset="0"/>
              </a:rPr>
              <a:t> no entra en </a:t>
            </a:r>
            <a:r>
              <a:rPr lang="es-AR" sz="2000" dirty="0">
                <a:latin typeface="Consolas" panose="020B0609020204030204" pitchFamily="49" charset="0"/>
                <a:cs typeface="Arial" panose="020B0604020202020204" pitchFamily="34" charset="0"/>
              </a:rPr>
              <a:t>num2</a:t>
            </a:r>
            <a:r>
              <a:rPr lang="es-AR" sz="2000" dirty="0">
                <a:latin typeface="Arial" panose="020B0604020202020204" pitchFamily="34" charset="0"/>
                <a:cs typeface="Arial" panose="020B0604020202020204" pitchFamily="34" charset="0"/>
              </a:rPr>
              <a:t> ya que el </a:t>
            </a:r>
            <a:r>
              <a:rPr lang="es-AR" sz="2000" dirty="0">
                <a:latin typeface="Consolas" panose="020B0609020204030204" pitchFamily="49" charset="0"/>
                <a:cs typeface="Arial" panose="020B0604020202020204" pitchFamily="34" charset="0"/>
              </a:rPr>
              <a:t>short</a:t>
            </a:r>
            <a:r>
              <a:rPr lang="es-AR" sz="2000" dirty="0">
                <a:latin typeface="Arial" panose="020B0604020202020204" pitchFamily="34" charset="0"/>
                <a:cs typeface="Arial" panose="020B0604020202020204" pitchFamily="34" charset="0"/>
              </a:rPr>
              <a:t> es más chico que un </a:t>
            </a:r>
            <a:r>
              <a:rPr lang="es-AR" sz="2000" dirty="0" err="1">
                <a:latin typeface="Consolas" panose="020B0609020204030204" pitchFamily="49" charset="0"/>
                <a:cs typeface="Arial" panose="020B0604020202020204" pitchFamily="34" charset="0"/>
              </a:rPr>
              <a:t>int</a:t>
            </a:r>
            <a:r>
              <a:rPr lang="es-AR" sz="2000" dirty="0">
                <a:latin typeface="Arial" panose="020B0604020202020204" pitchFamily="34" charset="0"/>
                <a:cs typeface="Arial" panose="020B0604020202020204" pitchFamily="34" charset="0"/>
              </a:rPr>
              <a:t>. Requiere casting explícito.</a:t>
            </a:r>
          </a:p>
        </p:txBody>
      </p:sp>
      <p:sp>
        <p:nvSpPr>
          <p:cNvPr id="13" name="Rectángulo redondeado 12"/>
          <p:cNvSpPr/>
          <p:nvPr/>
        </p:nvSpPr>
        <p:spPr>
          <a:xfrm>
            <a:off x="523875" y="2894762"/>
            <a:ext cx="238741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1721327125"/>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ángulo 11"/>
          <p:cNvSpPr/>
          <p:nvPr/>
        </p:nvSpPr>
        <p:spPr>
          <a:xfrm>
            <a:off x="-2" y="2039545"/>
            <a:ext cx="5645427"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short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3" name="Rectángulo 2"/>
          <p:cNvSpPr/>
          <p:nvPr/>
        </p:nvSpPr>
        <p:spPr>
          <a:xfrm>
            <a:off x="0" y="4340309"/>
            <a:ext cx="6229350"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short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short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a:latin typeface="Consolas" panose="020B0609020204030204" pitchFamily="49" charset="0"/>
              </a:rPr>
              <a:t>short </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101</a:t>
            </a:fld>
            <a:endParaRPr lang="es-AR" dirty="0"/>
          </a:p>
        </p:txBody>
      </p:sp>
      <p:sp>
        <p:nvSpPr>
          <p:cNvPr id="9" name="Rectángulo redondeado 8"/>
          <p:cNvSpPr/>
          <p:nvPr/>
        </p:nvSpPr>
        <p:spPr>
          <a:xfrm>
            <a:off x="561975" y="5211036"/>
            <a:ext cx="3267075"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27" name="Conector curvado 26"/>
          <p:cNvCxnSpPr/>
          <p:nvPr/>
        </p:nvCxnSpPr>
        <p:spPr>
          <a:xfrm rot="10800000">
            <a:off x="2905125" y="3067051"/>
            <a:ext cx="2101622" cy="329295"/>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ector curvado 27"/>
          <p:cNvCxnSpPr>
            <a:endCxn id="9" idx="3"/>
          </p:cNvCxnSpPr>
          <p:nvPr/>
        </p:nvCxnSpPr>
        <p:spPr>
          <a:xfrm rot="5400000">
            <a:off x="3597323" y="3767646"/>
            <a:ext cx="1824591" cy="1361135"/>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ángulo 13"/>
          <p:cNvSpPr/>
          <p:nvPr/>
        </p:nvSpPr>
        <p:spPr>
          <a:xfrm>
            <a:off x="5006745" y="2991042"/>
            <a:ext cx="3759656" cy="1015663"/>
          </a:xfrm>
          <a:prstGeom prst="rect">
            <a:avLst/>
          </a:prstGeom>
        </p:spPr>
        <p:txBody>
          <a:bodyPr wrap="square">
            <a:spAutoFit/>
          </a:bodyPr>
          <a:lstStyle/>
          <a:p>
            <a:pPr algn="ctr">
              <a:buSzPct val="25000"/>
            </a:pPr>
            <a:r>
              <a:rPr lang="es-AR" sz="2000" dirty="0">
                <a:latin typeface="Consolas" panose="020B0609020204030204" pitchFamily="49" charset="0"/>
                <a:cs typeface="Arial" panose="020B0604020202020204" pitchFamily="34" charset="0"/>
              </a:rPr>
              <a:t>num1</a:t>
            </a:r>
            <a:r>
              <a:rPr lang="es-AR" sz="2000" dirty="0">
                <a:latin typeface="Arial" panose="020B0604020202020204" pitchFamily="34" charset="0"/>
                <a:cs typeface="Arial" panose="020B0604020202020204" pitchFamily="34" charset="0"/>
              </a:rPr>
              <a:t> no entra en </a:t>
            </a:r>
            <a:r>
              <a:rPr lang="es-AR" sz="2000" dirty="0">
                <a:latin typeface="Consolas" panose="020B0609020204030204" pitchFamily="49" charset="0"/>
                <a:cs typeface="Arial" panose="020B0604020202020204" pitchFamily="34" charset="0"/>
              </a:rPr>
              <a:t>num2</a:t>
            </a:r>
            <a:r>
              <a:rPr lang="es-AR" sz="2000" dirty="0">
                <a:latin typeface="Arial" panose="020B0604020202020204" pitchFamily="34" charset="0"/>
                <a:cs typeface="Arial" panose="020B0604020202020204" pitchFamily="34" charset="0"/>
              </a:rPr>
              <a:t> ya que el </a:t>
            </a:r>
            <a:r>
              <a:rPr lang="es-AR" sz="2000" dirty="0">
                <a:latin typeface="Consolas" panose="020B0609020204030204" pitchFamily="49" charset="0"/>
                <a:cs typeface="Arial" panose="020B0604020202020204" pitchFamily="34" charset="0"/>
              </a:rPr>
              <a:t>short</a:t>
            </a:r>
            <a:r>
              <a:rPr lang="es-AR" sz="2000" dirty="0">
                <a:latin typeface="Arial" panose="020B0604020202020204" pitchFamily="34" charset="0"/>
                <a:cs typeface="Arial" panose="020B0604020202020204" pitchFamily="34" charset="0"/>
              </a:rPr>
              <a:t> es más chico que un </a:t>
            </a:r>
            <a:r>
              <a:rPr lang="es-AR" sz="2000" dirty="0" err="1">
                <a:latin typeface="Consolas" panose="020B0609020204030204" pitchFamily="49" charset="0"/>
                <a:cs typeface="Arial" panose="020B0604020202020204" pitchFamily="34" charset="0"/>
              </a:rPr>
              <a:t>int</a:t>
            </a:r>
            <a:r>
              <a:rPr lang="es-AR" sz="2000" dirty="0">
                <a:latin typeface="Arial" panose="020B0604020202020204" pitchFamily="34" charset="0"/>
                <a:cs typeface="Arial" panose="020B0604020202020204" pitchFamily="34" charset="0"/>
              </a:rPr>
              <a:t>. Requiere casting explícito.</a:t>
            </a:r>
          </a:p>
        </p:txBody>
      </p:sp>
      <p:sp>
        <p:nvSpPr>
          <p:cNvPr id="13" name="Shape 87"/>
          <p:cNvSpPr/>
          <p:nvPr/>
        </p:nvSpPr>
        <p:spPr>
          <a:xfrm>
            <a:off x="6602696" y="4491874"/>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5" name="Rectángulo redondeado 14"/>
          <p:cNvSpPr/>
          <p:nvPr/>
        </p:nvSpPr>
        <p:spPr>
          <a:xfrm>
            <a:off x="523875" y="2894762"/>
            <a:ext cx="238741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847728259"/>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ángulo 11"/>
          <p:cNvSpPr/>
          <p:nvPr/>
        </p:nvSpPr>
        <p:spPr>
          <a:xfrm>
            <a:off x="-2" y="2039545"/>
            <a:ext cx="5645427"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short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3" name="Rectángulo 2"/>
          <p:cNvSpPr/>
          <p:nvPr/>
        </p:nvSpPr>
        <p:spPr>
          <a:xfrm>
            <a:off x="0" y="4340309"/>
            <a:ext cx="6229350"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short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short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a:latin typeface="Consolas" panose="020B0609020204030204" pitchFamily="49" charset="0"/>
              </a:rPr>
              <a:t>short </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102</a:t>
            </a:fld>
            <a:endParaRPr lang="es-AR" dirty="0"/>
          </a:p>
        </p:txBody>
      </p:sp>
      <p:sp>
        <p:nvSpPr>
          <p:cNvPr id="9" name="Rectángulo redondeado 8"/>
          <p:cNvSpPr/>
          <p:nvPr/>
        </p:nvSpPr>
        <p:spPr>
          <a:xfrm>
            <a:off x="561975" y="5211036"/>
            <a:ext cx="3267075"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27" name="Conector curvado 26"/>
          <p:cNvCxnSpPr/>
          <p:nvPr/>
        </p:nvCxnSpPr>
        <p:spPr>
          <a:xfrm rot="10800000">
            <a:off x="2905125" y="3067051"/>
            <a:ext cx="2101622" cy="329295"/>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ector curvado 27"/>
          <p:cNvCxnSpPr>
            <a:endCxn id="9" idx="3"/>
          </p:cNvCxnSpPr>
          <p:nvPr/>
        </p:nvCxnSpPr>
        <p:spPr>
          <a:xfrm rot="5400000">
            <a:off x="3597323" y="3767646"/>
            <a:ext cx="1824591" cy="1361135"/>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ángulo 13"/>
          <p:cNvSpPr/>
          <p:nvPr/>
        </p:nvSpPr>
        <p:spPr>
          <a:xfrm>
            <a:off x="5006745" y="2991042"/>
            <a:ext cx="3759656" cy="1015663"/>
          </a:xfrm>
          <a:prstGeom prst="rect">
            <a:avLst/>
          </a:prstGeom>
        </p:spPr>
        <p:txBody>
          <a:bodyPr wrap="square">
            <a:spAutoFit/>
          </a:bodyPr>
          <a:lstStyle/>
          <a:p>
            <a:pPr algn="ctr">
              <a:buSzPct val="25000"/>
            </a:pPr>
            <a:r>
              <a:rPr lang="es-AR" sz="2000" dirty="0">
                <a:latin typeface="Consolas" panose="020B0609020204030204" pitchFamily="49" charset="0"/>
                <a:cs typeface="Arial" panose="020B0604020202020204" pitchFamily="34" charset="0"/>
              </a:rPr>
              <a:t>num1</a:t>
            </a:r>
            <a:r>
              <a:rPr lang="es-AR" sz="2000" dirty="0">
                <a:latin typeface="Arial" panose="020B0604020202020204" pitchFamily="34" charset="0"/>
                <a:cs typeface="Arial" panose="020B0604020202020204" pitchFamily="34" charset="0"/>
              </a:rPr>
              <a:t> no entra en </a:t>
            </a:r>
            <a:r>
              <a:rPr lang="es-AR" sz="2000" dirty="0">
                <a:latin typeface="Consolas" panose="020B0609020204030204" pitchFamily="49" charset="0"/>
                <a:cs typeface="Arial" panose="020B0604020202020204" pitchFamily="34" charset="0"/>
              </a:rPr>
              <a:t>num2</a:t>
            </a:r>
            <a:r>
              <a:rPr lang="es-AR" sz="2000" dirty="0">
                <a:latin typeface="Arial" panose="020B0604020202020204" pitchFamily="34" charset="0"/>
                <a:cs typeface="Arial" panose="020B0604020202020204" pitchFamily="34" charset="0"/>
              </a:rPr>
              <a:t> ya que el </a:t>
            </a:r>
            <a:r>
              <a:rPr lang="es-AR" sz="2000" dirty="0">
                <a:latin typeface="Consolas" panose="020B0609020204030204" pitchFamily="49" charset="0"/>
                <a:cs typeface="Arial" panose="020B0604020202020204" pitchFamily="34" charset="0"/>
              </a:rPr>
              <a:t>short</a:t>
            </a:r>
            <a:r>
              <a:rPr lang="es-AR" sz="2000" dirty="0">
                <a:latin typeface="Arial" panose="020B0604020202020204" pitchFamily="34" charset="0"/>
                <a:cs typeface="Arial" panose="020B0604020202020204" pitchFamily="34" charset="0"/>
              </a:rPr>
              <a:t> es más chico que un </a:t>
            </a:r>
            <a:r>
              <a:rPr lang="es-AR" sz="2000" dirty="0" err="1">
                <a:latin typeface="Consolas" panose="020B0609020204030204" pitchFamily="49" charset="0"/>
                <a:cs typeface="Arial" panose="020B0604020202020204" pitchFamily="34" charset="0"/>
              </a:rPr>
              <a:t>int</a:t>
            </a:r>
            <a:r>
              <a:rPr lang="es-AR" sz="2000" dirty="0">
                <a:latin typeface="Arial" panose="020B0604020202020204" pitchFamily="34" charset="0"/>
                <a:cs typeface="Arial" panose="020B0604020202020204" pitchFamily="34" charset="0"/>
              </a:rPr>
              <a:t>. Requiere casting explícito.</a:t>
            </a:r>
          </a:p>
        </p:txBody>
      </p:sp>
      <p:sp>
        <p:nvSpPr>
          <p:cNvPr id="13" name="Shape 87"/>
          <p:cNvSpPr/>
          <p:nvPr/>
        </p:nvSpPr>
        <p:spPr>
          <a:xfrm>
            <a:off x="6602696" y="4491874"/>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5" name="CuadroTexto 14"/>
          <p:cNvSpPr txBox="1"/>
          <p:nvPr/>
        </p:nvSpPr>
        <p:spPr>
          <a:xfrm>
            <a:off x="6886573" y="4925561"/>
            <a:ext cx="827314" cy="646331"/>
          </a:xfrm>
          <a:prstGeom prst="rect">
            <a:avLst/>
          </a:prstGeom>
          <a:noFill/>
        </p:spPr>
        <p:txBody>
          <a:bodyPr wrap="square" rtlCol="0">
            <a:spAutoFit/>
          </a:bodyPr>
          <a:lstStyle/>
          <a:p>
            <a:pPr algn="ctr"/>
            <a:r>
              <a:rPr lang="es-AR" dirty="0">
                <a:latin typeface="Consolas" panose="020B0609020204030204" pitchFamily="49" charset="0"/>
              </a:rPr>
              <a:t>100</a:t>
            </a:r>
          </a:p>
          <a:p>
            <a:pPr algn="ctr"/>
            <a:r>
              <a:rPr lang="es-AR" dirty="0">
                <a:latin typeface="Consolas" panose="020B0609020204030204" pitchFamily="49" charset="0"/>
              </a:rPr>
              <a:t>100</a:t>
            </a:r>
          </a:p>
        </p:txBody>
      </p:sp>
      <p:sp>
        <p:nvSpPr>
          <p:cNvPr id="16" name="Rectángulo redondeado 15"/>
          <p:cNvSpPr/>
          <p:nvPr/>
        </p:nvSpPr>
        <p:spPr>
          <a:xfrm>
            <a:off x="523875" y="2894762"/>
            <a:ext cx="238741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064303088"/>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2023678"/>
            <a:ext cx="5524500"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100000000;</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short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short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a:latin typeface="Consolas" panose="020B0609020204030204" pitchFamily="49" charset="0"/>
              </a:rPr>
              <a:t>short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103</a:t>
            </a:fld>
            <a:endParaRPr lang="es-AR" dirty="0"/>
          </a:p>
        </p:txBody>
      </p:sp>
      <p:sp>
        <p:nvSpPr>
          <p:cNvPr id="9" name="Shape 87"/>
          <p:cNvSpPr/>
          <p:nvPr/>
        </p:nvSpPr>
        <p:spPr>
          <a:xfrm>
            <a:off x="6493330" y="4520972"/>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0" name="Rectángulo 9"/>
          <p:cNvSpPr/>
          <p:nvPr/>
        </p:nvSpPr>
        <p:spPr>
          <a:xfrm>
            <a:off x="5006745" y="2991042"/>
            <a:ext cx="3759656" cy="1015663"/>
          </a:xfrm>
          <a:prstGeom prst="rect">
            <a:avLst/>
          </a:prstGeom>
        </p:spPr>
        <p:txBody>
          <a:bodyPr wrap="square">
            <a:spAutoFit/>
          </a:bodyPr>
          <a:lstStyle/>
          <a:p>
            <a:pPr algn="ctr">
              <a:buSzPct val="25000"/>
            </a:pPr>
            <a:r>
              <a:rPr lang="es-AR" sz="2000" dirty="0">
                <a:latin typeface="Consolas" panose="020B0609020204030204" pitchFamily="49" charset="0"/>
                <a:cs typeface="Arial" panose="020B0604020202020204" pitchFamily="34" charset="0"/>
              </a:rPr>
              <a:t>num1</a:t>
            </a:r>
            <a:r>
              <a:rPr lang="es-AR" sz="2000" dirty="0">
                <a:latin typeface="Arial" panose="020B0604020202020204" pitchFamily="34" charset="0"/>
                <a:cs typeface="Arial" panose="020B0604020202020204" pitchFamily="34" charset="0"/>
              </a:rPr>
              <a:t> no entra en </a:t>
            </a:r>
            <a:r>
              <a:rPr lang="es-AR" sz="2000" dirty="0">
                <a:latin typeface="Consolas" panose="020B0609020204030204" pitchFamily="49" charset="0"/>
                <a:cs typeface="Arial" panose="020B0604020202020204" pitchFamily="34" charset="0"/>
              </a:rPr>
              <a:t>num2</a:t>
            </a:r>
            <a:r>
              <a:rPr lang="es-AR" sz="2000" dirty="0">
                <a:latin typeface="Arial" panose="020B0604020202020204" pitchFamily="34" charset="0"/>
                <a:cs typeface="Arial" panose="020B0604020202020204" pitchFamily="34" charset="0"/>
              </a:rPr>
              <a:t> ya que el </a:t>
            </a:r>
            <a:r>
              <a:rPr lang="es-AR" sz="2000" dirty="0">
                <a:latin typeface="Consolas" panose="020B0609020204030204" pitchFamily="49" charset="0"/>
                <a:cs typeface="Arial" panose="020B0604020202020204" pitchFamily="34" charset="0"/>
              </a:rPr>
              <a:t>short</a:t>
            </a:r>
            <a:r>
              <a:rPr lang="es-AR" sz="2000" dirty="0">
                <a:latin typeface="Arial" panose="020B0604020202020204" pitchFamily="34" charset="0"/>
                <a:cs typeface="Arial" panose="020B0604020202020204" pitchFamily="34" charset="0"/>
              </a:rPr>
              <a:t> es más chico que un </a:t>
            </a:r>
            <a:r>
              <a:rPr lang="es-AR" sz="2000" dirty="0" err="1">
                <a:latin typeface="Consolas" panose="020B0609020204030204" pitchFamily="49" charset="0"/>
                <a:cs typeface="Arial" panose="020B0604020202020204" pitchFamily="34" charset="0"/>
              </a:rPr>
              <a:t>int</a:t>
            </a:r>
            <a:r>
              <a:rPr lang="es-AR" sz="2000" dirty="0">
                <a:latin typeface="Arial" panose="020B0604020202020204" pitchFamily="34" charset="0"/>
                <a:cs typeface="Arial" panose="020B0604020202020204" pitchFamily="34" charset="0"/>
              </a:rPr>
              <a:t>. Requiere casting explícito.</a:t>
            </a:r>
          </a:p>
        </p:txBody>
      </p:sp>
      <p:sp>
        <p:nvSpPr>
          <p:cNvPr id="12" name="Rectángulo redondeado 11"/>
          <p:cNvSpPr/>
          <p:nvPr/>
        </p:nvSpPr>
        <p:spPr>
          <a:xfrm>
            <a:off x="569797" y="2878895"/>
            <a:ext cx="3383077"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3" name="Conector curvado 12"/>
          <p:cNvCxnSpPr>
            <a:stCxn id="10" idx="1"/>
          </p:cNvCxnSpPr>
          <p:nvPr/>
        </p:nvCxnSpPr>
        <p:spPr>
          <a:xfrm rot="10800000">
            <a:off x="3952875" y="2991042"/>
            <a:ext cx="1053871" cy="50783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9268471"/>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2023678"/>
            <a:ext cx="5524500"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100000000;</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short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short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a:latin typeface="Consolas" panose="020B0609020204030204" pitchFamily="49" charset="0"/>
              </a:rPr>
              <a:t>short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104</a:t>
            </a:fld>
            <a:endParaRPr lang="es-AR" dirty="0"/>
          </a:p>
        </p:txBody>
      </p:sp>
      <p:sp>
        <p:nvSpPr>
          <p:cNvPr id="7" name="Rectángulo 6"/>
          <p:cNvSpPr/>
          <p:nvPr/>
        </p:nvSpPr>
        <p:spPr>
          <a:xfrm>
            <a:off x="776514" y="4542515"/>
            <a:ext cx="5109029" cy="1631216"/>
          </a:xfrm>
          <a:prstGeom prst="rect">
            <a:avLst/>
          </a:prstGeom>
        </p:spPr>
        <p:txBody>
          <a:bodyPr wrap="square">
            <a:spAutoFit/>
          </a:bodyPr>
          <a:lstStyle/>
          <a:p>
            <a:pPr algn="ctr">
              <a:buSzPct val="25000"/>
            </a:pPr>
            <a:r>
              <a:rPr lang="es-AR" sz="2000" dirty="0">
                <a:solidFill>
                  <a:srgbClr val="292929"/>
                </a:solidFill>
                <a:latin typeface="Arial" panose="020B0604020202020204" pitchFamily="34" charset="0"/>
                <a:cs typeface="Arial" panose="020B0604020202020204" pitchFamily="34" charset="0"/>
              </a:rPr>
              <a:t>El código compila pero </a:t>
            </a:r>
            <a:r>
              <a:rPr lang="es-AR" sz="2000" b="1" dirty="0">
                <a:solidFill>
                  <a:srgbClr val="292929"/>
                </a:solidFill>
                <a:latin typeface="Arial" panose="020B0604020202020204" pitchFamily="34" charset="0"/>
                <a:cs typeface="Arial" panose="020B0604020202020204" pitchFamily="34" charset="0"/>
              </a:rPr>
              <a:t>hay pérdida de datos</a:t>
            </a:r>
            <a:r>
              <a:rPr lang="es-AR" sz="2000" dirty="0">
                <a:solidFill>
                  <a:srgbClr val="292929"/>
                </a:solidFill>
                <a:latin typeface="Arial" panose="020B0604020202020204" pitchFamily="34" charset="0"/>
                <a:cs typeface="Arial" panose="020B0604020202020204" pitchFamily="34" charset="0"/>
              </a:rPr>
              <a:t>, porque el 1000000 está fuera del rango del </a:t>
            </a:r>
            <a:r>
              <a:rPr lang="es-AR" sz="2000" dirty="0">
                <a:solidFill>
                  <a:srgbClr val="292929"/>
                </a:solidFill>
                <a:latin typeface="Consolas" panose="020B0609020204030204" pitchFamily="49" charset="0"/>
                <a:cs typeface="Arial" panose="020B0604020202020204" pitchFamily="34" charset="0"/>
              </a:rPr>
              <a:t>short</a:t>
            </a:r>
            <a:r>
              <a:rPr lang="es-AR" sz="2000" dirty="0">
                <a:solidFill>
                  <a:srgbClr val="292929"/>
                </a:solidFill>
                <a:latin typeface="Arial" panose="020B0604020202020204" pitchFamily="34" charset="0"/>
                <a:cs typeface="Arial" panose="020B0604020202020204" pitchFamily="34" charset="0"/>
              </a:rPr>
              <a:t> [-32768, 32767]. </a:t>
            </a:r>
          </a:p>
          <a:p>
            <a:pPr algn="ctr">
              <a:buSzPct val="25000"/>
            </a:pPr>
            <a:r>
              <a:rPr lang="es-AR" sz="2000" dirty="0">
                <a:solidFill>
                  <a:srgbClr val="292929"/>
                </a:solidFill>
                <a:latin typeface="Arial" panose="020B0604020202020204" pitchFamily="34" charset="0"/>
                <a:cs typeface="Arial" panose="020B0604020202020204" pitchFamily="34" charset="0"/>
              </a:rPr>
              <a:t>El resultado es incoherente! </a:t>
            </a:r>
          </a:p>
          <a:p>
            <a:pPr algn="ctr">
              <a:buSzPct val="25000"/>
            </a:pPr>
            <a:r>
              <a:rPr lang="es-AR" sz="2000" dirty="0">
                <a:solidFill>
                  <a:srgbClr val="292929"/>
                </a:solidFill>
                <a:latin typeface="Arial" panose="020B0604020202020204" pitchFamily="34" charset="0"/>
                <a:cs typeface="Arial" panose="020B0604020202020204" pitchFamily="34" charset="0"/>
              </a:rPr>
              <a:t>No refleja el valor original!</a:t>
            </a:r>
          </a:p>
        </p:txBody>
      </p:sp>
      <p:sp>
        <p:nvSpPr>
          <p:cNvPr id="8" name="CuadroTexto 7"/>
          <p:cNvSpPr txBox="1"/>
          <p:nvPr/>
        </p:nvSpPr>
        <p:spPr>
          <a:xfrm>
            <a:off x="6755084" y="5132235"/>
            <a:ext cx="1132114" cy="646331"/>
          </a:xfrm>
          <a:prstGeom prst="rect">
            <a:avLst/>
          </a:prstGeom>
          <a:noFill/>
        </p:spPr>
        <p:txBody>
          <a:bodyPr wrap="square" rtlCol="0">
            <a:spAutoFit/>
          </a:bodyPr>
          <a:lstStyle/>
          <a:p>
            <a:pPr algn="ctr"/>
            <a:r>
              <a:rPr lang="es-AR" dirty="0">
                <a:latin typeface="Consolas" panose="020B0609020204030204" pitchFamily="49" charset="0"/>
              </a:rPr>
              <a:t>1000000</a:t>
            </a:r>
          </a:p>
          <a:p>
            <a:pPr algn="ctr"/>
            <a:r>
              <a:rPr lang="es-AR" dirty="0">
                <a:latin typeface="Consolas" panose="020B0609020204030204" pitchFamily="49" charset="0"/>
              </a:rPr>
              <a:t>16960</a:t>
            </a:r>
          </a:p>
        </p:txBody>
      </p:sp>
      <p:sp>
        <p:nvSpPr>
          <p:cNvPr id="9" name="Shape 87"/>
          <p:cNvSpPr/>
          <p:nvPr/>
        </p:nvSpPr>
        <p:spPr>
          <a:xfrm>
            <a:off x="6493330" y="4520972"/>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0" name="Rectángulo 9"/>
          <p:cNvSpPr/>
          <p:nvPr/>
        </p:nvSpPr>
        <p:spPr>
          <a:xfrm>
            <a:off x="5006745" y="2991042"/>
            <a:ext cx="3759656" cy="1015663"/>
          </a:xfrm>
          <a:prstGeom prst="rect">
            <a:avLst/>
          </a:prstGeom>
        </p:spPr>
        <p:txBody>
          <a:bodyPr wrap="square">
            <a:spAutoFit/>
          </a:bodyPr>
          <a:lstStyle/>
          <a:p>
            <a:pPr algn="ctr">
              <a:buSzPct val="25000"/>
            </a:pPr>
            <a:r>
              <a:rPr lang="es-AR" sz="2000" dirty="0">
                <a:latin typeface="Consolas" panose="020B0609020204030204" pitchFamily="49" charset="0"/>
                <a:cs typeface="Arial" panose="020B0604020202020204" pitchFamily="34" charset="0"/>
              </a:rPr>
              <a:t>num1</a:t>
            </a:r>
            <a:r>
              <a:rPr lang="es-AR" sz="2000" dirty="0">
                <a:latin typeface="Arial" panose="020B0604020202020204" pitchFamily="34" charset="0"/>
                <a:cs typeface="Arial" panose="020B0604020202020204" pitchFamily="34" charset="0"/>
              </a:rPr>
              <a:t> no entra en </a:t>
            </a:r>
            <a:r>
              <a:rPr lang="es-AR" sz="2000" dirty="0">
                <a:latin typeface="Consolas" panose="020B0609020204030204" pitchFamily="49" charset="0"/>
                <a:cs typeface="Arial" panose="020B0604020202020204" pitchFamily="34" charset="0"/>
              </a:rPr>
              <a:t>num2</a:t>
            </a:r>
            <a:r>
              <a:rPr lang="es-AR" sz="2000" dirty="0">
                <a:latin typeface="Arial" panose="020B0604020202020204" pitchFamily="34" charset="0"/>
                <a:cs typeface="Arial" panose="020B0604020202020204" pitchFamily="34" charset="0"/>
              </a:rPr>
              <a:t> ya que el </a:t>
            </a:r>
            <a:r>
              <a:rPr lang="es-AR" sz="2000" dirty="0">
                <a:latin typeface="Consolas" panose="020B0609020204030204" pitchFamily="49" charset="0"/>
                <a:cs typeface="Arial" panose="020B0604020202020204" pitchFamily="34" charset="0"/>
              </a:rPr>
              <a:t>short</a:t>
            </a:r>
            <a:r>
              <a:rPr lang="es-AR" sz="2000" dirty="0">
                <a:latin typeface="Arial" panose="020B0604020202020204" pitchFamily="34" charset="0"/>
                <a:cs typeface="Arial" panose="020B0604020202020204" pitchFamily="34" charset="0"/>
              </a:rPr>
              <a:t> es más chico que un </a:t>
            </a:r>
            <a:r>
              <a:rPr lang="es-AR" sz="2000" dirty="0" err="1">
                <a:latin typeface="Consolas" panose="020B0609020204030204" pitchFamily="49" charset="0"/>
                <a:cs typeface="Arial" panose="020B0604020202020204" pitchFamily="34" charset="0"/>
              </a:rPr>
              <a:t>int</a:t>
            </a:r>
            <a:r>
              <a:rPr lang="es-AR" sz="2000" dirty="0">
                <a:latin typeface="Arial" panose="020B0604020202020204" pitchFamily="34" charset="0"/>
                <a:cs typeface="Arial" panose="020B0604020202020204" pitchFamily="34" charset="0"/>
              </a:rPr>
              <a:t>. Requiere casting explícito.</a:t>
            </a:r>
          </a:p>
        </p:txBody>
      </p:sp>
      <p:sp>
        <p:nvSpPr>
          <p:cNvPr id="12" name="Rectángulo redondeado 11"/>
          <p:cNvSpPr/>
          <p:nvPr/>
        </p:nvSpPr>
        <p:spPr>
          <a:xfrm>
            <a:off x="569797" y="2878895"/>
            <a:ext cx="3383077"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3" name="Conector curvado 12"/>
          <p:cNvCxnSpPr>
            <a:stCxn id="10" idx="1"/>
          </p:cNvCxnSpPr>
          <p:nvPr/>
        </p:nvCxnSpPr>
        <p:spPr>
          <a:xfrm rot="10800000">
            <a:off x="3952875" y="2991042"/>
            <a:ext cx="1053871" cy="50783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8819971"/>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2" y="2136339"/>
            <a:ext cx="5573487"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byte</a:t>
            </a:r>
            <a:r>
              <a:rPr lang="es-AR" dirty="0">
                <a:solidFill>
                  <a:srgbClr val="000000"/>
                </a:solidFill>
                <a:latin typeface="Consolas" panose="020B0609020204030204" pitchFamily="49" charset="0"/>
              </a:rPr>
              <a:t> b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byte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35;</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a:p>
            <a:r>
              <a:rPr lang="es-AR" dirty="0"/>
              <a:t/>
            </a:r>
            <a:br>
              <a:rPr lang="es-AR" dirty="0"/>
            </a:b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a:latin typeface="Consolas" panose="020B0609020204030204" pitchFamily="49" charset="0"/>
              </a:rPr>
              <a:t>byte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105</a:t>
            </a:fld>
            <a:endParaRPr lang="es-AR" dirty="0"/>
          </a:p>
        </p:txBody>
      </p:sp>
      <p:sp>
        <p:nvSpPr>
          <p:cNvPr id="15" name="Shape 87"/>
          <p:cNvSpPr/>
          <p:nvPr/>
        </p:nvSpPr>
        <p:spPr>
          <a:xfrm>
            <a:off x="6473369" y="3501220"/>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7" name="Rectángulo redondeado 16"/>
          <p:cNvSpPr/>
          <p:nvPr/>
        </p:nvSpPr>
        <p:spPr>
          <a:xfrm>
            <a:off x="526152" y="2737278"/>
            <a:ext cx="257899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8" name="CuadroTexto 17"/>
          <p:cNvSpPr txBox="1"/>
          <p:nvPr/>
        </p:nvSpPr>
        <p:spPr>
          <a:xfrm>
            <a:off x="5704838" y="1851792"/>
            <a:ext cx="3465318" cy="1200329"/>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Dado que 35 es considerado </a:t>
            </a:r>
            <a:r>
              <a:rPr lang="es-AR" dirty="0" err="1">
                <a:latin typeface="Consolas" panose="020B0609020204030204" pitchFamily="49" charset="0"/>
                <a:cs typeface="Arial" panose="020B0604020202020204" pitchFamily="34" charset="0"/>
              </a:rPr>
              <a:t>int</a:t>
            </a:r>
            <a:r>
              <a:rPr lang="es-AR" dirty="0">
                <a:latin typeface="Arial" panose="020B0604020202020204" pitchFamily="34" charset="0"/>
                <a:cs typeface="Arial" panose="020B0604020202020204" pitchFamily="34" charset="0"/>
              </a:rPr>
              <a:t>, es necesario hacer un casting explícito a </a:t>
            </a:r>
            <a:r>
              <a:rPr lang="es-AR" dirty="0">
                <a:latin typeface="Consolas" panose="020B0609020204030204" pitchFamily="49" charset="0"/>
                <a:cs typeface="Arial" panose="020B0604020202020204" pitchFamily="34" charset="0"/>
              </a:rPr>
              <a:t>byte</a:t>
            </a:r>
            <a:r>
              <a:rPr lang="es-AR" dirty="0">
                <a:latin typeface="Arial" panose="020B0604020202020204" pitchFamily="34" charset="0"/>
                <a:cs typeface="Arial" panose="020B0604020202020204" pitchFamily="34" charset="0"/>
              </a:rPr>
              <a:t> para que el programa compile.</a:t>
            </a:r>
          </a:p>
        </p:txBody>
      </p:sp>
      <p:cxnSp>
        <p:nvCxnSpPr>
          <p:cNvPr id="19" name="Conector curvado 18"/>
          <p:cNvCxnSpPr>
            <a:stCxn id="18" idx="1"/>
            <a:endCxn id="17" idx="0"/>
          </p:cNvCxnSpPr>
          <p:nvPr/>
        </p:nvCxnSpPr>
        <p:spPr>
          <a:xfrm rot="10800000" flipV="1">
            <a:off x="1815652" y="2451956"/>
            <a:ext cx="3889187" cy="285321"/>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1949477"/>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2" y="2136339"/>
            <a:ext cx="5573487"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byte</a:t>
            </a:r>
            <a:r>
              <a:rPr lang="es-AR" dirty="0">
                <a:solidFill>
                  <a:srgbClr val="000000"/>
                </a:solidFill>
                <a:latin typeface="Consolas" panose="020B0609020204030204" pitchFamily="49" charset="0"/>
              </a:rPr>
              <a:t> b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byte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35;</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a:p>
            <a:r>
              <a:rPr lang="es-AR" dirty="0"/>
              <a:t/>
            </a:r>
            <a:br>
              <a:rPr lang="es-AR" dirty="0"/>
            </a:b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a:latin typeface="Consolas" panose="020B0609020204030204" pitchFamily="49" charset="0"/>
              </a:rPr>
              <a:t>byte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106</a:t>
            </a:fld>
            <a:endParaRPr lang="es-AR" dirty="0"/>
          </a:p>
        </p:txBody>
      </p:sp>
      <p:sp>
        <p:nvSpPr>
          <p:cNvPr id="15" name="Shape 87"/>
          <p:cNvSpPr/>
          <p:nvPr/>
        </p:nvSpPr>
        <p:spPr>
          <a:xfrm>
            <a:off x="6473369" y="3501220"/>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7" name="Rectángulo redondeado 16"/>
          <p:cNvSpPr/>
          <p:nvPr/>
        </p:nvSpPr>
        <p:spPr>
          <a:xfrm>
            <a:off x="526152" y="2737278"/>
            <a:ext cx="257899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8" name="CuadroTexto 17"/>
          <p:cNvSpPr txBox="1"/>
          <p:nvPr/>
        </p:nvSpPr>
        <p:spPr>
          <a:xfrm>
            <a:off x="5704838" y="1851792"/>
            <a:ext cx="3465318" cy="1200329"/>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Dado que 35 es considerado </a:t>
            </a:r>
            <a:r>
              <a:rPr lang="es-AR" dirty="0" err="1">
                <a:latin typeface="Consolas" panose="020B0609020204030204" pitchFamily="49" charset="0"/>
                <a:cs typeface="Arial" panose="020B0604020202020204" pitchFamily="34" charset="0"/>
              </a:rPr>
              <a:t>int</a:t>
            </a:r>
            <a:r>
              <a:rPr lang="es-AR" dirty="0">
                <a:latin typeface="Arial" panose="020B0604020202020204" pitchFamily="34" charset="0"/>
                <a:cs typeface="Arial" panose="020B0604020202020204" pitchFamily="34" charset="0"/>
              </a:rPr>
              <a:t>, es necesario hacer un casting explícito a </a:t>
            </a:r>
            <a:r>
              <a:rPr lang="es-AR" dirty="0">
                <a:latin typeface="Consolas" panose="020B0609020204030204" pitchFamily="49" charset="0"/>
                <a:cs typeface="Arial" panose="020B0604020202020204" pitchFamily="34" charset="0"/>
              </a:rPr>
              <a:t>byte</a:t>
            </a:r>
            <a:r>
              <a:rPr lang="es-AR" dirty="0">
                <a:latin typeface="Arial" panose="020B0604020202020204" pitchFamily="34" charset="0"/>
                <a:cs typeface="Arial" panose="020B0604020202020204" pitchFamily="34" charset="0"/>
              </a:rPr>
              <a:t> para que el programa compile.</a:t>
            </a:r>
          </a:p>
        </p:txBody>
      </p:sp>
      <p:cxnSp>
        <p:nvCxnSpPr>
          <p:cNvPr id="19" name="Conector curvado 18"/>
          <p:cNvCxnSpPr>
            <a:stCxn id="18" idx="1"/>
            <a:endCxn id="17" idx="0"/>
          </p:cNvCxnSpPr>
          <p:nvPr/>
        </p:nvCxnSpPr>
        <p:spPr>
          <a:xfrm rot="10800000" flipV="1">
            <a:off x="1815652" y="2451956"/>
            <a:ext cx="3889187" cy="285321"/>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CuadroTexto 12"/>
          <p:cNvSpPr txBox="1"/>
          <p:nvPr/>
        </p:nvSpPr>
        <p:spPr>
          <a:xfrm>
            <a:off x="6884971" y="3974885"/>
            <a:ext cx="827314" cy="369332"/>
          </a:xfrm>
          <a:prstGeom prst="rect">
            <a:avLst/>
          </a:prstGeom>
          <a:noFill/>
        </p:spPr>
        <p:txBody>
          <a:bodyPr wrap="square" rtlCol="0">
            <a:spAutoFit/>
          </a:bodyPr>
          <a:lstStyle/>
          <a:p>
            <a:pPr algn="ctr"/>
            <a:r>
              <a:rPr lang="es-AR" dirty="0">
                <a:latin typeface="Consolas" panose="020B0609020204030204" pitchFamily="49" charset="0"/>
              </a:rPr>
              <a:t>35</a:t>
            </a:r>
          </a:p>
        </p:txBody>
      </p:sp>
    </p:spTree>
    <p:extLst>
      <p:ext uri="{BB962C8B-B14F-4D97-AF65-F5344CB8AC3E}">
        <p14:creationId xmlns:p14="http://schemas.microsoft.com/office/powerpoint/2010/main" val="3518822965"/>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2" y="2136339"/>
            <a:ext cx="5573487"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byte</a:t>
            </a:r>
            <a:r>
              <a:rPr lang="es-AR" dirty="0">
                <a:solidFill>
                  <a:srgbClr val="000000"/>
                </a:solidFill>
                <a:latin typeface="Consolas" panose="020B0609020204030204" pitchFamily="49" charset="0"/>
              </a:rPr>
              <a:t> b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byte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35;</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a:p>
            <a:r>
              <a:rPr lang="es-AR" dirty="0"/>
              <a:t/>
            </a:r>
            <a:br>
              <a:rPr lang="es-AR" dirty="0"/>
            </a:b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a:latin typeface="Consolas" panose="020B0609020204030204" pitchFamily="49" charset="0"/>
              </a:rPr>
              <a:t>byte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107</a:t>
            </a:fld>
            <a:endParaRPr lang="es-AR" dirty="0"/>
          </a:p>
        </p:txBody>
      </p:sp>
      <p:sp>
        <p:nvSpPr>
          <p:cNvPr id="15" name="Shape 87"/>
          <p:cNvSpPr/>
          <p:nvPr/>
        </p:nvSpPr>
        <p:spPr>
          <a:xfrm>
            <a:off x="6473369" y="3501220"/>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7" name="Rectángulo redondeado 16"/>
          <p:cNvSpPr/>
          <p:nvPr/>
        </p:nvSpPr>
        <p:spPr>
          <a:xfrm>
            <a:off x="526152" y="2737278"/>
            <a:ext cx="257899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8" name="CuadroTexto 17"/>
          <p:cNvSpPr txBox="1"/>
          <p:nvPr/>
        </p:nvSpPr>
        <p:spPr>
          <a:xfrm>
            <a:off x="5704838" y="1851792"/>
            <a:ext cx="3465318" cy="1200329"/>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Dado que 35 es considerado </a:t>
            </a:r>
            <a:r>
              <a:rPr lang="es-AR" dirty="0" err="1">
                <a:latin typeface="Consolas" panose="020B0609020204030204" pitchFamily="49" charset="0"/>
                <a:cs typeface="Arial" panose="020B0604020202020204" pitchFamily="34" charset="0"/>
              </a:rPr>
              <a:t>int</a:t>
            </a:r>
            <a:r>
              <a:rPr lang="es-AR" dirty="0">
                <a:latin typeface="Arial" panose="020B0604020202020204" pitchFamily="34" charset="0"/>
                <a:cs typeface="Arial" panose="020B0604020202020204" pitchFamily="34" charset="0"/>
              </a:rPr>
              <a:t>, es necesario hacer un casting explícito a </a:t>
            </a:r>
            <a:r>
              <a:rPr lang="es-AR" dirty="0">
                <a:latin typeface="Consolas" panose="020B0609020204030204" pitchFamily="49" charset="0"/>
                <a:cs typeface="Arial" panose="020B0604020202020204" pitchFamily="34" charset="0"/>
              </a:rPr>
              <a:t>byte</a:t>
            </a:r>
            <a:r>
              <a:rPr lang="es-AR" dirty="0">
                <a:latin typeface="Arial" panose="020B0604020202020204" pitchFamily="34" charset="0"/>
                <a:cs typeface="Arial" panose="020B0604020202020204" pitchFamily="34" charset="0"/>
              </a:rPr>
              <a:t> para que el programa compile.</a:t>
            </a:r>
          </a:p>
        </p:txBody>
      </p:sp>
      <p:cxnSp>
        <p:nvCxnSpPr>
          <p:cNvPr id="19" name="Conector curvado 18"/>
          <p:cNvCxnSpPr>
            <a:stCxn id="18" idx="1"/>
            <a:endCxn id="17" idx="0"/>
          </p:cNvCxnSpPr>
          <p:nvPr/>
        </p:nvCxnSpPr>
        <p:spPr>
          <a:xfrm rot="10800000" flipV="1">
            <a:off x="1815652" y="2451956"/>
            <a:ext cx="3889187" cy="285321"/>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CuadroTexto 12"/>
          <p:cNvSpPr txBox="1"/>
          <p:nvPr/>
        </p:nvSpPr>
        <p:spPr>
          <a:xfrm>
            <a:off x="6884971" y="3974885"/>
            <a:ext cx="827314" cy="369332"/>
          </a:xfrm>
          <a:prstGeom prst="rect">
            <a:avLst/>
          </a:prstGeom>
          <a:noFill/>
        </p:spPr>
        <p:txBody>
          <a:bodyPr wrap="square" rtlCol="0">
            <a:spAutoFit/>
          </a:bodyPr>
          <a:lstStyle/>
          <a:p>
            <a:pPr algn="ctr"/>
            <a:r>
              <a:rPr lang="es-AR" dirty="0">
                <a:latin typeface="Consolas" panose="020B0609020204030204" pitchFamily="49" charset="0"/>
              </a:rPr>
              <a:t>35</a:t>
            </a:r>
          </a:p>
        </p:txBody>
      </p:sp>
      <p:sp>
        <p:nvSpPr>
          <p:cNvPr id="9" name="Rectángulo 8"/>
          <p:cNvSpPr/>
          <p:nvPr/>
        </p:nvSpPr>
        <p:spPr>
          <a:xfrm>
            <a:off x="-3" y="3974885"/>
            <a:ext cx="5573488" cy="2031325"/>
          </a:xfrm>
          <a:prstGeom prst="rect">
            <a:avLst/>
          </a:prstGeom>
        </p:spPr>
        <p:txBody>
          <a:bodyPr wrap="square">
            <a:spAutoFit/>
          </a:bodyPr>
          <a:lstStyle/>
          <a:p>
            <a:pPr fontAlgn="base"/>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pPr fontAlgn="base"/>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byte</a:t>
            </a:r>
            <a:r>
              <a:rPr lang="es-AR" dirty="0">
                <a:solidFill>
                  <a:srgbClr val="000000"/>
                </a:solidFill>
                <a:latin typeface="Consolas" panose="020B0609020204030204" pitchFamily="49" charset="0"/>
              </a:rPr>
              <a:t> b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byte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350;</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r>
              <a:rPr lang="es-AR" dirty="0"/>
              <a:t/>
            </a:r>
            <a:br>
              <a:rPr lang="es-AR" dirty="0"/>
            </a:br>
            <a:endParaRPr lang="es-AR" dirty="0"/>
          </a:p>
        </p:txBody>
      </p:sp>
      <p:sp>
        <p:nvSpPr>
          <p:cNvPr id="16" name="Rectángulo 15"/>
          <p:cNvSpPr/>
          <p:nvPr/>
        </p:nvSpPr>
        <p:spPr>
          <a:xfrm>
            <a:off x="6644121" y="4698532"/>
            <a:ext cx="1309013" cy="369332"/>
          </a:xfrm>
          <a:prstGeom prst="rect">
            <a:avLst/>
          </a:prstGeom>
        </p:spPr>
        <p:txBody>
          <a:bodyPr wrap="none">
            <a:spAutoFit/>
          </a:bodyPr>
          <a:lstStyle/>
          <a:p>
            <a:pPr algn="ctr">
              <a:buSzPct val="25000"/>
            </a:pPr>
            <a:r>
              <a:rPr lang="es-AR" b="1" dirty="0">
                <a:solidFill>
                  <a:srgbClr val="FF0000"/>
                </a:solidFill>
                <a:latin typeface="Arial" panose="020B0604020202020204" pitchFamily="34" charset="0"/>
                <a:cs typeface="Arial" panose="020B0604020202020204" pitchFamily="34" charset="0"/>
              </a:rPr>
              <a:t>¿Y ahora?</a:t>
            </a:r>
          </a:p>
        </p:txBody>
      </p:sp>
    </p:spTree>
    <p:extLst>
      <p:ext uri="{BB962C8B-B14F-4D97-AF65-F5344CB8AC3E}">
        <p14:creationId xmlns:p14="http://schemas.microsoft.com/office/powerpoint/2010/main" val="3766279631"/>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2" y="2136339"/>
            <a:ext cx="5573487"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byte</a:t>
            </a:r>
            <a:r>
              <a:rPr lang="es-AR" dirty="0">
                <a:solidFill>
                  <a:srgbClr val="000000"/>
                </a:solidFill>
                <a:latin typeface="Consolas" panose="020B0609020204030204" pitchFamily="49" charset="0"/>
              </a:rPr>
              <a:t> b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byte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35;</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a:p>
            <a:r>
              <a:rPr lang="es-AR" dirty="0"/>
              <a:t/>
            </a:r>
            <a:br>
              <a:rPr lang="es-AR" dirty="0"/>
            </a:b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a:latin typeface="Consolas" panose="020B0609020204030204" pitchFamily="49" charset="0"/>
              </a:rPr>
              <a:t>byte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108</a:t>
            </a:fld>
            <a:endParaRPr lang="es-AR" dirty="0"/>
          </a:p>
        </p:txBody>
      </p:sp>
      <p:sp>
        <p:nvSpPr>
          <p:cNvPr id="15" name="Shape 87"/>
          <p:cNvSpPr/>
          <p:nvPr/>
        </p:nvSpPr>
        <p:spPr>
          <a:xfrm>
            <a:off x="6473369" y="3501220"/>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7" name="Rectángulo redondeado 16"/>
          <p:cNvSpPr/>
          <p:nvPr/>
        </p:nvSpPr>
        <p:spPr>
          <a:xfrm>
            <a:off x="526152" y="2737278"/>
            <a:ext cx="257899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8" name="CuadroTexto 17"/>
          <p:cNvSpPr txBox="1"/>
          <p:nvPr/>
        </p:nvSpPr>
        <p:spPr>
          <a:xfrm>
            <a:off x="5704838" y="1851792"/>
            <a:ext cx="3465318" cy="1200329"/>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Dado que 35 es considerado </a:t>
            </a:r>
            <a:r>
              <a:rPr lang="es-AR" dirty="0" err="1">
                <a:latin typeface="Consolas" panose="020B0609020204030204" pitchFamily="49" charset="0"/>
                <a:cs typeface="Arial" panose="020B0604020202020204" pitchFamily="34" charset="0"/>
              </a:rPr>
              <a:t>int</a:t>
            </a:r>
            <a:r>
              <a:rPr lang="es-AR" dirty="0">
                <a:latin typeface="Arial" panose="020B0604020202020204" pitchFamily="34" charset="0"/>
                <a:cs typeface="Arial" panose="020B0604020202020204" pitchFamily="34" charset="0"/>
              </a:rPr>
              <a:t>, es necesario hacer un casting explícito a </a:t>
            </a:r>
            <a:r>
              <a:rPr lang="es-AR" dirty="0">
                <a:latin typeface="Consolas" panose="020B0609020204030204" pitchFamily="49" charset="0"/>
                <a:cs typeface="Arial" panose="020B0604020202020204" pitchFamily="34" charset="0"/>
              </a:rPr>
              <a:t>byte</a:t>
            </a:r>
            <a:r>
              <a:rPr lang="es-AR" dirty="0">
                <a:latin typeface="Arial" panose="020B0604020202020204" pitchFamily="34" charset="0"/>
                <a:cs typeface="Arial" panose="020B0604020202020204" pitchFamily="34" charset="0"/>
              </a:rPr>
              <a:t> para que el programa compile.</a:t>
            </a:r>
          </a:p>
        </p:txBody>
      </p:sp>
      <p:cxnSp>
        <p:nvCxnSpPr>
          <p:cNvPr id="19" name="Conector curvado 18"/>
          <p:cNvCxnSpPr>
            <a:stCxn id="18" idx="1"/>
            <a:endCxn id="17" idx="0"/>
          </p:cNvCxnSpPr>
          <p:nvPr/>
        </p:nvCxnSpPr>
        <p:spPr>
          <a:xfrm rot="10800000" flipV="1">
            <a:off x="1815652" y="2451956"/>
            <a:ext cx="3889187" cy="285321"/>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CuadroTexto 12"/>
          <p:cNvSpPr txBox="1"/>
          <p:nvPr/>
        </p:nvSpPr>
        <p:spPr>
          <a:xfrm>
            <a:off x="6884971" y="3974885"/>
            <a:ext cx="827314" cy="369332"/>
          </a:xfrm>
          <a:prstGeom prst="rect">
            <a:avLst/>
          </a:prstGeom>
          <a:noFill/>
        </p:spPr>
        <p:txBody>
          <a:bodyPr wrap="square" rtlCol="0">
            <a:spAutoFit/>
          </a:bodyPr>
          <a:lstStyle/>
          <a:p>
            <a:pPr algn="ctr"/>
            <a:r>
              <a:rPr lang="es-AR" dirty="0">
                <a:latin typeface="Consolas" panose="020B0609020204030204" pitchFamily="49" charset="0"/>
              </a:rPr>
              <a:t>35</a:t>
            </a:r>
          </a:p>
        </p:txBody>
      </p:sp>
      <p:sp>
        <p:nvSpPr>
          <p:cNvPr id="9" name="Rectángulo 8"/>
          <p:cNvSpPr/>
          <p:nvPr/>
        </p:nvSpPr>
        <p:spPr>
          <a:xfrm>
            <a:off x="-3" y="3974885"/>
            <a:ext cx="5573488" cy="2031325"/>
          </a:xfrm>
          <a:prstGeom prst="rect">
            <a:avLst/>
          </a:prstGeom>
        </p:spPr>
        <p:txBody>
          <a:bodyPr wrap="square">
            <a:spAutoFit/>
          </a:bodyPr>
          <a:lstStyle/>
          <a:p>
            <a:pPr fontAlgn="base"/>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pPr fontAlgn="base"/>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byte</a:t>
            </a:r>
            <a:r>
              <a:rPr lang="es-AR" dirty="0">
                <a:solidFill>
                  <a:srgbClr val="000000"/>
                </a:solidFill>
                <a:latin typeface="Consolas" panose="020B0609020204030204" pitchFamily="49" charset="0"/>
              </a:rPr>
              <a:t> b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88"/>
                </a:solidFill>
                <a:latin typeface="Consolas" panose="020B0609020204030204" pitchFamily="49" charset="0"/>
              </a:rPr>
              <a:t>byte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350;</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r>
              <a:rPr lang="es-AR" dirty="0"/>
              <a:t/>
            </a:r>
            <a:br>
              <a:rPr lang="es-AR" dirty="0"/>
            </a:br>
            <a:endParaRPr lang="es-AR" dirty="0"/>
          </a:p>
        </p:txBody>
      </p:sp>
      <p:sp>
        <p:nvSpPr>
          <p:cNvPr id="16" name="Rectángulo 15"/>
          <p:cNvSpPr/>
          <p:nvPr/>
        </p:nvSpPr>
        <p:spPr>
          <a:xfrm>
            <a:off x="6644121" y="4698532"/>
            <a:ext cx="1309013" cy="369332"/>
          </a:xfrm>
          <a:prstGeom prst="rect">
            <a:avLst/>
          </a:prstGeom>
        </p:spPr>
        <p:txBody>
          <a:bodyPr wrap="none">
            <a:spAutoFit/>
          </a:bodyPr>
          <a:lstStyle/>
          <a:p>
            <a:pPr algn="ctr">
              <a:buSzPct val="25000"/>
            </a:pPr>
            <a:r>
              <a:rPr lang="es-AR" b="1" dirty="0">
                <a:solidFill>
                  <a:srgbClr val="FF0000"/>
                </a:solidFill>
                <a:latin typeface="Arial" panose="020B0604020202020204" pitchFamily="34" charset="0"/>
                <a:cs typeface="Arial" panose="020B0604020202020204" pitchFamily="34" charset="0"/>
              </a:rPr>
              <a:t>¿Y ahora?</a:t>
            </a:r>
          </a:p>
        </p:txBody>
      </p:sp>
      <p:sp>
        <p:nvSpPr>
          <p:cNvPr id="20" name="Rectángulo 19"/>
          <p:cNvSpPr/>
          <p:nvPr/>
        </p:nvSpPr>
        <p:spPr>
          <a:xfrm>
            <a:off x="1080852" y="5383325"/>
            <a:ext cx="5804119" cy="1015663"/>
          </a:xfrm>
          <a:prstGeom prst="rect">
            <a:avLst/>
          </a:prstGeom>
        </p:spPr>
        <p:txBody>
          <a:bodyPr wrap="square">
            <a:spAutoFit/>
          </a:bodyPr>
          <a:lstStyle/>
          <a:p>
            <a:pPr algn="ctr">
              <a:buSzPct val="25000"/>
            </a:pPr>
            <a:r>
              <a:rPr lang="es-AR" sz="2000" dirty="0">
                <a:latin typeface="Arial" panose="020B0604020202020204" pitchFamily="34" charset="0"/>
                <a:cs typeface="Arial" panose="020B0604020202020204" pitchFamily="34" charset="0"/>
              </a:rPr>
              <a:t>El código compila, pero </a:t>
            </a:r>
            <a:r>
              <a:rPr lang="es-AR" sz="2000" b="1" dirty="0">
                <a:latin typeface="Arial" panose="020B0604020202020204" pitchFamily="34" charset="0"/>
                <a:cs typeface="Arial" panose="020B0604020202020204" pitchFamily="34" charset="0"/>
              </a:rPr>
              <a:t>hay pérdida de datos</a:t>
            </a:r>
            <a:r>
              <a:rPr lang="es-AR" sz="2000" dirty="0">
                <a:latin typeface="Arial" panose="020B0604020202020204" pitchFamily="34" charset="0"/>
                <a:cs typeface="Arial" panose="020B0604020202020204" pitchFamily="34" charset="0"/>
              </a:rPr>
              <a:t>, pues el 350 se escapa del rango del </a:t>
            </a:r>
            <a:r>
              <a:rPr lang="es-AR" sz="2000" dirty="0">
                <a:latin typeface="Consolas" panose="020B0609020204030204" pitchFamily="49" charset="0"/>
                <a:cs typeface="Arial" panose="020B0604020202020204" pitchFamily="34" charset="0"/>
              </a:rPr>
              <a:t>byte</a:t>
            </a:r>
            <a:r>
              <a:rPr lang="es-AR" sz="2000" dirty="0">
                <a:latin typeface="Arial" panose="020B0604020202020204" pitchFamily="34" charset="0"/>
                <a:cs typeface="Arial" panose="020B0604020202020204" pitchFamily="34" charset="0"/>
              </a:rPr>
              <a:t> [-128, 127]. El resultado no refleja el valor original. </a:t>
            </a:r>
          </a:p>
        </p:txBody>
      </p:sp>
      <p:sp>
        <p:nvSpPr>
          <p:cNvPr id="21" name="CuadroTexto 20"/>
          <p:cNvSpPr txBox="1"/>
          <p:nvPr/>
        </p:nvSpPr>
        <p:spPr>
          <a:xfrm>
            <a:off x="6884971" y="5230208"/>
            <a:ext cx="827314" cy="369332"/>
          </a:xfrm>
          <a:prstGeom prst="rect">
            <a:avLst/>
          </a:prstGeom>
          <a:noFill/>
        </p:spPr>
        <p:txBody>
          <a:bodyPr wrap="square" rtlCol="0">
            <a:spAutoFit/>
          </a:bodyPr>
          <a:lstStyle/>
          <a:p>
            <a:pPr algn="ctr"/>
            <a:r>
              <a:rPr lang="es-AR" dirty="0">
                <a:latin typeface="Consolas" panose="020B0609020204030204" pitchFamily="49" charset="0"/>
              </a:rPr>
              <a:t>94</a:t>
            </a:r>
          </a:p>
        </p:txBody>
      </p:sp>
    </p:spTree>
    <p:extLst>
      <p:ext uri="{BB962C8B-B14F-4D97-AF65-F5344CB8AC3E}">
        <p14:creationId xmlns:p14="http://schemas.microsoft.com/office/powerpoint/2010/main" val="25704123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10</a:t>
            </a:fld>
            <a:endParaRPr lang="es-ES_tradnl"/>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sp>
        <p:nvSpPr>
          <p:cNvPr id="2" name="Rectángulo 1"/>
          <p:cNvSpPr/>
          <p:nvPr/>
        </p:nvSpPr>
        <p:spPr>
          <a:xfrm>
            <a:off x="515072" y="2819643"/>
            <a:ext cx="9740097" cy="2585323"/>
          </a:xfrm>
          <a:prstGeom prst="rect">
            <a:avLst/>
          </a:prstGeom>
        </p:spPr>
        <p:txBody>
          <a:bodyPr wrap="square">
            <a:spAutoFit/>
          </a:bodyPr>
          <a:lstStyle/>
          <a:p>
            <a:r>
              <a:rPr lang="es-ES_tradnl" dirty="0" err="1">
                <a:solidFill>
                  <a:srgbClr val="0000E6"/>
                </a:solidFill>
              </a:rPr>
              <a:t>public</a:t>
            </a:r>
            <a:r>
              <a:rPr lang="es-ES_tradnl" dirty="0"/>
              <a:t> </a:t>
            </a:r>
            <a:r>
              <a:rPr lang="es-ES_tradnl" dirty="0" err="1"/>
              <a:t>List</a:t>
            </a:r>
            <a:r>
              <a:rPr lang="es-ES_tradnl" dirty="0"/>
              <a:t>&lt;Estudiante&gt; </a:t>
            </a:r>
            <a:r>
              <a:rPr lang="es-ES_tradnl" b="1" dirty="0" err="1">
                <a:latin typeface="Monospaced" charset="0"/>
              </a:rPr>
              <a:t>getEstudiantesPorApellido</a:t>
            </a:r>
            <a:r>
              <a:rPr lang="es-ES_tradnl" dirty="0"/>
              <a:t>(</a:t>
            </a:r>
            <a:r>
              <a:rPr lang="es-ES_tradnl" dirty="0" err="1"/>
              <a:t>String</a:t>
            </a:r>
            <a:r>
              <a:rPr lang="es-ES_tradnl" dirty="0"/>
              <a:t> apellido){ </a:t>
            </a:r>
            <a:endParaRPr lang="es-ES_tradnl" dirty="0" smtClean="0"/>
          </a:p>
          <a:p>
            <a:r>
              <a:rPr lang="es-ES_tradnl" dirty="0"/>
              <a:t> </a:t>
            </a:r>
            <a:r>
              <a:rPr lang="es-ES_tradnl" dirty="0" smtClean="0"/>
              <a:t> </a:t>
            </a:r>
            <a:r>
              <a:rPr lang="es-ES_tradnl" dirty="0" err="1" smtClean="0"/>
              <a:t>List</a:t>
            </a:r>
            <a:r>
              <a:rPr lang="es-ES_tradnl" dirty="0" smtClean="0"/>
              <a:t>&lt;Estudiante</a:t>
            </a:r>
            <a:r>
              <a:rPr lang="es-ES_tradnl" dirty="0"/>
              <a:t>&gt; </a:t>
            </a:r>
            <a:r>
              <a:rPr lang="es-ES_tradnl" dirty="0" err="1"/>
              <a:t>estudiantesConApellido</a:t>
            </a:r>
            <a:r>
              <a:rPr lang="es-ES_tradnl" dirty="0"/>
              <a:t>=</a:t>
            </a:r>
            <a:r>
              <a:rPr lang="es-ES_tradnl" dirty="0">
                <a:solidFill>
                  <a:srgbClr val="0000E6"/>
                </a:solidFill>
              </a:rPr>
              <a:t>new</a:t>
            </a:r>
            <a:r>
              <a:rPr lang="es-ES_tradnl" dirty="0"/>
              <a:t> </a:t>
            </a:r>
            <a:r>
              <a:rPr lang="es-ES_tradnl" dirty="0" err="1"/>
              <a:t>ArrayList</a:t>
            </a:r>
            <a:r>
              <a:rPr lang="es-ES_tradnl" dirty="0"/>
              <a:t>&lt;&gt;();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for</a:t>
            </a:r>
            <a:r>
              <a:rPr lang="es-ES_tradnl" dirty="0" smtClean="0"/>
              <a:t> </a:t>
            </a:r>
            <a:r>
              <a:rPr lang="es-ES_tradnl" dirty="0"/>
              <a:t>(</a:t>
            </a:r>
            <a:r>
              <a:rPr lang="es-ES_tradnl" dirty="0" err="1"/>
              <a:t>Iterator</a:t>
            </a:r>
            <a:r>
              <a:rPr lang="es-ES_tradnl" dirty="0"/>
              <a:t>&lt;Estudiante&gt; </a:t>
            </a:r>
            <a:r>
              <a:rPr lang="es-ES_tradnl" dirty="0" err="1"/>
              <a:t>iterator</a:t>
            </a:r>
            <a:r>
              <a:rPr lang="es-ES_tradnl" dirty="0"/>
              <a:t> = </a:t>
            </a:r>
            <a:r>
              <a:rPr lang="es-ES_tradnl" dirty="0" err="1">
                <a:solidFill>
                  <a:srgbClr val="009900"/>
                </a:solidFill>
              </a:rPr>
              <a:t>estudiantesInscriptos</a:t>
            </a:r>
            <a:r>
              <a:rPr lang="es-ES_tradnl" dirty="0" err="1"/>
              <a:t>.iterator</a:t>
            </a:r>
            <a:r>
              <a:rPr lang="es-ES_tradnl" dirty="0"/>
              <a:t>(); </a:t>
            </a:r>
            <a:r>
              <a:rPr lang="es-ES_tradnl" dirty="0" err="1"/>
              <a:t>iterator.hasNext</a:t>
            </a:r>
            <a:r>
              <a:rPr lang="es-ES_tradnl" dirty="0"/>
              <a:t>();) { </a:t>
            </a:r>
            <a:endParaRPr lang="es-ES_tradnl" dirty="0" smtClean="0"/>
          </a:p>
          <a:p>
            <a:r>
              <a:rPr lang="es-ES_tradnl" dirty="0"/>
              <a:t> </a:t>
            </a:r>
            <a:r>
              <a:rPr lang="es-ES_tradnl" dirty="0" smtClean="0"/>
              <a:t>   Estudiante </a:t>
            </a:r>
            <a:r>
              <a:rPr lang="es-ES_tradnl" dirty="0"/>
              <a:t>estudiante = </a:t>
            </a:r>
            <a:r>
              <a:rPr lang="es-ES_tradnl" dirty="0" err="1"/>
              <a:t>iterator.next</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if</a:t>
            </a:r>
            <a:r>
              <a:rPr lang="es-ES_tradnl" dirty="0" smtClean="0"/>
              <a:t>(</a:t>
            </a:r>
            <a:r>
              <a:rPr lang="es-ES_tradnl" dirty="0" err="1" smtClean="0"/>
              <a:t>estudiante.getApellido</a:t>
            </a:r>
            <a:r>
              <a:rPr lang="es-ES_tradnl" dirty="0"/>
              <a:t>().</a:t>
            </a:r>
            <a:r>
              <a:rPr lang="es-ES_tradnl" dirty="0" err="1"/>
              <a:t>equals</a:t>
            </a:r>
            <a:r>
              <a:rPr lang="es-ES_tradnl" dirty="0"/>
              <a:t>(apellido)) </a:t>
            </a:r>
            <a:endParaRPr lang="es-ES_tradnl" dirty="0" smtClean="0"/>
          </a:p>
          <a:p>
            <a:r>
              <a:rPr lang="es-ES_tradnl" dirty="0"/>
              <a:t> </a:t>
            </a:r>
            <a:r>
              <a:rPr lang="es-ES_tradnl" dirty="0" smtClean="0"/>
              <a:t>     </a:t>
            </a:r>
            <a:r>
              <a:rPr lang="es-ES_tradnl" dirty="0" err="1" smtClean="0"/>
              <a:t>estudiantesConApellido.add</a:t>
            </a:r>
            <a:r>
              <a:rPr lang="es-ES_tradnl" dirty="0" smtClean="0"/>
              <a:t>(estudiante</a:t>
            </a:r>
            <a:r>
              <a:rPr lang="es-ES_tradnl" dirty="0"/>
              <a:t>); </a:t>
            </a:r>
            <a:endParaRPr lang="es-ES_tradnl" dirty="0" smtClean="0"/>
          </a:p>
          <a:p>
            <a:r>
              <a:rPr lang="es-ES_tradnl" dirty="0"/>
              <a:t> </a:t>
            </a:r>
            <a:r>
              <a:rPr lang="es-ES_tradnl" dirty="0" smtClean="0"/>
              <a:t> } </a:t>
            </a:r>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return</a:t>
            </a:r>
            <a:r>
              <a:rPr lang="es-ES_tradnl" dirty="0" smtClean="0"/>
              <a:t> </a:t>
            </a:r>
            <a:r>
              <a:rPr lang="es-ES_tradnl" dirty="0" err="1"/>
              <a:t>estudiantesConApellido</a:t>
            </a:r>
            <a:r>
              <a:rPr lang="es-ES_tradnl" dirty="0"/>
              <a:t>; </a:t>
            </a:r>
            <a:endParaRPr lang="es-ES_tradnl" dirty="0" smtClean="0"/>
          </a:p>
          <a:p>
            <a:r>
              <a:rPr lang="es-ES_tradnl" dirty="0" smtClean="0"/>
              <a:t>}</a:t>
            </a:r>
            <a:endParaRPr lang="en-US" dirty="0"/>
          </a:p>
        </p:txBody>
      </p:sp>
      <p:sp>
        <p:nvSpPr>
          <p:cNvPr id="6" name="Título 1"/>
          <p:cNvSpPr>
            <a:spLocks noGrp="1"/>
          </p:cNvSpPr>
          <p:nvPr>
            <p:ph type="title"/>
          </p:nvPr>
        </p:nvSpPr>
        <p:spPr>
          <a:xfrm>
            <a:off x="628650" y="900000"/>
            <a:ext cx="7886700" cy="1220315"/>
          </a:xfrm>
        </p:spPr>
        <p:txBody>
          <a:bodyPr>
            <a:normAutofit/>
          </a:bodyPr>
          <a:lstStyle/>
          <a:p>
            <a:r>
              <a:rPr lang="es-ES_tradnl" b="1" dirty="0" smtClean="0"/>
              <a:t>Ejercicio 3</a:t>
            </a:r>
            <a:r>
              <a:rPr lang="es-ES_tradnl" dirty="0" smtClean="0"/>
              <a:t/>
            </a:r>
            <a:br>
              <a:rPr lang="es-ES_tradnl" dirty="0" smtClean="0"/>
            </a:br>
            <a:r>
              <a:rPr lang="es-ES_tradnl" sz="2800" i="1" dirty="0"/>
              <a:t>Problema: Sistema de Cursadas</a:t>
            </a:r>
            <a:endParaRPr lang="es-ES_tradnl" sz="3100" i="1" dirty="0"/>
          </a:p>
        </p:txBody>
      </p:sp>
      <p:sp>
        <p:nvSpPr>
          <p:cNvPr id="7" name="Rectángulo 6"/>
          <p:cNvSpPr/>
          <p:nvPr/>
        </p:nvSpPr>
        <p:spPr>
          <a:xfrm>
            <a:off x="763929" y="3956046"/>
            <a:ext cx="4155312" cy="312516"/>
          </a:xfrm>
          <a:prstGeom prst="rect">
            <a:avLst/>
          </a:prstGeom>
          <a:solidFill>
            <a:srgbClr val="00B050">
              <a:alpha val="22000"/>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5776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err="1">
                <a:latin typeface="Consolas" panose="020B0609020204030204" pitchFamily="49" charset="0"/>
              </a:rPr>
              <a:t>char</a:t>
            </a:r>
            <a:endParaRPr lang="es-AR" sz="2800" i="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109</a:t>
            </a:fld>
            <a:endParaRPr lang="es-AR" dirty="0"/>
          </a:p>
        </p:txBody>
      </p:sp>
      <p:sp>
        <p:nvSpPr>
          <p:cNvPr id="11" name="CuadroTexto 10"/>
          <p:cNvSpPr txBox="1"/>
          <p:nvPr/>
        </p:nvSpPr>
        <p:spPr>
          <a:xfrm>
            <a:off x="0" y="2045211"/>
            <a:ext cx="9143968" cy="830997"/>
          </a:xfrm>
          <a:prstGeom prst="rect">
            <a:avLst/>
          </a:prstGeom>
          <a:noFill/>
        </p:spPr>
        <p:txBody>
          <a:bodyPr wrap="square" rtlCol="0">
            <a:spAutoFit/>
          </a:bodyPr>
          <a:lstStyle/>
          <a:p>
            <a:pPr algn="ctr"/>
            <a:r>
              <a:rPr lang="es-AR" sz="2400" dirty="0">
                <a:latin typeface="Arial" panose="020B0604020202020204" pitchFamily="34" charset="0"/>
                <a:cs typeface="Arial" panose="020B0604020202020204" pitchFamily="34" charset="0"/>
              </a:rPr>
              <a:t>Como el tipo </a:t>
            </a:r>
            <a:r>
              <a:rPr lang="es-AR" sz="2400" dirty="0" err="1">
                <a:latin typeface="Consolas" panose="020B0609020204030204" pitchFamily="49" charset="0"/>
                <a:cs typeface="Arial" panose="020B0604020202020204" pitchFamily="34" charset="0"/>
              </a:rPr>
              <a:t>char</a:t>
            </a:r>
            <a:r>
              <a:rPr lang="es-AR" sz="2400" dirty="0">
                <a:latin typeface="Arial" panose="020B0604020202020204" pitchFamily="34" charset="0"/>
                <a:cs typeface="Arial" panose="020B0604020202020204" pitchFamily="34" charset="0"/>
              </a:rPr>
              <a:t> está soportado por enteros, es posible realizar conversiones entre variables de dichos tipos.</a:t>
            </a:r>
          </a:p>
        </p:txBody>
      </p:sp>
      <p:sp>
        <p:nvSpPr>
          <p:cNvPr id="12" name="Shape 87"/>
          <p:cNvSpPr/>
          <p:nvPr/>
        </p:nvSpPr>
        <p:spPr>
          <a:xfrm>
            <a:off x="6473369" y="3501220"/>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3" name="Rectángulo 2"/>
          <p:cNvSpPr/>
          <p:nvPr/>
        </p:nvSpPr>
        <p:spPr>
          <a:xfrm>
            <a:off x="-1" y="2995832"/>
            <a:ext cx="5546035"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35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d</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13;</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char</a:t>
            </a:r>
            <a:r>
              <a:rPr lang="es-AR" dirty="0">
                <a:solidFill>
                  <a:srgbClr val="000000"/>
                </a:solidFill>
                <a:latin typeface="Consolas" panose="020B0609020204030204" pitchFamily="49" charset="0"/>
              </a:rPr>
              <a:t> c;</a:t>
            </a:r>
            <a:endParaRPr lang="es-AR" dirty="0"/>
          </a:p>
          <a:p>
            <a:r>
              <a:rPr lang="es-AR" dirty="0">
                <a:solidFill>
                  <a:srgbClr val="000000"/>
                </a:solidFill>
                <a:latin typeface="Consolas" panose="020B0609020204030204" pitchFamily="49" charset="0"/>
              </a:rPr>
              <a:t>    c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char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b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d</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1599657028"/>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err="1">
                <a:latin typeface="Consolas" panose="020B0609020204030204" pitchFamily="49" charset="0"/>
              </a:rPr>
              <a:t>char</a:t>
            </a:r>
            <a:endParaRPr lang="es-AR" sz="2800" i="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110</a:t>
            </a:fld>
            <a:endParaRPr lang="es-AR" dirty="0"/>
          </a:p>
        </p:txBody>
      </p:sp>
      <p:sp>
        <p:nvSpPr>
          <p:cNvPr id="11" name="CuadroTexto 10"/>
          <p:cNvSpPr txBox="1"/>
          <p:nvPr/>
        </p:nvSpPr>
        <p:spPr>
          <a:xfrm>
            <a:off x="0" y="2045211"/>
            <a:ext cx="9143968" cy="830997"/>
          </a:xfrm>
          <a:prstGeom prst="rect">
            <a:avLst/>
          </a:prstGeom>
          <a:noFill/>
        </p:spPr>
        <p:txBody>
          <a:bodyPr wrap="square" rtlCol="0">
            <a:spAutoFit/>
          </a:bodyPr>
          <a:lstStyle/>
          <a:p>
            <a:pPr algn="ctr"/>
            <a:r>
              <a:rPr lang="es-AR" sz="2400" dirty="0">
                <a:latin typeface="Arial" panose="020B0604020202020204" pitchFamily="34" charset="0"/>
                <a:cs typeface="Arial" panose="020B0604020202020204" pitchFamily="34" charset="0"/>
              </a:rPr>
              <a:t>Como el tipo </a:t>
            </a:r>
            <a:r>
              <a:rPr lang="es-AR" sz="2400" dirty="0" err="1">
                <a:latin typeface="Consolas" panose="020B0609020204030204" pitchFamily="49" charset="0"/>
                <a:cs typeface="Arial" panose="020B0604020202020204" pitchFamily="34" charset="0"/>
              </a:rPr>
              <a:t>char</a:t>
            </a:r>
            <a:r>
              <a:rPr lang="es-AR" sz="2400" dirty="0">
                <a:latin typeface="Arial" panose="020B0604020202020204" pitchFamily="34" charset="0"/>
                <a:cs typeface="Arial" panose="020B0604020202020204" pitchFamily="34" charset="0"/>
              </a:rPr>
              <a:t> está soportado por enteros, es posible realizar conversiones entre variables de dichos tipos.</a:t>
            </a:r>
          </a:p>
        </p:txBody>
      </p:sp>
      <p:sp>
        <p:nvSpPr>
          <p:cNvPr id="12" name="Shape 87"/>
          <p:cNvSpPr/>
          <p:nvPr/>
        </p:nvSpPr>
        <p:spPr>
          <a:xfrm>
            <a:off x="6473369" y="3501220"/>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3" name="Rectángulo 2"/>
          <p:cNvSpPr/>
          <p:nvPr/>
        </p:nvSpPr>
        <p:spPr>
          <a:xfrm>
            <a:off x="-1" y="2995832"/>
            <a:ext cx="5546035"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35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d</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13;</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char</a:t>
            </a:r>
            <a:r>
              <a:rPr lang="es-AR" dirty="0">
                <a:solidFill>
                  <a:srgbClr val="000000"/>
                </a:solidFill>
                <a:latin typeface="Consolas" panose="020B0609020204030204" pitchFamily="49" charset="0"/>
              </a:rPr>
              <a:t> c;</a:t>
            </a:r>
            <a:endParaRPr lang="es-AR" dirty="0"/>
          </a:p>
          <a:p>
            <a:r>
              <a:rPr lang="es-AR" dirty="0">
                <a:solidFill>
                  <a:srgbClr val="000000"/>
                </a:solidFill>
                <a:latin typeface="Consolas" panose="020B0609020204030204" pitchFamily="49" charset="0"/>
              </a:rPr>
              <a:t>    c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char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b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d</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a:t>
            </a:r>
            <a:endParaRPr lang="es-AR" dirty="0"/>
          </a:p>
        </p:txBody>
      </p:sp>
      <p:sp>
        <p:nvSpPr>
          <p:cNvPr id="9" name="Rectángulo 8"/>
          <p:cNvSpPr/>
          <p:nvPr/>
        </p:nvSpPr>
        <p:spPr>
          <a:xfrm>
            <a:off x="1255226" y="5326625"/>
            <a:ext cx="6873766" cy="1015663"/>
          </a:xfrm>
          <a:prstGeom prst="rect">
            <a:avLst/>
          </a:prstGeom>
        </p:spPr>
        <p:txBody>
          <a:bodyPr wrap="square">
            <a:spAutoFit/>
          </a:bodyPr>
          <a:lstStyle/>
          <a:p>
            <a:pPr algn="ctr">
              <a:buSzPct val="25000"/>
            </a:pPr>
            <a:r>
              <a:rPr lang="es-AR" sz="2000" dirty="0">
                <a:latin typeface="Arial" panose="020B0604020202020204" pitchFamily="34" charset="0"/>
                <a:cs typeface="Arial" panose="020B0604020202020204" pitchFamily="34" charset="0"/>
              </a:rPr>
              <a:t>El resultado que se asignará a </a:t>
            </a:r>
            <a:r>
              <a:rPr lang="es-AR" sz="2000" b="1" dirty="0">
                <a:latin typeface="Consolas" panose="020B0609020204030204" pitchFamily="49" charset="0"/>
                <a:cs typeface="Arial" panose="020B0604020202020204" pitchFamily="34" charset="0"/>
              </a:rPr>
              <a:t>c</a:t>
            </a:r>
            <a:r>
              <a:rPr lang="es-AR" sz="2000" dirty="0">
                <a:latin typeface="Arial" panose="020B0604020202020204" pitchFamily="34" charset="0"/>
                <a:cs typeface="Arial" panose="020B0604020202020204" pitchFamily="34" charset="0"/>
              </a:rPr>
              <a:t> es el valor 60  resultante de la suma que representa al 61er carácter en la representación Unicode que es el carácter '&lt;'. </a:t>
            </a:r>
          </a:p>
        </p:txBody>
      </p:sp>
      <p:sp>
        <p:nvSpPr>
          <p:cNvPr id="13" name="CuadroTexto 12"/>
          <p:cNvSpPr txBox="1"/>
          <p:nvPr/>
        </p:nvSpPr>
        <p:spPr>
          <a:xfrm>
            <a:off x="6884971" y="3974885"/>
            <a:ext cx="827314" cy="369332"/>
          </a:xfrm>
          <a:prstGeom prst="rect">
            <a:avLst/>
          </a:prstGeom>
          <a:noFill/>
        </p:spPr>
        <p:txBody>
          <a:bodyPr wrap="square" rtlCol="0">
            <a:spAutoFit/>
          </a:bodyPr>
          <a:lstStyle/>
          <a:p>
            <a:pPr algn="ctr"/>
            <a:r>
              <a:rPr lang="es-AR" dirty="0">
                <a:latin typeface="Consolas" panose="020B0609020204030204" pitchFamily="49" charset="0"/>
              </a:rPr>
              <a:t>&lt;</a:t>
            </a:r>
          </a:p>
        </p:txBody>
      </p:sp>
    </p:spTree>
    <p:extLst>
      <p:ext uri="{BB962C8B-B14F-4D97-AF65-F5344CB8AC3E}">
        <p14:creationId xmlns:p14="http://schemas.microsoft.com/office/powerpoint/2010/main" val="2154407989"/>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double</a:t>
            </a:r>
            <a:r>
              <a:rPr lang="es-AR" sz="2800" i="1" dirty="0"/>
              <a:t> a </a:t>
            </a:r>
            <a:r>
              <a:rPr lang="es-AR" sz="2800" i="1" dirty="0" err="1">
                <a:latin typeface="Consolas" panose="020B0609020204030204" pitchFamily="49" charset="0"/>
              </a:rPr>
              <a:t>float</a:t>
            </a:r>
            <a:endParaRPr lang="es-AR" sz="2800" i="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111</a:t>
            </a:fld>
            <a:endParaRPr lang="es-AR" dirty="0"/>
          </a:p>
        </p:txBody>
      </p:sp>
      <p:sp>
        <p:nvSpPr>
          <p:cNvPr id="14" name="Rectángulo 13"/>
          <p:cNvSpPr/>
          <p:nvPr/>
        </p:nvSpPr>
        <p:spPr>
          <a:xfrm>
            <a:off x="1092257" y="3696264"/>
            <a:ext cx="7047185" cy="707886"/>
          </a:xfrm>
          <a:prstGeom prst="rect">
            <a:avLst/>
          </a:prstGeom>
        </p:spPr>
        <p:txBody>
          <a:bodyPr wrap="square">
            <a:spAutoFit/>
          </a:bodyPr>
          <a:lstStyle/>
          <a:p>
            <a:pPr algn="ctr">
              <a:buSzPct val="25000"/>
            </a:pPr>
            <a:r>
              <a:rPr lang="es-AR" sz="2000" dirty="0">
                <a:latin typeface="Arial" panose="020B0604020202020204" pitchFamily="34" charset="0"/>
                <a:cs typeface="Arial" panose="020B0604020202020204" pitchFamily="34" charset="0"/>
              </a:rPr>
              <a:t>El literal 25.5 es considerado de tipo </a:t>
            </a:r>
            <a:r>
              <a:rPr lang="es-AR" sz="2000" b="1" dirty="0" err="1">
                <a:latin typeface="Consolas" panose="020B0609020204030204" pitchFamily="49" charset="0"/>
                <a:cs typeface="Arial" panose="020B0604020202020204" pitchFamily="34" charset="0"/>
              </a:rPr>
              <a:t>double</a:t>
            </a:r>
            <a:r>
              <a:rPr lang="es-AR" sz="2000" dirty="0">
                <a:latin typeface="Arial" panose="020B0604020202020204" pitchFamily="34" charset="0"/>
                <a:cs typeface="Arial" panose="020B0604020202020204" pitchFamily="34" charset="0"/>
              </a:rPr>
              <a:t>, es por eso que la compilación falla, requiere </a:t>
            </a:r>
            <a:r>
              <a:rPr lang="es-AR" sz="2000" i="1" dirty="0">
                <a:latin typeface="Arial" panose="020B0604020202020204" pitchFamily="34" charset="0"/>
                <a:cs typeface="Arial" panose="020B0604020202020204" pitchFamily="34" charset="0"/>
              </a:rPr>
              <a:t>casting.</a:t>
            </a:r>
          </a:p>
        </p:txBody>
      </p:sp>
      <p:sp>
        <p:nvSpPr>
          <p:cNvPr id="17" name="CuadroTexto 16"/>
          <p:cNvSpPr txBox="1"/>
          <p:nvPr/>
        </p:nvSpPr>
        <p:spPr>
          <a:xfrm>
            <a:off x="-5767" y="5184210"/>
            <a:ext cx="1218737"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Dos opciones</a:t>
            </a:r>
          </a:p>
        </p:txBody>
      </p:sp>
      <p:sp>
        <p:nvSpPr>
          <p:cNvPr id="18" name="CuadroTexto 17"/>
          <p:cNvSpPr txBox="1"/>
          <p:nvPr/>
        </p:nvSpPr>
        <p:spPr>
          <a:xfrm>
            <a:off x="1573569" y="4659542"/>
            <a:ext cx="3564203"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realiza un casting explícito al tipo </a:t>
            </a:r>
            <a:r>
              <a:rPr lang="es-AR" sz="2000" dirty="0" err="1">
                <a:latin typeface="Consolas" panose="020B0609020204030204" pitchFamily="49" charset="0"/>
                <a:cs typeface="Arial" panose="020B0604020202020204" pitchFamily="34" charset="0"/>
              </a:rPr>
              <a:t>float</a:t>
            </a:r>
            <a:endParaRPr lang="es-AR" sz="2000" dirty="0">
              <a:latin typeface="Consolas" panose="020B0609020204030204" pitchFamily="49" charset="0"/>
              <a:cs typeface="Arial" panose="020B0604020202020204" pitchFamily="34" charset="0"/>
            </a:endParaRPr>
          </a:p>
        </p:txBody>
      </p:sp>
      <p:sp>
        <p:nvSpPr>
          <p:cNvPr id="19" name="CuadroTexto 18"/>
          <p:cNvSpPr txBox="1"/>
          <p:nvPr/>
        </p:nvSpPr>
        <p:spPr>
          <a:xfrm>
            <a:off x="1573568" y="5553542"/>
            <a:ext cx="3564203"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agrega una F al final de la declaración, no necesitando el casting explícito.</a:t>
            </a:r>
          </a:p>
        </p:txBody>
      </p:sp>
      <p:cxnSp>
        <p:nvCxnSpPr>
          <p:cNvPr id="23" name="Conector recto de flecha 22"/>
          <p:cNvCxnSpPr/>
          <p:nvPr/>
        </p:nvCxnSpPr>
        <p:spPr>
          <a:xfrm>
            <a:off x="5137772" y="4968710"/>
            <a:ext cx="635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ector recto de flecha 23"/>
          <p:cNvCxnSpPr/>
          <p:nvPr/>
        </p:nvCxnSpPr>
        <p:spPr>
          <a:xfrm>
            <a:off x="5181602" y="5926731"/>
            <a:ext cx="635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Abrir llave 24"/>
          <p:cNvSpPr/>
          <p:nvPr/>
        </p:nvSpPr>
        <p:spPr>
          <a:xfrm>
            <a:off x="1224788" y="4708313"/>
            <a:ext cx="266700" cy="1690458"/>
          </a:xfrm>
          <a:prstGeom prst="lef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3" name="Rectángulo 2"/>
          <p:cNvSpPr/>
          <p:nvPr/>
        </p:nvSpPr>
        <p:spPr>
          <a:xfrm>
            <a:off x="0" y="2136339"/>
            <a:ext cx="5247862" cy="1754326"/>
          </a:xfrm>
          <a:prstGeom prst="rect">
            <a:avLst/>
          </a:prstGeom>
        </p:spPr>
        <p:txBody>
          <a:bodyPr wrap="square">
            <a:spAutoFit/>
          </a:bodyPr>
          <a:lstStyle/>
          <a:p>
            <a:pPr fontAlgn="base"/>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25.5;</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7" name="Rectángulo 6"/>
          <p:cNvSpPr/>
          <p:nvPr/>
        </p:nvSpPr>
        <p:spPr>
          <a:xfrm>
            <a:off x="5753288" y="4807274"/>
            <a:ext cx="3652355" cy="369332"/>
          </a:xfrm>
          <a:prstGeom prst="rect">
            <a:avLst/>
          </a:prstGeom>
        </p:spPr>
        <p:txBody>
          <a:bodyPr wrap="square">
            <a:spAutoFit/>
          </a:bodyPr>
          <a:lstStyle/>
          <a:p>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25.5;</a:t>
            </a:r>
            <a:endParaRPr lang="es-AR" dirty="0"/>
          </a:p>
        </p:txBody>
      </p:sp>
      <p:sp>
        <p:nvSpPr>
          <p:cNvPr id="8" name="Rectángulo 7"/>
          <p:cNvSpPr/>
          <p:nvPr/>
        </p:nvSpPr>
        <p:spPr>
          <a:xfrm>
            <a:off x="6200493" y="5716322"/>
            <a:ext cx="2757946" cy="369332"/>
          </a:xfrm>
          <a:prstGeom prst="rect">
            <a:avLst/>
          </a:prstGeom>
        </p:spPr>
        <p:txBody>
          <a:bodyPr wrap="square">
            <a:spAutoFit/>
          </a:bodyPr>
          <a:lstStyle/>
          <a:p>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25.5F;</a:t>
            </a:r>
            <a:endParaRPr lang="es-AR" dirty="0"/>
          </a:p>
        </p:txBody>
      </p:sp>
    </p:spTree>
    <p:extLst>
      <p:ext uri="{BB962C8B-B14F-4D97-AF65-F5344CB8AC3E}">
        <p14:creationId xmlns:p14="http://schemas.microsoft.com/office/powerpoint/2010/main" val="1948283814"/>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36074" y="2033597"/>
            <a:ext cx="5377463"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25.5;</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num3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25.5f;</a:t>
            </a:r>
          </a:p>
          <a:p>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num3</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double</a:t>
            </a:r>
            <a:r>
              <a:rPr lang="es-AR" sz="2800" i="1" dirty="0"/>
              <a:t> a </a:t>
            </a:r>
            <a:r>
              <a:rPr lang="es-AR" sz="2800" i="1" dirty="0" err="1">
                <a:latin typeface="Consolas" panose="020B0609020204030204" pitchFamily="49" charset="0"/>
              </a:rPr>
              <a:t>float</a:t>
            </a:r>
            <a:endParaRPr lang="es-AR" sz="2800" i="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112</a:t>
            </a:fld>
            <a:endParaRPr lang="es-AR" dirty="0"/>
          </a:p>
        </p:txBody>
      </p:sp>
      <p:sp>
        <p:nvSpPr>
          <p:cNvPr id="13" name="Shape 87"/>
          <p:cNvSpPr/>
          <p:nvPr/>
        </p:nvSpPr>
        <p:spPr>
          <a:xfrm>
            <a:off x="2724806" y="5579838"/>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5" name="CuadroTexto 14"/>
          <p:cNvSpPr txBox="1"/>
          <p:nvPr/>
        </p:nvSpPr>
        <p:spPr>
          <a:xfrm>
            <a:off x="5046186" y="2981914"/>
            <a:ext cx="3564203"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Casting explícito a </a:t>
            </a:r>
            <a:r>
              <a:rPr lang="es-AR" sz="2000" dirty="0" err="1">
                <a:latin typeface="Consolas" panose="020B0609020204030204" pitchFamily="49" charset="0"/>
                <a:cs typeface="Arial" panose="020B0604020202020204" pitchFamily="34" charset="0"/>
              </a:rPr>
              <a:t>float</a:t>
            </a:r>
            <a:endParaRPr lang="es-AR" sz="2000" dirty="0">
              <a:latin typeface="Consolas" panose="020B0609020204030204" pitchFamily="49" charset="0"/>
              <a:cs typeface="Arial" panose="020B0604020202020204" pitchFamily="34" charset="0"/>
            </a:endParaRPr>
          </a:p>
        </p:txBody>
      </p:sp>
      <p:sp>
        <p:nvSpPr>
          <p:cNvPr id="16" name="CuadroTexto 15"/>
          <p:cNvSpPr txBox="1"/>
          <p:nvPr/>
        </p:nvSpPr>
        <p:spPr>
          <a:xfrm>
            <a:off x="4951147" y="3785235"/>
            <a:ext cx="3564203"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Agrega una F al final de la declaración, no necesitando el casting explícito</a:t>
            </a:r>
          </a:p>
        </p:txBody>
      </p:sp>
      <p:sp>
        <p:nvSpPr>
          <p:cNvPr id="11" name="Rectángulo redondeado 10"/>
          <p:cNvSpPr/>
          <p:nvPr/>
        </p:nvSpPr>
        <p:spPr>
          <a:xfrm>
            <a:off x="2169422" y="3190251"/>
            <a:ext cx="179297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2" name="Conector curvado 11"/>
          <p:cNvCxnSpPr>
            <a:endCxn id="11" idx="3"/>
          </p:cNvCxnSpPr>
          <p:nvPr/>
        </p:nvCxnSpPr>
        <p:spPr>
          <a:xfrm rot="10800000" flipV="1">
            <a:off x="3962400" y="3190250"/>
            <a:ext cx="1083786" cy="149473"/>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ángulo redondeado 17"/>
          <p:cNvSpPr/>
          <p:nvPr/>
        </p:nvSpPr>
        <p:spPr>
          <a:xfrm>
            <a:off x="2169422" y="3700079"/>
            <a:ext cx="89127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9" name="Conector curvado 18"/>
          <p:cNvCxnSpPr>
            <a:endCxn id="18" idx="3"/>
          </p:cNvCxnSpPr>
          <p:nvPr/>
        </p:nvCxnSpPr>
        <p:spPr>
          <a:xfrm rot="10800000">
            <a:off x="3060700" y="3849552"/>
            <a:ext cx="1890450" cy="387274"/>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0545638"/>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36074" y="2033597"/>
            <a:ext cx="5377463"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25.5;</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num3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25.5f;</a:t>
            </a:r>
          </a:p>
          <a:p>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num3</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double</a:t>
            </a:r>
            <a:r>
              <a:rPr lang="es-AR" sz="2800" i="1" dirty="0"/>
              <a:t> a </a:t>
            </a:r>
            <a:r>
              <a:rPr lang="es-AR" sz="2800" i="1" dirty="0" err="1">
                <a:latin typeface="Consolas" panose="020B0609020204030204" pitchFamily="49" charset="0"/>
              </a:rPr>
              <a:t>float</a:t>
            </a:r>
            <a:endParaRPr lang="es-AR" sz="2800" i="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113</a:t>
            </a:fld>
            <a:endParaRPr lang="es-AR" dirty="0"/>
          </a:p>
        </p:txBody>
      </p:sp>
      <p:sp>
        <p:nvSpPr>
          <p:cNvPr id="13" name="Shape 87"/>
          <p:cNvSpPr/>
          <p:nvPr/>
        </p:nvSpPr>
        <p:spPr>
          <a:xfrm>
            <a:off x="2724806" y="5579838"/>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5" name="CuadroTexto 14"/>
          <p:cNvSpPr txBox="1"/>
          <p:nvPr/>
        </p:nvSpPr>
        <p:spPr>
          <a:xfrm>
            <a:off x="5046186" y="2981914"/>
            <a:ext cx="3564203"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Casting explícito a </a:t>
            </a:r>
            <a:r>
              <a:rPr lang="es-AR" sz="2000" dirty="0" err="1">
                <a:latin typeface="Consolas" panose="020B0609020204030204" pitchFamily="49" charset="0"/>
                <a:cs typeface="Arial" panose="020B0604020202020204" pitchFamily="34" charset="0"/>
              </a:rPr>
              <a:t>float</a:t>
            </a:r>
            <a:endParaRPr lang="es-AR" sz="2000" dirty="0">
              <a:latin typeface="Consolas" panose="020B0609020204030204" pitchFamily="49" charset="0"/>
              <a:cs typeface="Arial" panose="020B0604020202020204" pitchFamily="34" charset="0"/>
            </a:endParaRPr>
          </a:p>
        </p:txBody>
      </p:sp>
      <p:sp>
        <p:nvSpPr>
          <p:cNvPr id="16" name="CuadroTexto 15"/>
          <p:cNvSpPr txBox="1"/>
          <p:nvPr/>
        </p:nvSpPr>
        <p:spPr>
          <a:xfrm>
            <a:off x="4951147" y="3785235"/>
            <a:ext cx="3564203"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Agrega una F al final de la declaración, no necesitando el casting explícito</a:t>
            </a:r>
          </a:p>
        </p:txBody>
      </p:sp>
      <p:sp>
        <p:nvSpPr>
          <p:cNvPr id="17" name="CuadroTexto 16"/>
          <p:cNvSpPr txBox="1"/>
          <p:nvPr/>
        </p:nvSpPr>
        <p:spPr>
          <a:xfrm>
            <a:off x="4743992" y="5325816"/>
            <a:ext cx="827314" cy="923330"/>
          </a:xfrm>
          <a:prstGeom prst="rect">
            <a:avLst/>
          </a:prstGeom>
          <a:noFill/>
        </p:spPr>
        <p:txBody>
          <a:bodyPr wrap="square" rtlCol="0">
            <a:spAutoFit/>
          </a:bodyPr>
          <a:lstStyle/>
          <a:p>
            <a:pPr algn="ctr"/>
            <a:r>
              <a:rPr lang="es-AR" dirty="0">
                <a:latin typeface="Consolas" panose="020B0609020204030204" pitchFamily="49" charset="0"/>
              </a:rPr>
              <a:t>25.5</a:t>
            </a:r>
          </a:p>
          <a:p>
            <a:pPr algn="ctr"/>
            <a:r>
              <a:rPr lang="es-AR" dirty="0">
                <a:latin typeface="Consolas" panose="020B0609020204030204" pitchFamily="49" charset="0"/>
              </a:rPr>
              <a:t>25.5</a:t>
            </a:r>
          </a:p>
          <a:p>
            <a:pPr algn="ctr"/>
            <a:r>
              <a:rPr lang="es-AR" dirty="0">
                <a:latin typeface="Consolas" panose="020B0609020204030204" pitchFamily="49" charset="0"/>
              </a:rPr>
              <a:t>25.5</a:t>
            </a:r>
          </a:p>
        </p:txBody>
      </p:sp>
      <p:sp>
        <p:nvSpPr>
          <p:cNvPr id="11" name="Rectángulo redondeado 10"/>
          <p:cNvSpPr/>
          <p:nvPr/>
        </p:nvSpPr>
        <p:spPr>
          <a:xfrm>
            <a:off x="2169422" y="3190251"/>
            <a:ext cx="179297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2" name="Conector curvado 11"/>
          <p:cNvCxnSpPr>
            <a:endCxn id="11" idx="3"/>
          </p:cNvCxnSpPr>
          <p:nvPr/>
        </p:nvCxnSpPr>
        <p:spPr>
          <a:xfrm rot="10800000" flipV="1">
            <a:off x="3962400" y="3190250"/>
            <a:ext cx="1083786" cy="149473"/>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ángulo redondeado 17"/>
          <p:cNvSpPr/>
          <p:nvPr/>
        </p:nvSpPr>
        <p:spPr>
          <a:xfrm>
            <a:off x="2169422" y="3700079"/>
            <a:ext cx="89127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9" name="Conector curvado 18"/>
          <p:cNvCxnSpPr>
            <a:endCxn id="18" idx="3"/>
          </p:cNvCxnSpPr>
          <p:nvPr/>
        </p:nvCxnSpPr>
        <p:spPr>
          <a:xfrm rot="10800000">
            <a:off x="3060700" y="3849552"/>
            <a:ext cx="1890450" cy="387274"/>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4275720"/>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double</a:t>
            </a:r>
            <a:r>
              <a:rPr lang="es-AR" sz="2800" i="1" dirty="0"/>
              <a:t> a </a:t>
            </a:r>
            <a:r>
              <a:rPr lang="es-AR" sz="2800" i="1" dirty="0" err="1">
                <a:latin typeface="Consolas" panose="020B0609020204030204" pitchFamily="49" charset="0"/>
              </a:rPr>
              <a:t>int</a:t>
            </a:r>
            <a:endParaRPr lang="es-AR" sz="2800" i="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114</a:t>
            </a:fld>
            <a:endParaRPr lang="es-AR" dirty="0"/>
          </a:p>
        </p:txBody>
      </p:sp>
      <p:sp>
        <p:nvSpPr>
          <p:cNvPr id="7" name="Shape 155"/>
          <p:cNvSpPr/>
          <p:nvPr/>
        </p:nvSpPr>
        <p:spPr>
          <a:xfrm>
            <a:off x="2946399" y="4560823"/>
            <a:ext cx="3840197" cy="480106"/>
          </a:xfrm>
          <a:prstGeom prst="rect">
            <a:avLst/>
          </a:prstGeom>
          <a:noFill/>
          <a:ln>
            <a:noFill/>
          </a:ln>
        </p:spPr>
        <p:txBody>
          <a:bodyPr lIns="83064" tIns="43193" rIns="83064" bIns="43193" anchor="ctr" anchorCtr="0">
            <a:noAutofit/>
          </a:bodyPr>
          <a:lstStyle/>
          <a:p>
            <a:pPr>
              <a:buSzPct val="25000"/>
            </a:pPr>
            <a:endParaRPr lang="es-AR" sz="1451" dirty="0">
              <a:solidFill>
                <a:srgbClr val="292929"/>
              </a:solidFill>
            </a:endParaRPr>
          </a:p>
        </p:txBody>
      </p:sp>
      <p:sp>
        <p:nvSpPr>
          <p:cNvPr id="13" name="Shape 87"/>
          <p:cNvSpPr/>
          <p:nvPr/>
        </p:nvSpPr>
        <p:spPr>
          <a:xfrm>
            <a:off x="5958782" y="2597716"/>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3" name="Rectángulo 2"/>
          <p:cNvSpPr/>
          <p:nvPr/>
        </p:nvSpPr>
        <p:spPr>
          <a:xfrm>
            <a:off x="0" y="2120315"/>
            <a:ext cx="5457371"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doubVal</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intVal</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doubVal</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2.8;</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intVal</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doubVal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doubVal</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intVal</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3502437366"/>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double</a:t>
            </a:r>
            <a:r>
              <a:rPr lang="es-AR" sz="2800" i="1" dirty="0"/>
              <a:t> a </a:t>
            </a:r>
            <a:r>
              <a:rPr lang="es-AR" sz="2800" i="1" dirty="0" err="1">
                <a:latin typeface="Consolas" panose="020B0609020204030204" pitchFamily="49" charset="0"/>
              </a:rPr>
              <a:t>int</a:t>
            </a:r>
            <a:endParaRPr lang="es-AR" sz="2800" i="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115</a:t>
            </a:fld>
            <a:endParaRPr lang="es-AR" dirty="0"/>
          </a:p>
        </p:txBody>
      </p:sp>
      <p:sp>
        <p:nvSpPr>
          <p:cNvPr id="7" name="Shape 155"/>
          <p:cNvSpPr/>
          <p:nvPr/>
        </p:nvSpPr>
        <p:spPr>
          <a:xfrm>
            <a:off x="2946399" y="4560823"/>
            <a:ext cx="3840197" cy="480106"/>
          </a:xfrm>
          <a:prstGeom prst="rect">
            <a:avLst/>
          </a:prstGeom>
          <a:noFill/>
          <a:ln>
            <a:noFill/>
          </a:ln>
        </p:spPr>
        <p:txBody>
          <a:bodyPr lIns="83064" tIns="43193" rIns="83064" bIns="43193" anchor="ctr" anchorCtr="0">
            <a:noAutofit/>
          </a:bodyPr>
          <a:lstStyle/>
          <a:p>
            <a:pPr>
              <a:buSzPct val="25000"/>
            </a:pPr>
            <a:endParaRPr lang="es-AR" sz="1451" dirty="0">
              <a:solidFill>
                <a:srgbClr val="292929"/>
              </a:solidFill>
            </a:endParaRPr>
          </a:p>
        </p:txBody>
      </p:sp>
      <p:sp>
        <p:nvSpPr>
          <p:cNvPr id="13" name="Shape 87"/>
          <p:cNvSpPr/>
          <p:nvPr/>
        </p:nvSpPr>
        <p:spPr>
          <a:xfrm>
            <a:off x="5958782" y="2597716"/>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4" name="CuadroTexto 13"/>
          <p:cNvSpPr txBox="1"/>
          <p:nvPr/>
        </p:nvSpPr>
        <p:spPr>
          <a:xfrm>
            <a:off x="6372937" y="3279062"/>
            <a:ext cx="827314" cy="646331"/>
          </a:xfrm>
          <a:prstGeom prst="rect">
            <a:avLst/>
          </a:prstGeom>
          <a:noFill/>
        </p:spPr>
        <p:txBody>
          <a:bodyPr wrap="square" rtlCol="0">
            <a:spAutoFit/>
          </a:bodyPr>
          <a:lstStyle/>
          <a:p>
            <a:pPr algn="ctr"/>
            <a:r>
              <a:rPr lang="es-AR" dirty="0">
                <a:latin typeface="Consolas" panose="020B0609020204030204" pitchFamily="49" charset="0"/>
              </a:rPr>
              <a:t>2.8</a:t>
            </a:r>
          </a:p>
          <a:p>
            <a:pPr algn="ctr"/>
            <a:r>
              <a:rPr lang="es-AR" dirty="0">
                <a:latin typeface="Consolas" panose="020B0609020204030204" pitchFamily="49" charset="0"/>
              </a:rPr>
              <a:t>2</a:t>
            </a:r>
          </a:p>
        </p:txBody>
      </p:sp>
      <p:sp>
        <p:nvSpPr>
          <p:cNvPr id="3" name="Rectángulo 2"/>
          <p:cNvSpPr/>
          <p:nvPr/>
        </p:nvSpPr>
        <p:spPr>
          <a:xfrm>
            <a:off x="0" y="2120315"/>
            <a:ext cx="5457371"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doubVal</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intVal</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doubVal</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2.8;</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intVal</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doubVal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doubVal</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intVal</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10" name="Rectángulo 9"/>
          <p:cNvSpPr/>
          <p:nvPr/>
        </p:nvSpPr>
        <p:spPr>
          <a:xfrm>
            <a:off x="4800600" y="4121872"/>
            <a:ext cx="3971989" cy="1015663"/>
          </a:xfrm>
          <a:prstGeom prst="rect">
            <a:avLst/>
          </a:prstGeom>
        </p:spPr>
        <p:txBody>
          <a:bodyPr wrap="square">
            <a:spAutoFit/>
          </a:bodyPr>
          <a:lstStyle/>
          <a:p>
            <a:pPr algn="ctr">
              <a:buSzPct val="25000"/>
            </a:pPr>
            <a:r>
              <a:rPr lang="es-AR" sz="2000" b="1" dirty="0">
                <a:latin typeface="Arial" panose="020B0604020202020204" pitchFamily="34" charset="0"/>
                <a:cs typeface="Arial" panose="020B0604020202020204" pitchFamily="34" charset="0"/>
              </a:rPr>
              <a:t>Hay pérdida de datos</a:t>
            </a:r>
            <a:r>
              <a:rPr lang="es-AR" sz="2000" dirty="0">
                <a:latin typeface="Arial" panose="020B0604020202020204" pitchFamily="34" charset="0"/>
                <a:cs typeface="Arial" panose="020B0604020202020204" pitchFamily="34" charset="0"/>
              </a:rPr>
              <a:t>! Se pierde la parte fraccionaria del número decimal.</a:t>
            </a:r>
          </a:p>
        </p:txBody>
      </p:sp>
    </p:spTree>
    <p:extLst>
      <p:ext uri="{BB962C8B-B14F-4D97-AF65-F5344CB8AC3E}">
        <p14:creationId xmlns:p14="http://schemas.microsoft.com/office/powerpoint/2010/main" val="2174196776"/>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double</a:t>
            </a:r>
            <a:r>
              <a:rPr lang="es-AR" sz="2800" i="1" dirty="0"/>
              <a:t> a </a:t>
            </a:r>
            <a:r>
              <a:rPr lang="es-AR" sz="2800" i="1" dirty="0" err="1">
                <a:latin typeface="Consolas" panose="020B0609020204030204" pitchFamily="49" charset="0"/>
              </a:rPr>
              <a:t>int</a:t>
            </a:r>
            <a:endParaRPr lang="es-AR" sz="2800" i="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116</a:t>
            </a:fld>
            <a:endParaRPr lang="es-AR" dirty="0"/>
          </a:p>
        </p:txBody>
      </p:sp>
      <p:sp>
        <p:nvSpPr>
          <p:cNvPr id="7" name="Shape 155"/>
          <p:cNvSpPr/>
          <p:nvPr/>
        </p:nvSpPr>
        <p:spPr>
          <a:xfrm>
            <a:off x="2946399" y="4560823"/>
            <a:ext cx="3840197" cy="480106"/>
          </a:xfrm>
          <a:prstGeom prst="rect">
            <a:avLst/>
          </a:prstGeom>
          <a:noFill/>
          <a:ln>
            <a:noFill/>
          </a:ln>
        </p:spPr>
        <p:txBody>
          <a:bodyPr lIns="83064" tIns="43193" rIns="83064" bIns="43193" anchor="ctr" anchorCtr="0">
            <a:noAutofit/>
          </a:bodyPr>
          <a:lstStyle/>
          <a:p>
            <a:pPr>
              <a:buSzPct val="25000"/>
            </a:pPr>
            <a:endParaRPr lang="es-AR" sz="1451" dirty="0">
              <a:solidFill>
                <a:srgbClr val="292929"/>
              </a:solidFill>
            </a:endParaRPr>
          </a:p>
        </p:txBody>
      </p:sp>
      <p:sp>
        <p:nvSpPr>
          <p:cNvPr id="13" name="Shape 87"/>
          <p:cNvSpPr/>
          <p:nvPr/>
        </p:nvSpPr>
        <p:spPr>
          <a:xfrm>
            <a:off x="5958782" y="2597716"/>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4" name="CuadroTexto 13"/>
          <p:cNvSpPr txBox="1"/>
          <p:nvPr/>
        </p:nvSpPr>
        <p:spPr>
          <a:xfrm>
            <a:off x="6372937" y="3279062"/>
            <a:ext cx="827314" cy="646331"/>
          </a:xfrm>
          <a:prstGeom prst="rect">
            <a:avLst/>
          </a:prstGeom>
          <a:noFill/>
        </p:spPr>
        <p:txBody>
          <a:bodyPr wrap="square" rtlCol="0">
            <a:spAutoFit/>
          </a:bodyPr>
          <a:lstStyle/>
          <a:p>
            <a:pPr algn="ctr"/>
            <a:r>
              <a:rPr lang="es-AR" dirty="0">
                <a:latin typeface="Consolas" panose="020B0609020204030204" pitchFamily="49" charset="0"/>
              </a:rPr>
              <a:t>2.8</a:t>
            </a:r>
          </a:p>
          <a:p>
            <a:pPr algn="ctr"/>
            <a:r>
              <a:rPr lang="es-AR" dirty="0">
                <a:latin typeface="Consolas" panose="020B0609020204030204" pitchFamily="49" charset="0"/>
              </a:rPr>
              <a:t>2</a:t>
            </a:r>
          </a:p>
        </p:txBody>
      </p:sp>
      <p:sp>
        <p:nvSpPr>
          <p:cNvPr id="3" name="Rectángulo 2"/>
          <p:cNvSpPr/>
          <p:nvPr/>
        </p:nvSpPr>
        <p:spPr>
          <a:xfrm>
            <a:off x="0" y="2120315"/>
            <a:ext cx="5457371"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doubVal</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intVal</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doubVal</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2.8;</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intVal</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doubVal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doubVal</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intVal</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10" name="Rectángulo 9"/>
          <p:cNvSpPr/>
          <p:nvPr/>
        </p:nvSpPr>
        <p:spPr>
          <a:xfrm>
            <a:off x="4800600" y="4121872"/>
            <a:ext cx="3971989" cy="1015663"/>
          </a:xfrm>
          <a:prstGeom prst="rect">
            <a:avLst/>
          </a:prstGeom>
        </p:spPr>
        <p:txBody>
          <a:bodyPr wrap="square">
            <a:spAutoFit/>
          </a:bodyPr>
          <a:lstStyle/>
          <a:p>
            <a:pPr algn="ctr">
              <a:buSzPct val="25000"/>
            </a:pPr>
            <a:r>
              <a:rPr lang="es-AR" sz="2000" b="1" dirty="0">
                <a:latin typeface="Arial" panose="020B0604020202020204" pitchFamily="34" charset="0"/>
                <a:cs typeface="Arial" panose="020B0604020202020204" pitchFamily="34" charset="0"/>
              </a:rPr>
              <a:t>Hay pérdida de datos</a:t>
            </a:r>
            <a:r>
              <a:rPr lang="es-AR" sz="2000" dirty="0">
                <a:latin typeface="Arial" panose="020B0604020202020204" pitchFamily="34" charset="0"/>
                <a:cs typeface="Arial" panose="020B0604020202020204" pitchFamily="34" charset="0"/>
              </a:rPr>
              <a:t>! Se pierde la parte fraccionaria del número decimal.</a:t>
            </a:r>
          </a:p>
        </p:txBody>
      </p:sp>
      <p:sp>
        <p:nvSpPr>
          <p:cNvPr id="11" name="Rectángulo 10"/>
          <p:cNvSpPr/>
          <p:nvPr/>
        </p:nvSpPr>
        <p:spPr>
          <a:xfrm>
            <a:off x="-32" y="5278277"/>
            <a:ext cx="9144000" cy="1015663"/>
          </a:xfrm>
          <a:prstGeom prst="rect">
            <a:avLst/>
          </a:prstGeom>
        </p:spPr>
        <p:txBody>
          <a:bodyPr wrap="square">
            <a:spAutoFit/>
          </a:bodyPr>
          <a:lstStyle/>
          <a:p>
            <a:pPr algn="ctr">
              <a:buSzPct val="25000"/>
            </a:pPr>
            <a:r>
              <a:rPr lang="es-AR" sz="2000" dirty="0">
                <a:latin typeface="Arial" panose="020B0604020202020204" pitchFamily="34" charset="0"/>
                <a:cs typeface="Arial" panose="020B0604020202020204" pitchFamily="34" charset="0"/>
              </a:rPr>
              <a:t>Si se intenta castear a un valor más grande que el que puede ser almacenado en un  </a:t>
            </a:r>
            <a:r>
              <a:rPr lang="es-AR" sz="2000" dirty="0" err="1">
                <a:latin typeface="Consolas" panose="020B0609020204030204" pitchFamily="49" charset="0"/>
                <a:cs typeface="Arial" panose="020B0604020202020204" pitchFamily="34" charset="0"/>
              </a:rPr>
              <a:t>int</a:t>
            </a:r>
            <a:r>
              <a:rPr lang="es-AR" sz="2000" dirty="0">
                <a:latin typeface="Arial" panose="020B0604020202020204" pitchFamily="34" charset="0"/>
                <a:cs typeface="Arial" panose="020B0604020202020204" pitchFamily="34" charset="0"/>
              </a:rPr>
              <a:t>, el valor será transformado antes de ser guardado y el resultado </a:t>
            </a:r>
            <a:r>
              <a:rPr lang="es-AR" sz="2000" b="1" dirty="0">
                <a:latin typeface="Arial" panose="020B0604020202020204" pitchFamily="34" charset="0"/>
                <a:cs typeface="Arial" panose="020B0604020202020204" pitchFamily="34" charset="0"/>
              </a:rPr>
              <a:t>NO</a:t>
            </a:r>
            <a:r>
              <a:rPr lang="es-AR" sz="2000" dirty="0">
                <a:latin typeface="Arial" panose="020B0604020202020204" pitchFamily="34" charset="0"/>
                <a:cs typeface="Arial" panose="020B0604020202020204" pitchFamily="34" charset="0"/>
              </a:rPr>
              <a:t> refleja el valor original.</a:t>
            </a:r>
          </a:p>
        </p:txBody>
      </p:sp>
    </p:spTree>
    <p:extLst>
      <p:ext uri="{BB962C8B-B14F-4D97-AF65-F5344CB8AC3E}">
        <p14:creationId xmlns:p14="http://schemas.microsoft.com/office/powerpoint/2010/main" val="1347753135"/>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2034597"/>
            <a:ext cx="5450649"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100000000;</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long</a:t>
            </a:r>
            <a:r>
              <a:rPr lang="es-AR" dirty="0">
                <a:solidFill>
                  <a:srgbClr val="000000"/>
                </a:solidFill>
                <a:latin typeface="Consolas" panose="020B0609020204030204" pitchFamily="49" charset="0"/>
              </a:rPr>
              <a:t> j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long</a:t>
            </a:r>
            <a:r>
              <a:rPr lang="es-AR" dirty="0">
                <a:solidFill>
                  <a:srgbClr val="000000"/>
                </a:solidFill>
                <a:latin typeface="Consolas" panose="020B0609020204030204" pitchFamily="49" charset="0"/>
              </a:rPr>
              <a:t> k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1000000000000000L;</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j</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k</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err="1">
                <a:latin typeface="Consolas" panose="020B0609020204030204" pitchFamily="49" charset="0"/>
              </a:rPr>
              <a:t>long</a:t>
            </a:r>
            <a:endParaRPr lang="es-AR" sz="2800" i="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117</a:t>
            </a:fld>
            <a:endParaRPr lang="es-AR" dirty="0"/>
          </a:p>
        </p:txBody>
      </p:sp>
      <p:sp>
        <p:nvSpPr>
          <p:cNvPr id="8" name="Rectángulo 7"/>
          <p:cNvSpPr/>
          <p:nvPr/>
        </p:nvSpPr>
        <p:spPr>
          <a:xfrm>
            <a:off x="4400778" y="4998932"/>
            <a:ext cx="4572000" cy="1323439"/>
          </a:xfrm>
          <a:prstGeom prst="rect">
            <a:avLst/>
          </a:prstGeom>
        </p:spPr>
        <p:txBody>
          <a:bodyPr>
            <a:spAutoFit/>
          </a:bodyPr>
          <a:lstStyle/>
          <a:p>
            <a:pPr algn="ctr">
              <a:buSzPct val="25000"/>
            </a:pPr>
            <a:r>
              <a:rPr lang="es-AR" sz="2000" dirty="0">
                <a:latin typeface="Arial" panose="020B0604020202020204" pitchFamily="34" charset="0"/>
                <a:cs typeface="Arial" panose="020B0604020202020204" pitchFamily="34" charset="0"/>
              </a:rPr>
              <a:t>Si no se coloca la L al final de la declaración, ocurre un error ya que el compilador asume que se trata de </a:t>
            </a:r>
            <a:r>
              <a:rPr lang="es-AR" sz="2000" dirty="0" err="1">
                <a:latin typeface="Consolas" panose="020B0609020204030204" pitchFamily="49" charset="0"/>
                <a:cs typeface="Arial" panose="020B0604020202020204" pitchFamily="34" charset="0"/>
              </a:rPr>
              <a:t>int</a:t>
            </a:r>
            <a:r>
              <a:rPr lang="es-AR" sz="2000" dirty="0">
                <a:latin typeface="Arial" panose="020B0604020202020204" pitchFamily="34" charset="0"/>
                <a:cs typeface="Arial" panose="020B0604020202020204" pitchFamily="34" charset="0"/>
              </a:rPr>
              <a:t>, que se encuentra fuera de rango.</a:t>
            </a:r>
          </a:p>
        </p:txBody>
      </p:sp>
      <p:sp>
        <p:nvSpPr>
          <p:cNvPr id="9" name="Rectángulo 8"/>
          <p:cNvSpPr/>
          <p:nvPr/>
        </p:nvSpPr>
        <p:spPr>
          <a:xfrm>
            <a:off x="5450649" y="2969934"/>
            <a:ext cx="3271838" cy="1015663"/>
          </a:xfrm>
          <a:prstGeom prst="rect">
            <a:avLst/>
          </a:prstGeom>
        </p:spPr>
        <p:txBody>
          <a:bodyPr wrap="square">
            <a:spAutoFit/>
          </a:bodyPr>
          <a:lstStyle/>
          <a:p>
            <a:pPr algn="ctr">
              <a:buSzPct val="25000"/>
            </a:pPr>
            <a:r>
              <a:rPr lang="es-AR" sz="2000" dirty="0">
                <a:latin typeface="Arial" panose="020B0604020202020204" pitchFamily="34" charset="0"/>
                <a:cs typeface="Arial" panose="020B0604020202020204" pitchFamily="34" charset="0"/>
              </a:rPr>
              <a:t>El </a:t>
            </a:r>
            <a:r>
              <a:rPr lang="es-AR" sz="2000" dirty="0" err="1">
                <a:latin typeface="Arial" panose="020B0604020202020204" pitchFamily="34" charset="0"/>
                <a:cs typeface="Arial" panose="020B0604020202020204" pitchFamily="34" charset="0"/>
              </a:rPr>
              <a:t>widening</a:t>
            </a:r>
            <a:r>
              <a:rPr lang="es-AR" sz="2000" dirty="0">
                <a:latin typeface="Arial" panose="020B0604020202020204" pitchFamily="34" charset="0"/>
                <a:cs typeface="Arial" panose="020B0604020202020204" pitchFamily="34" charset="0"/>
              </a:rPr>
              <a:t> a un tipo más amplio </a:t>
            </a:r>
            <a:r>
              <a:rPr lang="es-AR" sz="2000" b="1" dirty="0">
                <a:latin typeface="Arial" panose="020B0604020202020204" pitchFamily="34" charset="0"/>
                <a:cs typeface="Arial" panose="020B0604020202020204" pitchFamily="34" charset="0"/>
              </a:rPr>
              <a:t>NO</a:t>
            </a:r>
            <a:r>
              <a:rPr lang="es-AR" sz="2000" dirty="0">
                <a:latin typeface="Arial" panose="020B0604020202020204" pitchFamily="34" charset="0"/>
                <a:cs typeface="Arial" panose="020B0604020202020204" pitchFamily="34" charset="0"/>
              </a:rPr>
              <a:t> requiere casting.</a:t>
            </a:r>
          </a:p>
        </p:txBody>
      </p:sp>
      <p:cxnSp>
        <p:nvCxnSpPr>
          <p:cNvPr id="10" name="Conector curvado 9"/>
          <p:cNvCxnSpPr/>
          <p:nvPr/>
        </p:nvCxnSpPr>
        <p:spPr>
          <a:xfrm rot="10800000">
            <a:off x="2043113" y="3133650"/>
            <a:ext cx="3563238" cy="12701"/>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curvado 12"/>
          <p:cNvCxnSpPr/>
          <p:nvPr/>
        </p:nvCxnSpPr>
        <p:spPr>
          <a:xfrm rot="16200000" flipV="1">
            <a:off x="3491830" y="4062338"/>
            <a:ext cx="1374756" cy="44313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Shape 87"/>
          <p:cNvSpPr/>
          <p:nvPr/>
        </p:nvSpPr>
        <p:spPr>
          <a:xfrm>
            <a:off x="809993" y="4971284"/>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159774176"/>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2034597"/>
            <a:ext cx="5450649"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100000000;</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long</a:t>
            </a:r>
            <a:r>
              <a:rPr lang="es-AR" dirty="0">
                <a:solidFill>
                  <a:srgbClr val="000000"/>
                </a:solidFill>
                <a:latin typeface="Consolas" panose="020B0609020204030204" pitchFamily="49" charset="0"/>
              </a:rPr>
              <a:t> j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long</a:t>
            </a:r>
            <a:r>
              <a:rPr lang="es-AR" dirty="0">
                <a:solidFill>
                  <a:srgbClr val="000000"/>
                </a:solidFill>
                <a:latin typeface="Consolas" panose="020B0609020204030204" pitchFamily="49" charset="0"/>
              </a:rPr>
              <a:t> k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1000000000000000L;</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j</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k</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p>
        </p:txBody>
      </p:sp>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err="1">
                <a:latin typeface="Consolas" panose="020B0609020204030204" pitchFamily="49" charset="0"/>
              </a:rPr>
              <a:t>long</a:t>
            </a:r>
            <a:endParaRPr lang="es-AR" sz="2800" i="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118</a:t>
            </a:fld>
            <a:endParaRPr lang="es-AR" dirty="0"/>
          </a:p>
        </p:txBody>
      </p:sp>
      <p:sp>
        <p:nvSpPr>
          <p:cNvPr id="8" name="Rectángulo 7"/>
          <p:cNvSpPr/>
          <p:nvPr/>
        </p:nvSpPr>
        <p:spPr>
          <a:xfrm>
            <a:off x="4400778" y="4998932"/>
            <a:ext cx="4572000" cy="1323439"/>
          </a:xfrm>
          <a:prstGeom prst="rect">
            <a:avLst/>
          </a:prstGeom>
        </p:spPr>
        <p:txBody>
          <a:bodyPr>
            <a:spAutoFit/>
          </a:bodyPr>
          <a:lstStyle/>
          <a:p>
            <a:pPr algn="ctr">
              <a:buSzPct val="25000"/>
            </a:pPr>
            <a:r>
              <a:rPr lang="es-AR" sz="2000" dirty="0">
                <a:latin typeface="Arial" panose="020B0604020202020204" pitchFamily="34" charset="0"/>
                <a:cs typeface="Arial" panose="020B0604020202020204" pitchFamily="34" charset="0"/>
              </a:rPr>
              <a:t>Si no se coloca la L al final de la declaración, ocurre un error ya que el compilador asume que se trata de </a:t>
            </a:r>
            <a:r>
              <a:rPr lang="es-AR" sz="2000" dirty="0" err="1">
                <a:latin typeface="Consolas" panose="020B0609020204030204" pitchFamily="49" charset="0"/>
                <a:cs typeface="Arial" panose="020B0604020202020204" pitchFamily="34" charset="0"/>
              </a:rPr>
              <a:t>int</a:t>
            </a:r>
            <a:r>
              <a:rPr lang="es-AR" sz="2000" dirty="0">
                <a:latin typeface="Arial" panose="020B0604020202020204" pitchFamily="34" charset="0"/>
                <a:cs typeface="Arial" panose="020B0604020202020204" pitchFamily="34" charset="0"/>
              </a:rPr>
              <a:t>, que se encuentra fuera de rango.</a:t>
            </a:r>
          </a:p>
        </p:txBody>
      </p:sp>
      <p:sp>
        <p:nvSpPr>
          <p:cNvPr id="9" name="Rectángulo 8"/>
          <p:cNvSpPr/>
          <p:nvPr/>
        </p:nvSpPr>
        <p:spPr>
          <a:xfrm>
            <a:off x="5450649" y="2969934"/>
            <a:ext cx="3271838" cy="1015663"/>
          </a:xfrm>
          <a:prstGeom prst="rect">
            <a:avLst/>
          </a:prstGeom>
        </p:spPr>
        <p:txBody>
          <a:bodyPr wrap="square">
            <a:spAutoFit/>
          </a:bodyPr>
          <a:lstStyle/>
          <a:p>
            <a:pPr algn="ctr">
              <a:buSzPct val="25000"/>
            </a:pPr>
            <a:r>
              <a:rPr lang="es-AR" sz="2000" dirty="0">
                <a:latin typeface="Arial" panose="020B0604020202020204" pitchFamily="34" charset="0"/>
                <a:cs typeface="Arial" panose="020B0604020202020204" pitchFamily="34" charset="0"/>
              </a:rPr>
              <a:t>El </a:t>
            </a:r>
            <a:r>
              <a:rPr lang="es-AR" sz="2000" dirty="0" err="1">
                <a:latin typeface="Arial" panose="020B0604020202020204" pitchFamily="34" charset="0"/>
                <a:cs typeface="Arial" panose="020B0604020202020204" pitchFamily="34" charset="0"/>
              </a:rPr>
              <a:t>widening</a:t>
            </a:r>
            <a:r>
              <a:rPr lang="es-AR" sz="2000" dirty="0">
                <a:latin typeface="Arial" panose="020B0604020202020204" pitchFamily="34" charset="0"/>
                <a:cs typeface="Arial" panose="020B0604020202020204" pitchFamily="34" charset="0"/>
              </a:rPr>
              <a:t> a un tipo más amplio </a:t>
            </a:r>
            <a:r>
              <a:rPr lang="es-AR" sz="2000" b="1" dirty="0">
                <a:latin typeface="Arial" panose="020B0604020202020204" pitchFamily="34" charset="0"/>
                <a:cs typeface="Arial" panose="020B0604020202020204" pitchFamily="34" charset="0"/>
              </a:rPr>
              <a:t>NO</a:t>
            </a:r>
            <a:r>
              <a:rPr lang="es-AR" sz="2000" dirty="0">
                <a:latin typeface="Arial" panose="020B0604020202020204" pitchFamily="34" charset="0"/>
                <a:cs typeface="Arial" panose="020B0604020202020204" pitchFamily="34" charset="0"/>
              </a:rPr>
              <a:t> requiere casting.</a:t>
            </a:r>
          </a:p>
        </p:txBody>
      </p:sp>
      <p:cxnSp>
        <p:nvCxnSpPr>
          <p:cNvPr id="10" name="Conector curvado 9"/>
          <p:cNvCxnSpPr/>
          <p:nvPr/>
        </p:nvCxnSpPr>
        <p:spPr>
          <a:xfrm rot="10800000">
            <a:off x="2043113" y="3133650"/>
            <a:ext cx="3563238" cy="12701"/>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curvado 12"/>
          <p:cNvCxnSpPr/>
          <p:nvPr/>
        </p:nvCxnSpPr>
        <p:spPr>
          <a:xfrm rot="16200000" flipV="1">
            <a:off x="3491830" y="4062338"/>
            <a:ext cx="1374756" cy="44313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Shape 87"/>
          <p:cNvSpPr/>
          <p:nvPr/>
        </p:nvSpPr>
        <p:spPr>
          <a:xfrm>
            <a:off x="809993" y="4971284"/>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b="1" dirty="0">
                <a:solidFill>
                  <a:srgbClr val="FF0000"/>
                </a:solidFill>
                <a:latin typeface="Arial" panose="020B0604020202020204" pitchFamily="34" charset="0"/>
                <a:cs typeface="Arial" panose="020B0604020202020204" pitchFamily="34" charset="0"/>
              </a:rPr>
              <a:t>¿Qué imprime?</a:t>
            </a:r>
          </a:p>
        </p:txBody>
      </p:sp>
      <p:sp>
        <p:nvSpPr>
          <p:cNvPr id="12" name="CuadroTexto 11"/>
          <p:cNvSpPr txBox="1"/>
          <p:nvPr/>
        </p:nvSpPr>
        <p:spPr>
          <a:xfrm>
            <a:off x="804975" y="5490602"/>
            <a:ext cx="2344625" cy="923330"/>
          </a:xfrm>
          <a:prstGeom prst="rect">
            <a:avLst/>
          </a:prstGeom>
          <a:noFill/>
        </p:spPr>
        <p:txBody>
          <a:bodyPr wrap="square" rtlCol="0">
            <a:spAutoFit/>
          </a:bodyPr>
          <a:lstStyle/>
          <a:p>
            <a:r>
              <a:rPr lang="es-AR" dirty="0">
                <a:latin typeface="Consolas" panose="020B0609020204030204" pitchFamily="49" charset="0"/>
              </a:rPr>
              <a:t>100000000</a:t>
            </a:r>
          </a:p>
          <a:p>
            <a:r>
              <a:rPr lang="es-AR" dirty="0">
                <a:latin typeface="Consolas" panose="020B0609020204030204" pitchFamily="49" charset="0"/>
              </a:rPr>
              <a:t>100000000</a:t>
            </a:r>
          </a:p>
          <a:p>
            <a:r>
              <a:rPr lang="es-AR" dirty="0">
                <a:latin typeface="Consolas" panose="020B0609020204030204" pitchFamily="49" charset="0"/>
              </a:rPr>
              <a:t>1000000000000000</a:t>
            </a:r>
          </a:p>
        </p:txBody>
      </p:sp>
    </p:spTree>
    <p:extLst>
      <p:ext uri="{BB962C8B-B14F-4D97-AF65-F5344CB8AC3E}">
        <p14:creationId xmlns:p14="http://schemas.microsoft.com/office/powerpoint/2010/main" val="10866542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11</a:t>
            </a:fld>
            <a:endParaRPr lang="es-ES_tradnl"/>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pic>
        <p:nvPicPr>
          <p:cNvPr id="4" name="Imagen 3"/>
          <p:cNvPicPr>
            <a:picLocks noChangeAspect="1"/>
          </p:cNvPicPr>
          <p:nvPr/>
        </p:nvPicPr>
        <p:blipFill>
          <a:blip r:embed="rId3"/>
          <a:stretch>
            <a:fillRect/>
          </a:stretch>
        </p:blipFill>
        <p:spPr>
          <a:xfrm>
            <a:off x="3260556" y="2685326"/>
            <a:ext cx="3826011" cy="3826011"/>
          </a:xfrm>
          <a:prstGeom prst="rect">
            <a:avLst/>
          </a:prstGeom>
        </p:spPr>
      </p:pic>
      <p:sp>
        <p:nvSpPr>
          <p:cNvPr id="6" name="Título 1"/>
          <p:cNvSpPr>
            <a:spLocks noGrp="1"/>
          </p:cNvSpPr>
          <p:nvPr>
            <p:ph type="title"/>
          </p:nvPr>
        </p:nvSpPr>
        <p:spPr>
          <a:xfrm>
            <a:off x="628650" y="900000"/>
            <a:ext cx="7886700" cy="1220315"/>
          </a:xfrm>
        </p:spPr>
        <p:txBody>
          <a:bodyPr>
            <a:normAutofit/>
          </a:bodyPr>
          <a:lstStyle/>
          <a:p>
            <a:r>
              <a:rPr lang="es-ES_tradnl" b="1" dirty="0" smtClean="0"/>
              <a:t>Ejercicio 4</a:t>
            </a:r>
            <a:r>
              <a:rPr lang="es-ES_tradnl" dirty="0" smtClean="0"/>
              <a:t/>
            </a:r>
            <a:br>
              <a:rPr lang="es-ES_tradnl" dirty="0" smtClean="0"/>
            </a:br>
            <a:r>
              <a:rPr lang="es-ES_tradnl" sz="2800" i="1" dirty="0"/>
              <a:t>Problema: Sistema de Cursadas</a:t>
            </a:r>
            <a:endParaRPr lang="es-ES_tradnl" sz="3100" i="1" dirty="0"/>
          </a:p>
        </p:txBody>
      </p:sp>
      <p:sp>
        <p:nvSpPr>
          <p:cNvPr id="7" name="Marcador de contenido 2"/>
          <p:cNvSpPr>
            <a:spLocks noGrp="1"/>
          </p:cNvSpPr>
          <p:nvPr>
            <p:ph idx="1"/>
          </p:nvPr>
        </p:nvSpPr>
        <p:spPr>
          <a:xfrm>
            <a:off x="628650" y="2160000"/>
            <a:ext cx="7886700" cy="4351338"/>
          </a:xfrm>
        </p:spPr>
        <p:txBody>
          <a:bodyPr>
            <a:normAutofit/>
          </a:bodyPr>
          <a:lstStyle/>
          <a:p>
            <a:pPr marL="285750" lvl="3" indent="-285750">
              <a:spcBef>
                <a:spcPts val="1000"/>
              </a:spcBef>
              <a:buFont typeface="Arial" charset="0"/>
              <a:buChar char="•"/>
            </a:pPr>
            <a:r>
              <a:rPr lang="es-ES" sz="2000" dirty="0"/>
              <a:t>Otro desarrollador implementó el siguiente método en la clase </a:t>
            </a:r>
            <a:r>
              <a:rPr lang="es-ES" sz="2000" dirty="0" smtClean="0"/>
              <a:t>Carrera pero no le puso un nombre representativo. Explique qué hace el método</a:t>
            </a:r>
            <a:endParaRPr lang="es-ES" sz="2000" dirty="0"/>
          </a:p>
          <a:p>
            <a:pPr marL="285750" lvl="3" indent="-285750">
              <a:spcBef>
                <a:spcPts val="1000"/>
              </a:spcBef>
              <a:buFont typeface="Arial" charset="0"/>
              <a:buChar char="•"/>
            </a:pPr>
            <a:endParaRPr lang="es-ES" sz="2000" dirty="0"/>
          </a:p>
          <a:p>
            <a:pPr marL="285750" lvl="3" indent="-285750">
              <a:spcBef>
                <a:spcPts val="1000"/>
              </a:spcBef>
              <a:buFont typeface="Arial" charset="0"/>
              <a:buChar char="•"/>
            </a:pPr>
            <a:endParaRPr lang="es-ES" sz="2400" dirty="0"/>
          </a:p>
        </p:txBody>
      </p:sp>
    </p:spTree>
    <p:extLst>
      <p:ext uri="{BB962C8B-B14F-4D97-AF65-F5344CB8AC3E}">
        <p14:creationId xmlns:p14="http://schemas.microsoft.com/office/powerpoint/2010/main" val="753357478"/>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Objetos</a:t>
            </a:r>
            <a:r>
              <a:rPr lang="es-AR" dirty="0"/>
              <a:t/>
            </a:r>
            <a:br>
              <a:rPr lang="es-AR" dirty="0"/>
            </a:br>
            <a:endParaRPr lang="es-AR" sz="31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119</a:t>
            </a:fld>
            <a:endParaRPr lang="es-AR" dirty="0"/>
          </a:p>
        </p:txBody>
      </p:sp>
      <p:sp>
        <p:nvSpPr>
          <p:cNvPr id="7" name="Marcador de contenido 6"/>
          <p:cNvSpPr>
            <a:spLocks noGrp="1"/>
          </p:cNvSpPr>
          <p:nvPr>
            <p:ph idx="1"/>
          </p:nvPr>
        </p:nvSpPr>
        <p:spPr/>
        <p:txBody>
          <a:bodyPr/>
          <a:lstStyle/>
          <a:p>
            <a:r>
              <a:rPr lang="es-AR" dirty="0"/>
              <a:t>Su importancia está asociada a la </a:t>
            </a:r>
            <a:r>
              <a:rPr lang="es-AR" b="1" dirty="0"/>
              <a:t>herencia</a:t>
            </a:r>
            <a:r>
              <a:rPr lang="es-AR" dirty="0"/>
              <a:t> y al </a:t>
            </a:r>
            <a:r>
              <a:rPr lang="es-AR" b="1" dirty="0"/>
              <a:t>polimorfismo</a:t>
            </a:r>
            <a:r>
              <a:rPr lang="es-AR" dirty="0"/>
              <a:t>.</a:t>
            </a:r>
          </a:p>
          <a:p>
            <a:r>
              <a:rPr lang="es-AR" dirty="0"/>
              <a:t>De forma similar al casting de tipos primitivos, hay dos tipos de casting de objetos.</a:t>
            </a:r>
          </a:p>
        </p:txBody>
      </p:sp>
      <p:graphicFrame>
        <p:nvGraphicFramePr>
          <p:cNvPr id="8" name="Marcador de contenido 5"/>
          <p:cNvGraphicFramePr>
            <a:graphicFrameLocks/>
          </p:cNvGraphicFramePr>
          <p:nvPr>
            <p:extLst>
              <p:ext uri="{D42A27DB-BD31-4B8C-83A1-F6EECF244321}">
                <p14:modId xmlns:p14="http://schemas.microsoft.com/office/powerpoint/2010/main" val="2980385713"/>
              </p:ext>
            </p:extLst>
          </p:nvPr>
        </p:nvGraphicFramePr>
        <p:xfrm>
          <a:off x="628650" y="3783724"/>
          <a:ext cx="7886700" cy="27917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2" descr="http://www.clker.com/cliparts/7/t/J/d/u/E/emblem-important-md.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8316634"/>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Objetos</a:t>
            </a:r>
            <a:r>
              <a:rPr lang="es-AR" dirty="0"/>
              <a:t/>
            </a:r>
            <a:br>
              <a:rPr lang="es-AR" dirty="0"/>
            </a:br>
            <a:r>
              <a:rPr lang="es-AR" sz="2800" i="1" dirty="0" err="1"/>
              <a:t>Downcasting</a:t>
            </a:r>
            <a:endParaRPr lang="es-AR" sz="2800" i="1" dirty="0"/>
          </a:p>
        </p:txBody>
      </p:sp>
      <p:sp>
        <p:nvSpPr>
          <p:cNvPr id="3" name="Marcador de contenido 2"/>
          <p:cNvSpPr>
            <a:spLocks noGrp="1"/>
          </p:cNvSpPr>
          <p:nvPr>
            <p:ph idx="1"/>
          </p:nvPr>
        </p:nvSpPr>
        <p:spPr/>
        <p:txBody>
          <a:bodyPr>
            <a:normAutofit/>
          </a:bodyPr>
          <a:lstStyle/>
          <a:p>
            <a:r>
              <a:rPr lang="es-AR" dirty="0"/>
              <a:t>Es el casting a un sub-tipo, bajando por el árbol de herencia.</a:t>
            </a:r>
          </a:p>
          <a:p>
            <a:endParaRPr lang="es-AR" dirty="0"/>
          </a:p>
          <a:p>
            <a:r>
              <a:rPr lang="es-AR" dirty="0"/>
              <a:t>Se toma un objeto de una </a:t>
            </a:r>
            <a:r>
              <a:rPr lang="es-AR" dirty="0" err="1"/>
              <a:t>super</a:t>
            </a:r>
            <a:r>
              <a:rPr lang="es-AR" dirty="0"/>
              <a:t>-clase y se lo </a:t>
            </a:r>
            <a:r>
              <a:rPr lang="es-AR" b="1" dirty="0"/>
              <a:t>intenta</a:t>
            </a:r>
            <a:r>
              <a:rPr lang="es-AR" dirty="0"/>
              <a:t> convertir en uno de una clase derivada.</a:t>
            </a:r>
          </a:p>
          <a:p>
            <a:pPr lvl="1"/>
            <a:r>
              <a:rPr lang="es-AR" dirty="0"/>
              <a:t>Se intenta porque no siempre tiene sentido!</a:t>
            </a:r>
          </a:p>
          <a:p>
            <a:pPr lvl="1"/>
            <a:endParaRPr lang="es-AR" dirty="0"/>
          </a:p>
          <a:p>
            <a:r>
              <a:rPr lang="es-AR" dirty="0"/>
              <a:t>¿Para qué se usa? Para acceder a comportamiento específico de los sub-tipos.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120</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7120683"/>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Objetos</a:t>
            </a:r>
            <a:r>
              <a:rPr lang="es-AR" dirty="0"/>
              <a:t/>
            </a:r>
            <a:br>
              <a:rPr lang="es-AR" dirty="0"/>
            </a:br>
            <a:r>
              <a:rPr lang="es-AR" sz="2800" i="1" dirty="0" err="1"/>
              <a:t>Downcasting</a:t>
            </a:r>
            <a:endParaRPr lang="es-AR" sz="2800" i="1" dirty="0"/>
          </a:p>
        </p:txBody>
      </p:sp>
      <p:sp>
        <p:nvSpPr>
          <p:cNvPr id="3" name="Marcador de contenido 2"/>
          <p:cNvSpPr>
            <a:spLocks noGrp="1"/>
          </p:cNvSpPr>
          <p:nvPr>
            <p:ph idx="1"/>
          </p:nvPr>
        </p:nvSpPr>
        <p:spPr/>
        <p:txBody>
          <a:bodyPr/>
          <a:lstStyle/>
          <a:p>
            <a:r>
              <a:rPr lang="es-AR" dirty="0"/>
              <a:t>Por ejemplo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121</a:t>
            </a:fld>
            <a:endParaRPr lang="es-AR" dirty="0"/>
          </a:p>
        </p:txBody>
      </p:sp>
      <p:sp>
        <p:nvSpPr>
          <p:cNvPr id="7" name="Rectángulo 6"/>
          <p:cNvSpPr/>
          <p:nvPr/>
        </p:nvSpPr>
        <p:spPr>
          <a:xfrm>
            <a:off x="6811341" y="3227710"/>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Arial" panose="020B0604020202020204" pitchFamily="34" charset="0"/>
                <a:cs typeface="Arial" panose="020B0604020202020204" pitchFamily="34" charset="0"/>
              </a:rPr>
              <a:t>Animal</a:t>
            </a:r>
          </a:p>
        </p:txBody>
      </p:sp>
      <p:grpSp>
        <p:nvGrpSpPr>
          <p:cNvPr id="8" name="Grupo 7"/>
          <p:cNvGrpSpPr/>
          <p:nvPr/>
        </p:nvGrpSpPr>
        <p:grpSpPr>
          <a:xfrm>
            <a:off x="7176375" y="3580185"/>
            <a:ext cx="290286" cy="540000"/>
            <a:chOff x="-1886857" y="3661511"/>
            <a:chExt cx="290286" cy="1027860"/>
          </a:xfrm>
        </p:grpSpPr>
        <p:sp>
          <p:nvSpPr>
            <p:cNvPr id="9" name="Triángulo isósceles 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a:latin typeface="Arial" panose="020B0604020202020204" pitchFamily="34" charset="0"/>
                <a:cs typeface="Arial" panose="020B0604020202020204" pitchFamily="34" charset="0"/>
              </a:endParaRPr>
            </a:p>
          </p:txBody>
        </p:sp>
        <p:cxnSp>
          <p:nvCxnSpPr>
            <p:cNvPr id="10" name="Conector recto 9"/>
            <p:cNvCxnSpPr>
              <a:stCxn id="9"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 name="Rectángulo 10"/>
          <p:cNvSpPr/>
          <p:nvPr/>
        </p:nvSpPr>
        <p:spPr>
          <a:xfrm>
            <a:off x="6811341" y="3978186"/>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Arial" panose="020B0604020202020204" pitchFamily="34" charset="0"/>
                <a:cs typeface="Arial" panose="020B0604020202020204" pitchFamily="34" charset="0"/>
              </a:rPr>
              <a:t>Perro</a:t>
            </a:r>
          </a:p>
        </p:txBody>
      </p:sp>
      <p:sp>
        <p:nvSpPr>
          <p:cNvPr id="13" name="CuadroTexto 12"/>
          <p:cNvSpPr txBox="1"/>
          <p:nvPr/>
        </p:nvSpPr>
        <p:spPr>
          <a:xfrm>
            <a:off x="228600" y="4868317"/>
            <a:ext cx="2873828" cy="1323439"/>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tiene una referencia de tipo </a:t>
            </a:r>
            <a:r>
              <a:rPr lang="es-AR" sz="2000" dirty="0">
                <a:latin typeface="Consolas" panose="020B0609020204030204" pitchFamily="49" charset="0"/>
                <a:cs typeface="Arial" panose="020B0604020202020204" pitchFamily="34" charset="0"/>
              </a:rPr>
              <a:t>Animal</a:t>
            </a:r>
            <a:r>
              <a:rPr lang="es-AR" sz="2000" dirty="0">
                <a:latin typeface="Arial" panose="020B0604020202020204" pitchFamily="34" charset="0"/>
                <a:cs typeface="Arial" panose="020B0604020202020204" pitchFamily="34" charset="0"/>
              </a:rPr>
              <a:t> y se la convierte en una de tipo Perro</a:t>
            </a:r>
          </a:p>
        </p:txBody>
      </p:sp>
      <p:cxnSp>
        <p:nvCxnSpPr>
          <p:cNvPr id="15" name="Conector recto de flecha 14"/>
          <p:cNvCxnSpPr/>
          <p:nvPr/>
        </p:nvCxnSpPr>
        <p:spPr>
          <a:xfrm>
            <a:off x="6415314" y="3339861"/>
            <a:ext cx="0" cy="81456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ector curvado 16"/>
          <p:cNvCxnSpPr/>
          <p:nvPr/>
        </p:nvCxnSpPr>
        <p:spPr>
          <a:xfrm flipV="1">
            <a:off x="1436914" y="3727114"/>
            <a:ext cx="1077654" cy="1077116"/>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2545502" y="3373948"/>
            <a:ext cx="3733288" cy="646331"/>
          </a:xfrm>
          <a:prstGeom prst="rect">
            <a:avLst/>
          </a:prstGeom>
        </p:spPr>
        <p:txBody>
          <a:bodyPr wrap="square">
            <a:spAutoFit/>
          </a:bodyPr>
          <a:lstStyle/>
          <a:p>
            <a:r>
              <a:rPr lang="es-AR" dirty="0">
                <a:solidFill>
                  <a:srgbClr val="660066"/>
                </a:solidFill>
                <a:latin typeface="Consolas" panose="020B0609020204030204" pitchFamily="49" charset="0"/>
              </a:rPr>
              <a:t>Animal</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t>
            </a:r>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4063578525"/>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Objetos</a:t>
            </a:r>
            <a:r>
              <a:rPr lang="es-AR" dirty="0"/>
              <a:t/>
            </a:r>
            <a:br>
              <a:rPr lang="es-AR" dirty="0"/>
            </a:br>
            <a:r>
              <a:rPr lang="es-AR" sz="2800" i="1" dirty="0" err="1"/>
              <a:t>Upcasting</a:t>
            </a:r>
            <a:endParaRPr lang="es-AR" sz="2800" i="1" dirty="0"/>
          </a:p>
        </p:txBody>
      </p:sp>
      <p:sp>
        <p:nvSpPr>
          <p:cNvPr id="3" name="Marcador de contenido 2"/>
          <p:cNvSpPr>
            <a:spLocks noGrp="1"/>
          </p:cNvSpPr>
          <p:nvPr>
            <p:ph idx="1"/>
          </p:nvPr>
        </p:nvSpPr>
        <p:spPr>
          <a:xfrm>
            <a:off x="-1" y="2160000"/>
            <a:ext cx="9144003" cy="4351338"/>
          </a:xfrm>
        </p:spPr>
        <p:txBody>
          <a:bodyPr>
            <a:normAutofit lnSpcReduction="10000"/>
          </a:bodyPr>
          <a:lstStyle/>
          <a:p>
            <a:r>
              <a:rPr lang="es-AR" dirty="0"/>
              <a:t>Es el casting de un sub-tipo a un </a:t>
            </a:r>
            <a:r>
              <a:rPr lang="es-AR" dirty="0" err="1"/>
              <a:t>super</a:t>
            </a:r>
            <a:r>
              <a:rPr lang="es-AR" dirty="0"/>
              <a:t>-tipo subiendo por el árbol de herencia.</a:t>
            </a:r>
          </a:p>
          <a:p>
            <a:endParaRPr lang="es-AR" dirty="0"/>
          </a:p>
          <a:p>
            <a:r>
              <a:rPr lang="es-AR" dirty="0"/>
              <a:t>Se toma un objeto de una sub-clase y se lo convierte en uno de una </a:t>
            </a:r>
            <a:r>
              <a:rPr lang="es-AR" dirty="0" err="1"/>
              <a:t>super</a:t>
            </a:r>
            <a:r>
              <a:rPr lang="es-AR" dirty="0"/>
              <a:t>-clase.</a:t>
            </a:r>
          </a:p>
          <a:p>
            <a:pPr lvl="1"/>
            <a:r>
              <a:rPr lang="es-AR" dirty="0"/>
              <a:t>Siempre es seguro! </a:t>
            </a:r>
          </a:p>
          <a:p>
            <a:pPr lvl="1"/>
            <a:r>
              <a:rPr lang="es-AR" dirty="0"/>
              <a:t>Un objeto de una sub-clase es también del tipo de la </a:t>
            </a:r>
            <a:r>
              <a:rPr lang="es-AR" dirty="0" err="1"/>
              <a:t>super</a:t>
            </a:r>
            <a:r>
              <a:rPr lang="es-AR" dirty="0"/>
              <a:t>-clase.</a:t>
            </a:r>
          </a:p>
          <a:p>
            <a:pPr lvl="1"/>
            <a:endParaRPr lang="es-AR" dirty="0"/>
          </a:p>
          <a:p>
            <a:r>
              <a:rPr lang="es-AR" dirty="0"/>
              <a:t>¿Para qué se usa? Se necesita cuando se quiere escribir código que solo se refiera a la </a:t>
            </a:r>
            <a:r>
              <a:rPr lang="es-AR" dirty="0" err="1"/>
              <a:t>super</a:t>
            </a:r>
            <a:r>
              <a:rPr lang="es-AR" dirty="0"/>
              <a:t>-clase.</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122</a:t>
            </a:fld>
            <a:endParaRPr lang="es-AR" dirty="0"/>
          </a:p>
        </p:txBody>
      </p:sp>
      <p:pic>
        <p:nvPicPr>
          <p:cNvPr id="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014057"/>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Objetos</a:t>
            </a:r>
            <a:r>
              <a:rPr lang="es-AR" dirty="0"/>
              <a:t/>
            </a:r>
            <a:br>
              <a:rPr lang="es-AR" dirty="0"/>
            </a:br>
            <a:r>
              <a:rPr lang="es-AR" sz="2800" i="1" dirty="0" err="1"/>
              <a:t>Upcasting</a:t>
            </a:r>
            <a:endParaRPr lang="es-AR" sz="2800" i="1" dirty="0"/>
          </a:p>
        </p:txBody>
      </p:sp>
      <p:sp>
        <p:nvSpPr>
          <p:cNvPr id="3" name="Marcador de contenido 2"/>
          <p:cNvSpPr>
            <a:spLocks noGrp="1"/>
          </p:cNvSpPr>
          <p:nvPr>
            <p:ph idx="1"/>
          </p:nvPr>
        </p:nvSpPr>
        <p:spPr/>
        <p:txBody>
          <a:bodyPr/>
          <a:lstStyle/>
          <a:p>
            <a:r>
              <a:rPr lang="es-AR" dirty="0"/>
              <a:t>Por ejemplo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123</a:t>
            </a:fld>
            <a:endParaRPr lang="es-AR" dirty="0"/>
          </a:p>
        </p:txBody>
      </p:sp>
      <p:sp>
        <p:nvSpPr>
          <p:cNvPr id="7" name="Rectángulo 6"/>
          <p:cNvSpPr/>
          <p:nvPr/>
        </p:nvSpPr>
        <p:spPr>
          <a:xfrm>
            <a:off x="6811341" y="2942282"/>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Arial" panose="020B0604020202020204" pitchFamily="34" charset="0"/>
                <a:cs typeface="Arial" panose="020B0604020202020204" pitchFamily="34" charset="0"/>
              </a:rPr>
              <a:t>Animal</a:t>
            </a:r>
          </a:p>
        </p:txBody>
      </p:sp>
      <p:grpSp>
        <p:nvGrpSpPr>
          <p:cNvPr id="8" name="Grupo 7"/>
          <p:cNvGrpSpPr/>
          <p:nvPr/>
        </p:nvGrpSpPr>
        <p:grpSpPr>
          <a:xfrm>
            <a:off x="7176375" y="3294757"/>
            <a:ext cx="290286" cy="540000"/>
            <a:chOff x="-1886857" y="3661511"/>
            <a:chExt cx="290286" cy="1027860"/>
          </a:xfrm>
        </p:grpSpPr>
        <p:sp>
          <p:nvSpPr>
            <p:cNvPr id="9" name="Triángulo isósceles 8"/>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a:latin typeface="Arial" panose="020B0604020202020204" pitchFamily="34" charset="0"/>
                <a:cs typeface="Arial" panose="020B0604020202020204" pitchFamily="34" charset="0"/>
              </a:endParaRPr>
            </a:p>
          </p:txBody>
        </p:sp>
        <p:cxnSp>
          <p:nvCxnSpPr>
            <p:cNvPr id="10" name="Conector recto 9"/>
            <p:cNvCxnSpPr>
              <a:stCxn id="9"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 name="Rectángulo 10"/>
          <p:cNvSpPr/>
          <p:nvPr/>
        </p:nvSpPr>
        <p:spPr>
          <a:xfrm>
            <a:off x="6811341" y="3692758"/>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Arial" panose="020B0604020202020204" pitchFamily="34" charset="0"/>
                <a:cs typeface="Arial" panose="020B0604020202020204" pitchFamily="34" charset="0"/>
              </a:rPr>
              <a:t>Perro</a:t>
            </a:r>
          </a:p>
        </p:txBody>
      </p:sp>
      <p:sp>
        <p:nvSpPr>
          <p:cNvPr id="13" name="CuadroTexto 12"/>
          <p:cNvSpPr txBox="1"/>
          <p:nvPr/>
        </p:nvSpPr>
        <p:spPr>
          <a:xfrm>
            <a:off x="228600" y="4598419"/>
            <a:ext cx="2873828" cy="1323439"/>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tiene una referencia de tipo </a:t>
            </a:r>
            <a:r>
              <a:rPr lang="es-AR" sz="2000" dirty="0">
                <a:latin typeface="Consolas" panose="020B0609020204030204" pitchFamily="49" charset="0"/>
                <a:cs typeface="Arial" panose="020B0604020202020204" pitchFamily="34" charset="0"/>
              </a:rPr>
              <a:t>Perro</a:t>
            </a:r>
            <a:r>
              <a:rPr lang="es-AR" sz="2000" dirty="0">
                <a:latin typeface="Arial" panose="020B0604020202020204" pitchFamily="34" charset="0"/>
                <a:cs typeface="Arial" panose="020B0604020202020204" pitchFamily="34" charset="0"/>
              </a:rPr>
              <a:t> y se la convierte en una de tipo </a:t>
            </a:r>
            <a:r>
              <a:rPr lang="es-AR" sz="2000" dirty="0">
                <a:latin typeface="Consolas" panose="020B0609020204030204" pitchFamily="49" charset="0"/>
                <a:cs typeface="Arial" panose="020B0604020202020204" pitchFamily="34" charset="0"/>
              </a:rPr>
              <a:t>Animal</a:t>
            </a:r>
          </a:p>
        </p:txBody>
      </p:sp>
      <p:cxnSp>
        <p:nvCxnSpPr>
          <p:cNvPr id="14" name="Conector recto de flecha 13"/>
          <p:cNvCxnSpPr/>
          <p:nvPr/>
        </p:nvCxnSpPr>
        <p:spPr>
          <a:xfrm flipV="1">
            <a:off x="6415314" y="3054433"/>
            <a:ext cx="0" cy="81456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curvado 14"/>
          <p:cNvCxnSpPr>
            <a:endCxn id="6" idx="1"/>
          </p:cNvCxnSpPr>
          <p:nvPr/>
        </p:nvCxnSpPr>
        <p:spPr>
          <a:xfrm flipV="1">
            <a:off x="1401503" y="3511592"/>
            <a:ext cx="1026983" cy="1007218"/>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CuadroTexto 16"/>
          <p:cNvSpPr txBox="1"/>
          <p:nvPr/>
        </p:nvSpPr>
        <p:spPr>
          <a:xfrm>
            <a:off x="4518084" y="4928341"/>
            <a:ext cx="3570643" cy="707886"/>
          </a:xfrm>
          <a:prstGeom prst="rect">
            <a:avLst/>
          </a:prstGeom>
          <a:noFill/>
        </p:spPr>
        <p:txBody>
          <a:bodyPr wrap="square" rtlCol="0">
            <a:spAutoFit/>
          </a:bodyPr>
          <a:lstStyle/>
          <a:p>
            <a:pPr algn="ctr"/>
            <a:r>
              <a:rPr lang="es-AR" sz="2000" b="1" dirty="0">
                <a:latin typeface="Arial" panose="020B0604020202020204" pitchFamily="34" charset="0"/>
                <a:cs typeface="Arial" panose="020B0604020202020204" pitchFamily="34" charset="0"/>
              </a:rPr>
              <a:t>El objeto NO cambia, solo cambia la referencia.</a:t>
            </a:r>
          </a:p>
        </p:txBody>
      </p:sp>
      <p:sp>
        <p:nvSpPr>
          <p:cNvPr id="6" name="Rectángulo 5"/>
          <p:cNvSpPr/>
          <p:nvPr/>
        </p:nvSpPr>
        <p:spPr>
          <a:xfrm>
            <a:off x="2428486" y="3188426"/>
            <a:ext cx="3841686" cy="646331"/>
          </a:xfrm>
          <a:prstGeom prst="rect">
            <a:avLst/>
          </a:prstGeom>
        </p:spPr>
        <p:txBody>
          <a:bodyPr wrap="square">
            <a:spAutoFit/>
          </a:bodyPr>
          <a:lstStyle/>
          <a:p>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Animal</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Animal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perro;</a:t>
            </a:r>
            <a:endParaRPr lang="es-AR" dirty="0"/>
          </a:p>
        </p:txBody>
      </p:sp>
    </p:spTree>
    <p:extLst>
      <p:ext uri="{BB962C8B-B14F-4D97-AF65-F5344CB8AC3E}">
        <p14:creationId xmlns:p14="http://schemas.microsoft.com/office/powerpoint/2010/main" val="3515779720"/>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Objetos</a:t>
            </a:r>
            <a:r>
              <a:rPr lang="es-AR" dirty="0"/>
              <a:t/>
            </a:r>
            <a:br>
              <a:rPr lang="es-AR" dirty="0"/>
            </a:br>
            <a:r>
              <a:rPr lang="es-AR" sz="2800" i="1" dirty="0"/>
              <a:t>Cuando el Casting NO es Posible</a:t>
            </a:r>
          </a:p>
        </p:txBody>
      </p:sp>
      <p:sp>
        <p:nvSpPr>
          <p:cNvPr id="3" name="Marcador de contenido 2"/>
          <p:cNvSpPr>
            <a:spLocks noGrp="1"/>
          </p:cNvSpPr>
          <p:nvPr>
            <p:ph idx="1"/>
          </p:nvPr>
        </p:nvSpPr>
        <p:spPr/>
        <p:txBody>
          <a:bodyPr/>
          <a:lstStyle/>
          <a:p>
            <a:r>
              <a:rPr lang="es-AR" dirty="0" err="1"/>
              <a:t>Downcasting</a:t>
            </a:r>
            <a:r>
              <a:rPr lang="es-AR" dirty="0"/>
              <a:t> puede fallar si el tipo real del objeto no coincide con el tipo destino.</a:t>
            </a:r>
          </a:p>
          <a:p>
            <a:endParaRPr lang="es-AR" dirty="0"/>
          </a:p>
          <a:p>
            <a:r>
              <a:rPr lang="es-AR" dirty="0"/>
              <a:t>Por ejemplo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124</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
        <p:nvSpPr>
          <p:cNvPr id="9" name="Rectángulo 8"/>
          <p:cNvSpPr/>
          <p:nvPr/>
        </p:nvSpPr>
        <p:spPr>
          <a:xfrm>
            <a:off x="6993242" y="3231057"/>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Animal</a:t>
            </a:r>
          </a:p>
        </p:txBody>
      </p:sp>
      <p:grpSp>
        <p:nvGrpSpPr>
          <p:cNvPr id="10" name="Grupo 9"/>
          <p:cNvGrpSpPr/>
          <p:nvPr/>
        </p:nvGrpSpPr>
        <p:grpSpPr>
          <a:xfrm rot="1440000">
            <a:off x="6967611" y="3566626"/>
            <a:ext cx="290286" cy="684000"/>
            <a:chOff x="-1886857" y="3661511"/>
            <a:chExt cx="290286" cy="1027860"/>
          </a:xfrm>
        </p:grpSpPr>
        <p:sp>
          <p:nvSpPr>
            <p:cNvPr id="11" name="Triángulo isósceles 10"/>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2" name="Conector recto 11"/>
            <p:cNvCxnSpPr>
              <a:stCxn id="11"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Rectángulo 12"/>
          <p:cNvSpPr/>
          <p:nvPr/>
        </p:nvSpPr>
        <p:spPr>
          <a:xfrm>
            <a:off x="6256097" y="4112612"/>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Perro</a:t>
            </a:r>
          </a:p>
        </p:txBody>
      </p:sp>
      <p:grpSp>
        <p:nvGrpSpPr>
          <p:cNvPr id="14" name="Grupo 13"/>
          <p:cNvGrpSpPr/>
          <p:nvPr/>
        </p:nvGrpSpPr>
        <p:grpSpPr>
          <a:xfrm rot="20160000" flipH="1">
            <a:off x="7841553" y="3559367"/>
            <a:ext cx="290286" cy="684000"/>
            <a:chOff x="-1886857" y="3661511"/>
            <a:chExt cx="290286" cy="1027860"/>
          </a:xfrm>
        </p:grpSpPr>
        <p:sp>
          <p:nvSpPr>
            <p:cNvPr id="15" name="Triángulo isósceles 14"/>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16" name="Conector recto 15"/>
            <p:cNvCxnSpPr>
              <a:stCxn id="15"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 name="Rectángulo 16"/>
          <p:cNvSpPr/>
          <p:nvPr/>
        </p:nvSpPr>
        <p:spPr>
          <a:xfrm>
            <a:off x="7874075" y="4117492"/>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solidFill>
                  <a:schemeClr val="tx1"/>
                </a:solidFill>
                <a:latin typeface="Arial" panose="020B0604020202020204" pitchFamily="34" charset="0"/>
                <a:cs typeface="Arial" panose="020B0604020202020204" pitchFamily="34" charset="0"/>
              </a:rPr>
              <a:t>Gato</a:t>
            </a:r>
          </a:p>
        </p:txBody>
      </p:sp>
      <p:sp>
        <p:nvSpPr>
          <p:cNvPr id="18" name="Rectángulo 17"/>
          <p:cNvSpPr/>
          <p:nvPr/>
        </p:nvSpPr>
        <p:spPr>
          <a:xfrm>
            <a:off x="894225" y="5254748"/>
            <a:ext cx="6151453" cy="1015663"/>
          </a:xfrm>
          <a:prstGeom prst="rect">
            <a:avLst/>
          </a:prstGeom>
        </p:spPr>
        <p:txBody>
          <a:bodyPr wrap="square">
            <a:spAutoFit/>
          </a:bodyPr>
          <a:lstStyle/>
          <a:p>
            <a:pPr algn="ctr"/>
            <a:r>
              <a:rPr lang="es-AR" sz="2000" dirty="0">
                <a:solidFill>
                  <a:srgbClr val="FF0000"/>
                </a:solidFill>
                <a:latin typeface="Arial" panose="020B0604020202020204" pitchFamily="34" charset="0"/>
                <a:cs typeface="Arial" panose="020B0604020202020204" pitchFamily="34" charset="0"/>
              </a:rPr>
              <a:t>Esto generará una excepción porque el tipo real del objeto es </a:t>
            </a:r>
            <a:r>
              <a:rPr lang="es-AR" sz="2000" dirty="0">
                <a:solidFill>
                  <a:srgbClr val="FF0000"/>
                </a:solidFill>
                <a:latin typeface="Consolas" panose="020B0609020204030204" pitchFamily="49" charset="0"/>
                <a:cs typeface="Arial" panose="020B0604020202020204" pitchFamily="34" charset="0"/>
              </a:rPr>
              <a:t>Gato</a:t>
            </a:r>
            <a:r>
              <a:rPr lang="es-AR" sz="2000" dirty="0">
                <a:solidFill>
                  <a:srgbClr val="FF0000"/>
                </a:solidFill>
                <a:latin typeface="Arial" panose="020B0604020202020204" pitchFamily="34" charset="0"/>
                <a:cs typeface="Arial" panose="020B0604020202020204" pitchFamily="34" charset="0"/>
              </a:rPr>
              <a:t> y </a:t>
            </a:r>
            <a:r>
              <a:rPr lang="es-AR" sz="2000" dirty="0">
                <a:solidFill>
                  <a:srgbClr val="FF0000"/>
                </a:solidFill>
                <a:latin typeface="Consolas" panose="020B0609020204030204" pitchFamily="49" charset="0"/>
                <a:cs typeface="Arial" panose="020B0604020202020204" pitchFamily="34" charset="0"/>
              </a:rPr>
              <a:t>Gato</a:t>
            </a:r>
            <a:r>
              <a:rPr lang="es-AR" sz="2000" dirty="0">
                <a:solidFill>
                  <a:srgbClr val="FF0000"/>
                </a:solidFill>
                <a:latin typeface="Arial" panose="020B0604020202020204" pitchFamily="34" charset="0"/>
                <a:cs typeface="Arial" panose="020B0604020202020204" pitchFamily="34" charset="0"/>
              </a:rPr>
              <a:t> </a:t>
            </a:r>
            <a:r>
              <a:rPr lang="es-AR" sz="2000" b="1" dirty="0">
                <a:solidFill>
                  <a:srgbClr val="FF0000"/>
                </a:solidFill>
                <a:latin typeface="Arial" panose="020B0604020202020204" pitchFamily="34" charset="0"/>
                <a:cs typeface="Arial" panose="020B0604020202020204" pitchFamily="34" charset="0"/>
              </a:rPr>
              <a:t>NO</a:t>
            </a:r>
            <a:r>
              <a:rPr lang="es-AR" sz="2000" dirty="0">
                <a:solidFill>
                  <a:srgbClr val="FF0000"/>
                </a:solidFill>
                <a:latin typeface="Arial" panose="020B0604020202020204" pitchFamily="34" charset="0"/>
                <a:cs typeface="Arial" panose="020B0604020202020204" pitchFamily="34" charset="0"/>
              </a:rPr>
              <a:t> es un </a:t>
            </a:r>
            <a:r>
              <a:rPr lang="es-AR" sz="2000" dirty="0">
                <a:solidFill>
                  <a:srgbClr val="FF0000"/>
                </a:solidFill>
                <a:latin typeface="Consolas" panose="020B0609020204030204" pitchFamily="49" charset="0"/>
                <a:cs typeface="Arial" panose="020B0604020202020204" pitchFamily="34" charset="0"/>
              </a:rPr>
              <a:t>Perro</a:t>
            </a:r>
            <a:r>
              <a:rPr lang="es-AR" sz="2000" dirty="0">
                <a:solidFill>
                  <a:srgbClr val="FF0000"/>
                </a:solidFill>
                <a:latin typeface="Arial" panose="020B0604020202020204" pitchFamily="34" charset="0"/>
                <a:cs typeface="Arial" panose="020B0604020202020204" pitchFamily="34" charset="0"/>
              </a:rPr>
              <a:t>, de modo que no puede realizarse el casting.</a:t>
            </a:r>
          </a:p>
        </p:txBody>
      </p:sp>
      <p:sp>
        <p:nvSpPr>
          <p:cNvPr id="6" name="Rectángulo 5"/>
          <p:cNvSpPr/>
          <p:nvPr/>
        </p:nvSpPr>
        <p:spPr>
          <a:xfrm>
            <a:off x="1873945" y="4272544"/>
            <a:ext cx="3722914" cy="646331"/>
          </a:xfrm>
          <a:prstGeom prst="rect">
            <a:avLst/>
          </a:prstGeom>
        </p:spPr>
        <p:txBody>
          <a:bodyPr wrap="square">
            <a:spAutoFit/>
          </a:bodyPr>
          <a:lstStyle/>
          <a:p>
            <a:r>
              <a:rPr lang="es-AR" dirty="0">
                <a:solidFill>
                  <a:srgbClr val="660066"/>
                </a:solidFill>
                <a:latin typeface="Consolas" panose="020B0609020204030204" pitchFamily="49" charset="0"/>
              </a:rPr>
              <a:t>Animal</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Gato</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t>
            </a:r>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2421911598"/>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Objetos</a:t>
            </a:r>
            <a:r>
              <a:rPr lang="es-AR" dirty="0"/>
              <a:t/>
            </a:r>
            <a:br>
              <a:rPr lang="es-AR" dirty="0"/>
            </a:br>
            <a:r>
              <a:rPr lang="es-AR" sz="2800" i="1" dirty="0"/>
              <a:t>Cuando el Casting NO es Posible</a:t>
            </a:r>
          </a:p>
        </p:txBody>
      </p:sp>
      <p:sp>
        <p:nvSpPr>
          <p:cNvPr id="3" name="Marcador de contenido 2"/>
          <p:cNvSpPr>
            <a:spLocks noGrp="1"/>
          </p:cNvSpPr>
          <p:nvPr>
            <p:ph idx="1"/>
          </p:nvPr>
        </p:nvSpPr>
        <p:spPr/>
        <p:txBody>
          <a:bodyPr/>
          <a:lstStyle/>
          <a:p>
            <a:r>
              <a:rPr lang="es-AR" dirty="0"/>
              <a:t>Java provee la palabra clase </a:t>
            </a:r>
            <a:r>
              <a:rPr lang="es-AR" dirty="0" err="1">
                <a:latin typeface="Consolas" panose="020B0609020204030204" pitchFamily="49" charset="0"/>
              </a:rPr>
              <a:t>instanceOf</a:t>
            </a:r>
            <a:r>
              <a:rPr lang="es-AR" dirty="0"/>
              <a:t> para chequear el tipo de un objeto antes de realizar el casting.</a:t>
            </a:r>
          </a:p>
          <a:p>
            <a:r>
              <a:rPr lang="es-AR" dirty="0"/>
              <a:t>Retorna </a:t>
            </a:r>
            <a:r>
              <a:rPr lang="es-AR" dirty="0">
                <a:latin typeface="Consolas" panose="020B0609020204030204" pitchFamily="49" charset="0"/>
              </a:rPr>
              <a:t>true</a:t>
            </a:r>
            <a:r>
              <a:rPr lang="es-AR" dirty="0"/>
              <a:t> o </a:t>
            </a:r>
            <a:r>
              <a:rPr lang="es-AR" dirty="0">
                <a:latin typeface="Consolas" panose="020B0609020204030204" pitchFamily="49" charset="0"/>
              </a:rPr>
              <a:t>false</a:t>
            </a:r>
            <a:r>
              <a:rPr lang="es-AR" dirty="0"/>
              <a:t>.</a:t>
            </a:r>
          </a:p>
          <a:p>
            <a:endParaRPr lang="es-AR" dirty="0"/>
          </a:p>
          <a:p>
            <a:r>
              <a:rPr lang="es-AR" dirty="0"/>
              <a:t>Por ejemplo: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125</a:t>
            </a:fld>
            <a:endParaRPr lang="es-AR" dirty="0"/>
          </a:p>
        </p:txBody>
      </p:sp>
      <p:pic>
        <p:nvPicPr>
          <p:cNvPr id="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
        <p:nvSpPr>
          <p:cNvPr id="20" name="CuadroTexto 19"/>
          <p:cNvSpPr txBox="1"/>
          <p:nvPr/>
        </p:nvSpPr>
        <p:spPr>
          <a:xfrm>
            <a:off x="4839065" y="4992648"/>
            <a:ext cx="4092664" cy="1323439"/>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controla </a:t>
            </a:r>
            <a:r>
              <a:rPr lang="es-AR" sz="2000" b="1" dirty="0">
                <a:latin typeface="Arial" panose="020B0604020202020204" pitchFamily="34" charset="0"/>
                <a:cs typeface="Arial" panose="020B0604020202020204" pitchFamily="34" charset="0"/>
              </a:rPr>
              <a:t>ANTES</a:t>
            </a:r>
            <a:r>
              <a:rPr lang="es-AR" sz="2000" dirty="0">
                <a:latin typeface="Arial" panose="020B0604020202020204" pitchFamily="34" charset="0"/>
                <a:cs typeface="Arial" panose="020B0604020202020204" pitchFamily="34" charset="0"/>
              </a:rPr>
              <a:t> de hacer el casting si los tipos son compatibles, y </a:t>
            </a:r>
            <a:r>
              <a:rPr lang="es-AR" sz="2000" b="1" dirty="0">
                <a:latin typeface="Arial" panose="020B0604020202020204" pitchFamily="34" charset="0"/>
                <a:cs typeface="Arial" panose="020B0604020202020204" pitchFamily="34" charset="0"/>
              </a:rPr>
              <a:t>solo</a:t>
            </a:r>
            <a:r>
              <a:rPr lang="es-AR" sz="2000" dirty="0">
                <a:latin typeface="Arial" panose="020B0604020202020204" pitchFamily="34" charset="0"/>
                <a:cs typeface="Arial" panose="020B0604020202020204" pitchFamily="34" charset="0"/>
              </a:rPr>
              <a:t> en ese caso se realiza el casting</a:t>
            </a:r>
          </a:p>
        </p:txBody>
      </p:sp>
      <p:sp>
        <p:nvSpPr>
          <p:cNvPr id="6" name="Rectángulo 5"/>
          <p:cNvSpPr/>
          <p:nvPr/>
        </p:nvSpPr>
        <p:spPr>
          <a:xfrm>
            <a:off x="447858" y="5135465"/>
            <a:ext cx="3974828" cy="1200329"/>
          </a:xfrm>
          <a:prstGeom prst="rect">
            <a:avLst/>
          </a:prstGeom>
        </p:spPr>
        <p:txBody>
          <a:bodyPr wrap="square">
            <a:spAutoFit/>
          </a:bodyPr>
          <a:lstStyle/>
          <a:p>
            <a:r>
              <a:rPr lang="es-AR" dirty="0">
                <a:solidFill>
                  <a:srgbClr val="660066"/>
                </a:solidFill>
                <a:latin typeface="Consolas" panose="020B0609020204030204" pitchFamily="49" charset="0"/>
              </a:rPr>
              <a:t>Animal</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Gato</a:t>
            </a:r>
            <a:r>
              <a:rPr lang="es-AR" dirty="0">
                <a:solidFill>
                  <a:srgbClr val="666600"/>
                </a:solidFill>
                <a:latin typeface="Consolas" panose="020B0609020204030204" pitchFamily="49" charset="0"/>
              </a:rPr>
              <a:t>();</a:t>
            </a:r>
            <a:endParaRPr lang="es-AR" dirty="0"/>
          </a:p>
          <a:p>
            <a:r>
              <a:rPr lang="es-AR" dirty="0" err="1">
                <a:solidFill>
                  <a:srgbClr val="660066"/>
                </a:solidFill>
                <a:latin typeface="Consolas" panose="020B0609020204030204" pitchFamily="49" charset="0"/>
              </a:rPr>
              <a:t>if</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anim</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anim</a:t>
            </a:r>
            <a:r>
              <a:rPr lang="es-AR" dirty="0">
                <a:solidFill>
                  <a:srgbClr val="000000"/>
                </a:solidFill>
                <a:latin typeface="Consolas" panose="020B0609020204030204" pitchFamily="49" charset="0"/>
              </a:rPr>
              <a:t>;</a:t>
            </a:r>
            <a:endParaRPr lang="es-AR" dirty="0"/>
          </a:p>
          <a:p>
            <a:endParaRPr lang="es-AR" dirty="0"/>
          </a:p>
        </p:txBody>
      </p:sp>
    </p:spTree>
    <p:extLst>
      <p:ext uri="{BB962C8B-B14F-4D97-AF65-F5344CB8AC3E}">
        <p14:creationId xmlns:p14="http://schemas.microsoft.com/office/powerpoint/2010/main" val="2481012400"/>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Objetos</a:t>
            </a:r>
            <a:r>
              <a:rPr lang="es-AR" dirty="0"/>
              <a:t/>
            </a:r>
            <a:br>
              <a:rPr lang="es-AR" dirty="0"/>
            </a:br>
            <a:r>
              <a:rPr lang="es-AR" sz="2800" i="1" dirty="0"/>
              <a:t>Recordar!</a:t>
            </a:r>
          </a:p>
        </p:txBody>
      </p:sp>
      <p:sp>
        <p:nvSpPr>
          <p:cNvPr id="3" name="Marcador de contenido 2"/>
          <p:cNvSpPr>
            <a:spLocks noGrp="1"/>
          </p:cNvSpPr>
          <p:nvPr>
            <p:ph idx="1"/>
          </p:nvPr>
        </p:nvSpPr>
        <p:spPr/>
        <p:txBody>
          <a:bodyPr>
            <a:normAutofit/>
          </a:bodyPr>
          <a:lstStyle/>
          <a:p>
            <a:r>
              <a:rPr lang="es-AR" dirty="0"/>
              <a:t>Casting </a:t>
            </a:r>
            <a:r>
              <a:rPr lang="es-AR" b="1" dirty="0"/>
              <a:t>NO</a:t>
            </a:r>
            <a:r>
              <a:rPr lang="es-AR" dirty="0"/>
              <a:t> cambia el </a:t>
            </a:r>
            <a:r>
              <a:rPr lang="es-AR" b="1" dirty="0"/>
              <a:t>tipo</a:t>
            </a:r>
            <a:r>
              <a:rPr lang="es-AR" dirty="0"/>
              <a:t> del objeto. </a:t>
            </a:r>
            <a:r>
              <a:rPr lang="es-AR" b="1" dirty="0"/>
              <a:t>Solo</a:t>
            </a:r>
            <a:r>
              <a:rPr lang="es-AR" dirty="0"/>
              <a:t> cambia la </a:t>
            </a:r>
            <a:r>
              <a:rPr lang="es-AR" b="1" dirty="0"/>
              <a:t>referencia</a:t>
            </a:r>
            <a:r>
              <a:rPr lang="es-AR" dirty="0"/>
              <a:t> al mismo.</a:t>
            </a:r>
          </a:p>
          <a:p>
            <a:r>
              <a:rPr lang="es-AR" dirty="0" err="1"/>
              <a:t>Upcasting</a:t>
            </a:r>
            <a:r>
              <a:rPr lang="es-AR" dirty="0"/>
              <a:t> </a:t>
            </a:r>
            <a:r>
              <a:rPr lang="es-AR" b="1" dirty="0"/>
              <a:t>NUNCA</a:t>
            </a:r>
            <a:r>
              <a:rPr lang="es-AR" dirty="0"/>
              <a:t> falla.</a:t>
            </a:r>
          </a:p>
          <a:p>
            <a:r>
              <a:rPr lang="es-AR" dirty="0" err="1"/>
              <a:t>Downcasting</a:t>
            </a:r>
            <a:r>
              <a:rPr lang="es-AR" dirty="0"/>
              <a:t> puede fallar si los tipos no son compatibles.</a:t>
            </a:r>
          </a:p>
          <a:p>
            <a:pPr lvl="1"/>
            <a:r>
              <a:rPr lang="es-AR" dirty="0" err="1">
                <a:latin typeface="Consolas" panose="020B0609020204030204" pitchFamily="49" charset="0"/>
              </a:rPr>
              <a:t>instanceOf</a:t>
            </a:r>
            <a:r>
              <a:rPr lang="es-AR" dirty="0"/>
              <a:t> permite chequear los tipos antes de hacer el casting.</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126</a:t>
            </a:fld>
            <a:endParaRPr lang="es-AR" dirty="0"/>
          </a:p>
        </p:txBody>
      </p:sp>
      <p:pic>
        <p:nvPicPr>
          <p:cNvPr id="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
        <p:nvSpPr>
          <p:cNvPr id="8" name="Rectángulo 7"/>
          <p:cNvSpPr/>
          <p:nvPr/>
        </p:nvSpPr>
        <p:spPr>
          <a:xfrm>
            <a:off x="4068141" y="5288736"/>
            <a:ext cx="1005840" cy="3524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Arial" panose="020B0604020202020204" pitchFamily="34" charset="0"/>
                <a:cs typeface="Arial" panose="020B0604020202020204" pitchFamily="34" charset="0"/>
              </a:rPr>
              <a:t>A</a:t>
            </a:r>
          </a:p>
        </p:txBody>
      </p:sp>
      <p:grpSp>
        <p:nvGrpSpPr>
          <p:cNvPr id="9" name="Grupo 8"/>
          <p:cNvGrpSpPr/>
          <p:nvPr/>
        </p:nvGrpSpPr>
        <p:grpSpPr>
          <a:xfrm>
            <a:off x="4433175" y="5641211"/>
            <a:ext cx="290286" cy="540000"/>
            <a:chOff x="-1886857" y="3661511"/>
            <a:chExt cx="290286" cy="1027860"/>
          </a:xfrm>
        </p:grpSpPr>
        <p:sp>
          <p:nvSpPr>
            <p:cNvPr id="10" name="Triángulo isósceles 9"/>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a:latin typeface="Arial" panose="020B0604020202020204" pitchFamily="34" charset="0"/>
                <a:cs typeface="Arial" panose="020B0604020202020204" pitchFamily="34" charset="0"/>
              </a:endParaRPr>
            </a:p>
          </p:txBody>
        </p:sp>
        <p:cxnSp>
          <p:nvCxnSpPr>
            <p:cNvPr id="11" name="Conector recto 10"/>
            <p:cNvCxnSpPr>
              <a:stCxn id="10"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2" name="Rectángulo 11"/>
          <p:cNvSpPr/>
          <p:nvPr/>
        </p:nvSpPr>
        <p:spPr>
          <a:xfrm>
            <a:off x="4068141" y="6039212"/>
            <a:ext cx="1005840" cy="352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000" dirty="0">
                <a:solidFill>
                  <a:schemeClr val="tx1"/>
                </a:solidFill>
                <a:latin typeface="Arial" panose="020B0604020202020204" pitchFamily="34" charset="0"/>
                <a:cs typeface="Arial" panose="020B0604020202020204" pitchFamily="34" charset="0"/>
              </a:rPr>
              <a:t>B</a:t>
            </a:r>
          </a:p>
        </p:txBody>
      </p:sp>
      <p:cxnSp>
        <p:nvCxnSpPr>
          <p:cNvPr id="13" name="Conector recto de flecha 12"/>
          <p:cNvCxnSpPr/>
          <p:nvPr/>
        </p:nvCxnSpPr>
        <p:spPr>
          <a:xfrm flipV="1">
            <a:off x="3672114" y="5400887"/>
            <a:ext cx="0" cy="81456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p:cNvCxnSpPr/>
          <p:nvPr/>
        </p:nvCxnSpPr>
        <p:spPr>
          <a:xfrm>
            <a:off x="5329464" y="5400887"/>
            <a:ext cx="0" cy="81456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CuadroTexto 5"/>
          <p:cNvSpPr txBox="1"/>
          <p:nvPr/>
        </p:nvSpPr>
        <p:spPr>
          <a:xfrm>
            <a:off x="2107774" y="5582513"/>
            <a:ext cx="1419198" cy="400110"/>
          </a:xfrm>
          <a:prstGeom prst="rect">
            <a:avLst/>
          </a:prstGeom>
          <a:noFill/>
        </p:spPr>
        <p:txBody>
          <a:bodyPr wrap="square" rtlCol="0">
            <a:spAutoFit/>
          </a:bodyPr>
          <a:lstStyle/>
          <a:p>
            <a:pPr algn="ctr"/>
            <a:r>
              <a:rPr lang="es-AR" sz="2000" dirty="0" err="1">
                <a:latin typeface="Arial" panose="020B0604020202020204" pitchFamily="34" charset="0"/>
                <a:cs typeface="Arial" panose="020B0604020202020204" pitchFamily="34" charset="0"/>
              </a:rPr>
              <a:t>Upcasting</a:t>
            </a:r>
            <a:endParaRPr lang="es-AR" sz="2000" dirty="0">
              <a:latin typeface="Arial" panose="020B0604020202020204" pitchFamily="34" charset="0"/>
              <a:cs typeface="Arial" panose="020B0604020202020204" pitchFamily="34" charset="0"/>
            </a:endParaRPr>
          </a:p>
        </p:txBody>
      </p:sp>
      <p:sp>
        <p:nvSpPr>
          <p:cNvPr id="15" name="CuadroTexto 14"/>
          <p:cNvSpPr txBox="1"/>
          <p:nvPr/>
        </p:nvSpPr>
        <p:spPr>
          <a:xfrm>
            <a:off x="5483924" y="5564046"/>
            <a:ext cx="1664958" cy="400110"/>
          </a:xfrm>
          <a:prstGeom prst="rect">
            <a:avLst/>
          </a:prstGeom>
          <a:noFill/>
        </p:spPr>
        <p:txBody>
          <a:bodyPr wrap="square" rtlCol="0">
            <a:spAutoFit/>
          </a:bodyPr>
          <a:lstStyle/>
          <a:p>
            <a:pPr algn="ctr"/>
            <a:r>
              <a:rPr lang="es-AR" sz="2000" dirty="0" err="1">
                <a:latin typeface="Arial" panose="020B0604020202020204" pitchFamily="34" charset="0"/>
                <a:cs typeface="Arial" panose="020B0604020202020204" pitchFamily="34" charset="0"/>
              </a:rPr>
              <a:t>Downcasting</a:t>
            </a:r>
            <a:endParaRPr lang="es-A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53276439"/>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8"/>
          <p:cNvSpPr/>
          <p:nvPr/>
        </p:nvSpPr>
        <p:spPr>
          <a:xfrm>
            <a:off x="0" y="3076532"/>
            <a:ext cx="6081486"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ClaseHijo</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000000"/>
                </a:solidFill>
                <a:latin typeface="Consolas" panose="020B0609020204030204" pitchFamily="49" charset="0"/>
              </a:rPr>
              <a:t> p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smtClean="0">
                <a:solidFill>
                  <a:srgbClr val="660066"/>
                </a:solidFill>
                <a:latin typeface="Consolas" panose="020B0609020204030204" pitchFamily="49" charset="0"/>
              </a:rPr>
              <a:t>ClaseHijo</a:t>
            </a:r>
            <a:r>
              <a:rPr lang="es-AR" dirty="0" smtClean="0">
                <a:solidFill>
                  <a:srgbClr val="660066"/>
                </a:solidFill>
                <a:latin typeface="Consolas" panose="020B0609020204030204" pitchFamily="49" charset="0"/>
              </a:rPr>
              <a:t>  </a:t>
            </a:r>
            <a:r>
              <a:rPr lang="es-AR" dirty="0" smtClean="0">
                <a:solidFill>
                  <a:srgbClr val="000000"/>
                </a:solidFill>
                <a:latin typeface="Consolas" panose="020B0609020204030204" pitchFamily="49" charset="0"/>
              </a:rPr>
              <a:t>c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ClaseHijo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p;</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Analizando Código…</a:t>
            </a:r>
          </a:p>
        </p:txBody>
      </p:sp>
      <p:sp>
        <p:nvSpPr>
          <p:cNvPr id="3" name="Marcador de contenido 2"/>
          <p:cNvSpPr>
            <a:spLocks noGrp="1"/>
          </p:cNvSpPr>
          <p:nvPr>
            <p:ph idx="1"/>
          </p:nvPr>
        </p:nvSpPr>
        <p:spPr/>
        <p:txBody>
          <a:bodyPr/>
          <a:lstStyle/>
          <a:p>
            <a:r>
              <a:rPr lang="es-AR" dirty="0"/>
              <a:t>¿Qué hace el código?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127</a:t>
            </a:fld>
            <a:endParaRPr lang="es-AR" dirty="0"/>
          </a:p>
        </p:txBody>
      </p:sp>
      <p:sp>
        <p:nvSpPr>
          <p:cNvPr id="8" name="Rectángulo 7"/>
          <p:cNvSpPr/>
          <p:nvPr/>
        </p:nvSpPr>
        <p:spPr>
          <a:xfrm>
            <a:off x="5023029" y="2160000"/>
            <a:ext cx="4127078" cy="969496"/>
          </a:xfrm>
          <a:prstGeom prst="rect">
            <a:avLst/>
          </a:prstGeom>
        </p:spPr>
        <p:txBody>
          <a:bodyPr wrap="square">
            <a:spAutoFit/>
          </a:bodyPr>
          <a:lstStyle/>
          <a:p>
            <a:r>
              <a:rPr lang="es-AR" sz="1900" dirty="0">
                <a:latin typeface="Arial" panose="020B0604020202020204" pitchFamily="34" charset="0"/>
                <a:cs typeface="Arial" panose="020B0604020202020204" pitchFamily="34" charset="0"/>
              </a:rPr>
              <a:t>1.  Compila y ejecuta sin errores.</a:t>
            </a:r>
          </a:p>
          <a:p>
            <a:r>
              <a:rPr lang="es-AR" sz="1900" dirty="0">
                <a:latin typeface="Arial" panose="020B0604020202020204" pitchFamily="34" charset="0"/>
                <a:cs typeface="Arial" panose="020B0604020202020204" pitchFamily="34" charset="0"/>
              </a:rPr>
              <a:t>2.  Error en tiempo de compilación.</a:t>
            </a:r>
          </a:p>
          <a:p>
            <a:r>
              <a:rPr lang="es-AR" sz="1900" dirty="0">
                <a:latin typeface="Arial" panose="020B0604020202020204" pitchFamily="34" charset="0"/>
                <a:cs typeface="Arial" panose="020B0604020202020204" pitchFamily="34" charset="0"/>
              </a:rPr>
              <a:t>3.  Error en tiempo de ejecución.</a:t>
            </a:r>
          </a:p>
        </p:txBody>
      </p:sp>
      <p:pic>
        <p:nvPicPr>
          <p:cNvPr id="10"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965733" y="5624596"/>
            <a:ext cx="7866996" cy="707886"/>
          </a:xfrm>
          <a:prstGeom prst="rect">
            <a:avLst/>
          </a:prstGeom>
        </p:spPr>
        <p:txBody>
          <a:bodyPr wrap="square">
            <a:spAutoFit/>
          </a:bodyPr>
          <a:lstStyle/>
          <a:p>
            <a:pPr algn="ctr"/>
            <a:r>
              <a:rPr lang="es-AR" sz="2000" dirty="0">
                <a:latin typeface="Arial" panose="020B0604020202020204" pitchFamily="34" charset="0"/>
                <a:cs typeface="Arial" panose="020B0604020202020204" pitchFamily="34" charset="0"/>
              </a:rPr>
              <a:t>Esto es un </a:t>
            </a:r>
            <a:r>
              <a:rPr lang="es-AR" sz="2000" b="1" dirty="0" err="1">
                <a:latin typeface="Arial" panose="020B0604020202020204" pitchFamily="34" charset="0"/>
                <a:cs typeface="Arial" panose="020B0604020202020204" pitchFamily="34" charset="0"/>
              </a:rPr>
              <a:t>downcasting</a:t>
            </a:r>
            <a:r>
              <a:rPr lang="es-AR" sz="2000" dirty="0">
                <a:latin typeface="Arial" panose="020B0604020202020204" pitchFamily="34" charset="0"/>
                <a:cs typeface="Arial" panose="020B0604020202020204" pitchFamily="34" charset="0"/>
              </a:rPr>
              <a:t> dado que el objeto </a:t>
            </a:r>
            <a:r>
              <a:rPr lang="es-AR" sz="2000" dirty="0">
                <a:latin typeface="Consolas" panose="020B0609020204030204" pitchFamily="49" charset="0"/>
                <a:cs typeface="Arial" panose="020B0604020202020204" pitchFamily="34" charset="0"/>
              </a:rPr>
              <a:t>p</a:t>
            </a:r>
            <a:r>
              <a:rPr lang="es-AR" sz="2000" dirty="0">
                <a:latin typeface="Arial" panose="020B0604020202020204" pitchFamily="34" charset="0"/>
                <a:cs typeface="Arial" panose="020B0604020202020204" pitchFamily="34" charset="0"/>
              </a:rPr>
              <a:t> de clase </a:t>
            </a:r>
            <a:r>
              <a:rPr lang="es-AR" sz="2000" dirty="0" err="1">
                <a:latin typeface="Consolas" panose="020B0609020204030204" pitchFamily="49" charset="0"/>
                <a:cs typeface="Arial" panose="020B0604020202020204" pitchFamily="34" charset="0"/>
              </a:rPr>
              <a:t>ClasePadre</a:t>
            </a:r>
            <a:r>
              <a:rPr lang="es-AR" sz="2000" dirty="0">
                <a:latin typeface="Arial" panose="020B0604020202020204" pitchFamily="34" charset="0"/>
                <a:cs typeface="Arial" panose="020B0604020202020204" pitchFamily="34" charset="0"/>
              </a:rPr>
              <a:t> es casteado al tipo </a:t>
            </a:r>
            <a:r>
              <a:rPr lang="es-AR" sz="2000" dirty="0" err="1">
                <a:latin typeface="Consolas" panose="020B0609020204030204" pitchFamily="49" charset="0"/>
                <a:cs typeface="Arial" panose="020B0604020202020204" pitchFamily="34" charset="0"/>
              </a:rPr>
              <a:t>ClaseHijo</a:t>
            </a:r>
            <a:r>
              <a:rPr lang="es-AR" sz="2000" dirty="0">
                <a:latin typeface="Arial" panose="020B0604020202020204" pitchFamily="34" charset="0"/>
                <a:cs typeface="Arial" panose="020B0604020202020204" pitchFamily="34" charset="0"/>
              </a:rPr>
              <a:t>, la cual se deriva de </a:t>
            </a:r>
            <a:r>
              <a:rPr lang="es-AR" sz="2000" dirty="0" err="1">
                <a:latin typeface="Consolas" panose="020B0609020204030204" pitchFamily="49" charset="0"/>
                <a:cs typeface="Arial" panose="020B0604020202020204" pitchFamily="34" charset="0"/>
              </a:rPr>
              <a:t>ClasePadre</a:t>
            </a:r>
            <a:r>
              <a:rPr lang="es-AR" sz="2000" dirty="0">
                <a:latin typeface="Consolas" panose="020B0609020204030204" pitchFamily="49" charset="0"/>
                <a:cs typeface="Arial" panose="020B0604020202020204" pitchFamily="34" charset="0"/>
              </a:rPr>
              <a:t>.</a:t>
            </a:r>
          </a:p>
        </p:txBody>
      </p:sp>
    </p:spTree>
    <p:extLst>
      <p:ext uri="{BB962C8B-B14F-4D97-AF65-F5344CB8AC3E}">
        <p14:creationId xmlns:p14="http://schemas.microsoft.com/office/powerpoint/2010/main" val="2566182449"/>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8"/>
          <p:cNvSpPr/>
          <p:nvPr/>
        </p:nvSpPr>
        <p:spPr>
          <a:xfrm>
            <a:off x="0" y="3076532"/>
            <a:ext cx="6081486"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ClaseHijo</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000000"/>
                </a:solidFill>
                <a:latin typeface="Consolas" panose="020B0609020204030204" pitchFamily="49" charset="0"/>
              </a:rPr>
              <a:t> p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ClaseHijo</a:t>
            </a:r>
            <a:r>
              <a:rPr lang="es-AR" dirty="0">
                <a:solidFill>
                  <a:srgbClr val="000000"/>
                </a:solidFill>
                <a:latin typeface="Consolas" panose="020B0609020204030204" pitchFamily="49" charset="0"/>
              </a:rPr>
              <a:t> </a:t>
            </a:r>
            <a:r>
              <a:rPr lang="es-AR" dirty="0" smtClean="0">
                <a:solidFill>
                  <a:srgbClr val="000000"/>
                </a:solidFill>
                <a:latin typeface="Consolas" panose="020B0609020204030204" pitchFamily="49" charset="0"/>
              </a:rPr>
              <a:t> </a:t>
            </a:r>
            <a:r>
              <a:rPr lang="es-AR" dirty="0">
                <a:solidFill>
                  <a:srgbClr val="000000"/>
                </a:solidFill>
                <a:latin typeface="Consolas" panose="020B0609020204030204" pitchFamily="49" charset="0"/>
              </a:rPr>
              <a:t>c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ClaseHijo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p;</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Analizando Código…</a:t>
            </a:r>
          </a:p>
        </p:txBody>
      </p:sp>
      <p:sp>
        <p:nvSpPr>
          <p:cNvPr id="3" name="Marcador de contenido 2"/>
          <p:cNvSpPr>
            <a:spLocks noGrp="1"/>
          </p:cNvSpPr>
          <p:nvPr>
            <p:ph idx="1"/>
          </p:nvPr>
        </p:nvSpPr>
        <p:spPr/>
        <p:txBody>
          <a:bodyPr/>
          <a:lstStyle/>
          <a:p>
            <a:r>
              <a:rPr lang="es-AR" dirty="0"/>
              <a:t>¿Qué hace el código?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128</a:t>
            </a:fld>
            <a:endParaRPr lang="es-AR" dirty="0"/>
          </a:p>
        </p:txBody>
      </p:sp>
      <p:sp>
        <p:nvSpPr>
          <p:cNvPr id="11" name="Rectángulo 10"/>
          <p:cNvSpPr/>
          <p:nvPr/>
        </p:nvSpPr>
        <p:spPr>
          <a:xfrm>
            <a:off x="951092" y="5522544"/>
            <a:ext cx="7564258" cy="1015663"/>
          </a:xfrm>
          <a:prstGeom prst="rect">
            <a:avLst/>
          </a:prstGeom>
        </p:spPr>
        <p:txBody>
          <a:bodyPr wrap="square">
            <a:spAutoFit/>
          </a:bodyPr>
          <a:lstStyle/>
          <a:p>
            <a:pPr algn="ctr"/>
            <a:r>
              <a:rPr lang="es-AR" sz="2000" dirty="0">
                <a:latin typeface="Arial" panose="020B0604020202020204" pitchFamily="34" charset="0"/>
                <a:cs typeface="Arial" panose="020B0604020202020204" pitchFamily="34" charset="0"/>
              </a:rPr>
              <a:t>Le dice al compilador que quiere forzar el casting. Pero en ejecución Java encuentra que </a:t>
            </a:r>
            <a:r>
              <a:rPr lang="es-AR" sz="2000" dirty="0">
                <a:latin typeface="Consolas" panose="020B0609020204030204" pitchFamily="49" charset="0"/>
                <a:cs typeface="Arial" panose="020B0604020202020204" pitchFamily="34" charset="0"/>
              </a:rPr>
              <a:t>p</a:t>
            </a:r>
            <a:r>
              <a:rPr lang="es-AR" sz="2000" dirty="0">
                <a:latin typeface="Arial" panose="020B0604020202020204" pitchFamily="34" charset="0"/>
                <a:cs typeface="Arial" panose="020B0604020202020204" pitchFamily="34" charset="0"/>
              </a:rPr>
              <a:t> en realidad es de </a:t>
            </a:r>
            <a:r>
              <a:rPr lang="es-AR" sz="2000" dirty="0" err="1">
                <a:latin typeface="Consolas" panose="020B0609020204030204" pitchFamily="49" charset="0"/>
                <a:cs typeface="Arial" panose="020B0604020202020204" pitchFamily="34" charset="0"/>
              </a:rPr>
              <a:t>ClasePadre</a:t>
            </a:r>
            <a:r>
              <a:rPr lang="es-AR" sz="2000" dirty="0">
                <a:latin typeface="Arial" panose="020B0604020202020204" pitchFamily="34" charset="0"/>
                <a:cs typeface="Arial" panose="020B0604020202020204" pitchFamily="34" charset="0"/>
              </a:rPr>
              <a:t> y </a:t>
            </a:r>
            <a:r>
              <a:rPr lang="es-AR" sz="2000" b="1" dirty="0">
                <a:latin typeface="Arial" panose="020B0604020202020204" pitchFamily="34" charset="0"/>
                <a:cs typeface="Arial" panose="020B0604020202020204" pitchFamily="34" charset="0"/>
              </a:rPr>
              <a:t>NO</a:t>
            </a:r>
            <a:r>
              <a:rPr lang="es-AR" sz="2000" dirty="0">
                <a:latin typeface="Arial" panose="020B0604020202020204" pitchFamily="34" charset="0"/>
                <a:cs typeface="Arial" panose="020B0604020202020204" pitchFamily="34" charset="0"/>
              </a:rPr>
              <a:t> puede hacer el casting.</a:t>
            </a:r>
          </a:p>
        </p:txBody>
      </p:sp>
      <p:sp>
        <p:nvSpPr>
          <p:cNvPr id="15" name="Rectángulo redondeado 14"/>
          <p:cNvSpPr/>
          <p:nvPr/>
        </p:nvSpPr>
        <p:spPr>
          <a:xfrm>
            <a:off x="2450220" y="5048894"/>
            <a:ext cx="196558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6" name="Conector curvado 15"/>
          <p:cNvCxnSpPr>
            <a:stCxn id="11" idx="3"/>
            <a:endCxn id="15" idx="3"/>
          </p:cNvCxnSpPr>
          <p:nvPr/>
        </p:nvCxnSpPr>
        <p:spPr>
          <a:xfrm flipH="1" flipV="1">
            <a:off x="4415808" y="5198367"/>
            <a:ext cx="4099542" cy="832009"/>
          </a:xfrm>
          <a:prstGeom prst="curvedConnector3">
            <a:avLst>
              <a:gd name="adj1" fmla="val -5576"/>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Rectángulo 19"/>
          <p:cNvSpPr/>
          <p:nvPr/>
        </p:nvSpPr>
        <p:spPr>
          <a:xfrm>
            <a:off x="5023029" y="2160000"/>
            <a:ext cx="4127078" cy="969496"/>
          </a:xfrm>
          <a:prstGeom prst="rect">
            <a:avLst/>
          </a:prstGeom>
        </p:spPr>
        <p:txBody>
          <a:bodyPr wrap="square">
            <a:spAutoFit/>
          </a:bodyPr>
          <a:lstStyle/>
          <a:p>
            <a:r>
              <a:rPr lang="es-AR" sz="1900" dirty="0">
                <a:latin typeface="Arial" panose="020B0604020202020204" pitchFamily="34" charset="0"/>
                <a:cs typeface="Arial" panose="020B0604020202020204" pitchFamily="34" charset="0"/>
              </a:rPr>
              <a:t>1.  Compila y ejecuta sin errores.</a:t>
            </a:r>
          </a:p>
          <a:p>
            <a:r>
              <a:rPr lang="es-AR" sz="1900" dirty="0">
                <a:latin typeface="Arial" panose="020B0604020202020204" pitchFamily="34" charset="0"/>
                <a:cs typeface="Arial" panose="020B0604020202020204" pitchFamily="34" charset="0"/>
              </a:rPr>
              <a:t>2.  Error en tiempo de compilación.</a:t>
            </a:r>
          </a:p>
          <a:p>
            <a:r>
              <a:rPr lang="es-AR" sz="1900" b="1" dirty="0">
                <a:solidFill>
                  <a:srgbClr val="FF0000"/>
                </a:solidFill>
                <a:latin typeface="Arial" panose="020B0604020202020204" pitchFamily="34" charset="0"/>
                <a:cs typeface="Arial" panose="020B0604020202020204" pitchFamily="34" charset="0"/>
              </a:rPr>
              <a:t>3.  Error en tiempo de ejecución.</a:t>
            </a:r>
          </a:p>
        </p:txBody>
      </p:sp>
    </p:spTree>
    <p:extLst>
      <p:ext uri="{BB962C8B-B14F-4D97-AF65-F5344CB8AC3E}">
        <p14:creationId xmlns:p14="http://schemas.microsoft.com/office/powerpoint/2010/main" val="35257412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12</a:t>
            </a:fld>
            <a:endParaRPr lang="es-ES_tradnl"/>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sp>
        <p:nvSpPr>
          <p:cNvPr id="4" name="Rectángulo 3"/>
          <p:cNvSpPr/>
          <p:nvPr/>
        </p:nvSpPr>
        <p:spPr>
          <a:xfrm>
            <a:off x="630831" y="943113"/>
            <a:ext cx="8513137" cy="5632311"/>
          </a:xfrm>
          <a:prstGeom prst="rect">
            <a:avLst/>
          </a:prstGeom>
        </p:spPr>
        <p:txBody>
          <a:bodyPr wrap="square">
            <a:spAutoFit/>
          </a:bodyPr>
          <a:lstStyle/>
          <a:p>
            <a:r>
              <a:rPr lang="es-ES_tradnl" dirty="0" err="1">
                <a:solidFill>
                  <a:srgbClr val="0000E6"/>
                </a:solidFill>
              </a:rPr>
              <a:t>private</a:t>
            </a:r>
            <a:r>
              <a:rPr lang="es-ES_tradnl" dirty="0"/>
              <a:t> </a:t>
            </a:r>
            <a:r>
              <a:rPr lang="es-ES_tradnl" dirty="0" err="1">
                <a:solidFill>
                  <a:srgbClr val="0000E6"/>
                </a:solidFill>
              </a:rPr>
              <a:t>void</a:t>
            </a:r>
            <a:r>
              <a:rPr lang="es-ES_tradnl" dirty="0"/>
              <a:t> </a:t>
            </a:r>
            <a:r>
              <a:rPr lang="es-ES_tradnl" b="1" dirty="0" err="1">
                <a:latin typeface="Monospaced" charset="0"/>
              </a:rPr>
              <a:t>ordenarCursosPorAño</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int</a:t>
            </a:r>
            <a:r>
              <a:rPr lang="es-ES_tradnl" dirty="0" smtClean="0"/>
              <a:t> </a:t>
            </a:r>
            <a:r>
              <a:rPr lang="es-ES_tradnl" dirty="0" err="1"/>
              <a:t>index</a:t>
            </a:r>
            <a:r>
              <a:rPr lang="es-ES_tradnl" dirty="0"/>
              <a:t>=0;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boolean</a:t>
            </a:r>
            <a:r>
              <a:rPr lang="es-ES_tradnl" dirty="0" smtClean="0"/>
              <a:t> </a:t>
            </a:r>
            <a:r>
              <a:rPr lang="es-ES_tradnl" dirty="0"/>
              <a:t>intercambio = </a:t>
            </a:r>
            <a:r>
              <a:rPr lang="es-ES_tradnl" dirty="0">
                <a:solidFill>
                  <a:srgbClr val="0000E6"/>
                </a:solidFill>
              </a:rPr>
              <a:t>true</a:t>
            </a:r>
            <a:r>
              <a:rPr lang="es-ES_tradnl" dirty="0"/>
              <a:t>; </a:t>
            </a:r>
            <a:endParaRPr lang="es-ES_tradnl" dirty="0" smtClean="0"/>
          </a:p>
          <a:p>
            <a:r>
              <a:rPr lang="es-ES_tradnl" dirty="0"/>
              <a:t> </a:t>
            </a:r>
            <a:r>
              <a:rPr lang="es-ES_tradnl" dirty="0" smtClean="0"/>
              <a:t> Curso </a:t>
            </a:r>
            <a:r>
              <a:rPr lang="es-ES_tradnl" dirty="0"/>
              <a:t>auxiliar;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while</a:t>
            </a:r>
            <a:r>
              <a:rPr lang="es-ES_tradnl" dirty="0" smtClean="0"/>
              <a:t> </a:t>
            </a:r>
            <a:r>
              <a:rPr lang="es-ES_tradnl" dirty="0"/>
              <a:t>(intercambio) { </a:t>
            </a:r>
            <a:endParaRPr lang="es-ES_tradnl" dirty="0" smtClean="0"/>
          </a:p>
          <a:p>
            <a:r>
              <a:rPr lang="es-ES_tradnl" dirty="0"/>
              <a:t> </a:t>
            </a:r>
            <a:r>
              <a:rPr lang="es-ES_tradnl" dirty="0" smtClean="0"/>
              <a:t>   intercambio </a:t>
            </a:r>
            <a:r>
              <a:rPr lang="es-ES_tradnl" dirty="0"/>
              <a:t>= </a:t>
            </a:r>
            <a:r>
              <a:rPr lang="es-ES_tradnl" dirty="0">
                <a:solidFill>
                  <a:srgbClr val="0000E6"/>
                </a:solidFill>
              </a:rPr>
              <a:t>false</a:t>
            </a:r>
            <a:r>
              <a:rPr lang="es-ES_tradnl" dirty="0"/>
              <a:t>; </a:t>
            </a:r>
            <a:endParaRPr lang="es-ES_tradnl" dirty="0" smtClean="0"/>
          </a:p>
          <a:p>
            <a:r>
              <a:rPr lang="es-ES_tradnl" dirty="0"/>
              <a:t> </a:t>
            </a:r>
            <a:r>
              <a:rPr lang="es-ES_tradnl" dirty="0" smtClean="0"/>
              <a:t>   </a:t>
            </a:r>
            <a:r>
              <a:rPr lang="es-ES_tradnl" dirty="0" err="1" smtClean="0"/>
              <a:t>index</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for</a:t>
            </a:r>
            <a:r>
              <a:rPr lang="es-ES_tradnl" dirty="0" smtClean="0"/>
              <a:t> </a:t>
            </a:r>
            <a:r>
              <a:rPr lang="es-ES_tradnl" dirty="0"/>
              <a:t>(</a:t>
            </a:r>
            <a:r>
              <a:rPr lang="es-ES_tradnl" dirty="0" err="1">
                <a:solidFill>
                  <a:srgbClr val="0000E6"/>
                </a:solidFill>
              </a:rPr>
              <a:t>int</a:t>
            </a:r>
            <a:r>
              <a:rPr lang="es-ES_tradnl" dirty="0"/>
              <a:t> i = 0; i &lt; </a:t>
            </a:r>
            <a:r>
              <a:rPr lang="es-ES_tradnl" dirty="0" err="1">
                <a:solidFill>
                  <a:srgbClr val="009900"/>
                </a:solidFill>
              </a:rPr>
              <a:t>materias</a:t>
            </a:r>
            <a:r>
              <a:rPr lang="es-ES_tradnl" dirty="0" err="1"/>
              <a:t>.size</a:t>
            </a:r>
            <a:r>
              <a:rPr lang="es-ES_tradnl" dirty="0"/>
              <a:t>() - </a:t>
            </a:r>
            <a:r>
              <a:rPr lang="es-ES_tradnl" dirty="0" err="1"/>
              <a:t>index</a:t>
            </a:r>
            <a:r>
              <a:rPr lang="es-ES_tradnl" dirty="0"/>
              <a:t>; i++) {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if</a:t>
            </a:r>
            <a:r>
              <a:rPr lang="es-ES_tradnl" dirty="0" smtClean="0"/>
              <a:t> </a:t>
            </a:r>
            <a:r>
              <a:rPr lang="es-ES_tradnl" dirty="0"/>
              <a:t>(</a:t>
            </a:r>
            <a:r>
              <a:rPr lang="es-ES_tradnl" dirty="0" err="1">
                <a:solidFill>
                  <a:srgbClr val="009900"/>
                </a:solidFill>
              </a:rPr>
              <a:t>materias</a:t>
            </a:r>
            <a:r>
              <a:rPr lang="es-ES_tradnl" dirty="0" err="1"/>
              <a:t>.get</a:t>
            </a:r>
            <a:r>
              <a:rPr lang="es-ES_tradnl" dirty="0"/>
              <a:t>(i).</a:t>
            </a:r>
            <a:r>
              <a:rPr lang="es-ES_tradnl" dirty="0" err="1"/>
              <a:t>getAño</a:t>
            </a:r>
            <a:r>
              <a:rPr lang="es-ES_tradnl" dirty="0"/>
              <a:t>() &gt; </a:t>
            </a:r>
            <a:r>
              <a:rPr lang="es-ES_tradnl" dirty="0" err="1">
                <a:solidFill>
                  <a:srgbClr val="009900"/>
                </a:solidFill>
              </a:rPr>
              <a:t>materias</a:t>
            </a:r>
            <a:r>
              <a:rPr lang="es-ES_tradnl" dirty="0" err="1"/>
              <a:t>.get</a:t>
            </a:r>
            <a:r>
              <a:rPr lang="es-ES_tradnl" dirty="0"/>
              <a:t>(i + 1).</a:t>
            </a:r>
            <a:r>
              <a:rPr lang="es-ES_tradnl" dirty="0" err="1"/>
              <a:t>getAño</a:t>
            </a:r>
            <a:r>
              <a:rPr lang="es-ES_tradnl" dirty="0"/>
              <a:t>()) { </a:t>
            </a:r>
            <a:endParaRPr lang="es-ES_tradnl" dirty="0" smtClean="0"/>
          </a:p>
          <a:p>
            <a:r>
              <a:rPr lang="es-ES_tradnl" dirty="0"/>
              <a:t> </a:t>
            </a:r>
            <a:r>
              <a:rPr lang="es-ES_tradnl" dirty="0" smtClean="0"/>
              <a:t>       auxiliar </a:t>
            </a:r>
            <a:r>
              <a:rPr lang="es-ES_tradnl" dirty="0"/>
              <a:t>= </a:t>
            </a:r>
            <a:r>
              <a:rPr lang="es-ES_tradnl" dirty="0" err="1">
                <a:solidFill>
                  <a:srgbClr val="009900"/>
                </a:solidFill>
              </a:rPr>
              <a:t>materias</a:t>
            </a:r>
            <a:r>
              <a:rPr lang="es-ES_tradnl" dirty="0" err="1"/>
              <a:t>.get</a:t>
            </a:r>
            <a:r>
              <a:rPr lang="es-ES_tradnl" dirty="0"/>
              <a:t>(i); </a:t>
            </a:r>
            <a:endParaRPr lang="es-ES_tradnl" dirty="0" smtClean="0"/>
          </a:p>
          <a:p>
            <a:r>
              <a:rPr lang="es-ES_tradnl" dirty="0">
                <a:solidFill>
                  <a:srgbClr val="009900"/>
                </a:solidFill>
              </a:rPr>
              <a:t> </a:t>
            </a:r>
            <a:r>
              <a:rPr lang="es-ES_tradnl" dirty="0" smtClean="0">
                <a:solidFill>
                  <a:srgbClr val="009900"/>
                </a:solidFill>
              </a:rPr>
              <a:t>       </a:t>
            </a:r>
            <a:r>
              <a:rPr lang="es-ES_tradnl" dirty="0" err="1" smtClean="0">
                <a:solidFill>
                  <a:srgbClr val="009900"/>
                </a:solidFill>
              </a:rPr>
              <a:t>materias</a:t>
            </a:r>
            <a:r>
              <a:rPr lang="es-ES_tradnl" dirty="0" err="1" smtClean="0"/>
              <a:t>.add</a:t>
            </a:r>
            <a:r>
              <a:rPr lang="es-ES_tradnl" dirty="0" smtClean="0"/>
              <a:t>(i</a:t>
            </a:r>
            <a:r>
              <a:rPr lang="es-ES_tradnl" dirty="0"/>
              <a:t>, </a:t>
            </a:r>
            <a:r>
              <a:rPr lang="es-ES_tradnl" dirty="0" err="1">
                <a:solidFill>
                  <a:srgbClr val="009900"/>
                </a:solidFill>
              </a:rPr>
              <a:t>materias</a:t>
            </a:r>
            <a:r>
              <a:rPr lang="es-ES_tradnl" dirty="0" err="1"/>
              <a:t>.get</a:t>
            </a:r>
            <a:r>
              <a:rPr lang="es-ES_tradnl" dirty="0"/>
              <a:t>(i + 1));</a:t>
            </a:r>
            <a:r>
              <a:rPr lang="es-ES_tradnl" dirty="0">
                <a:solidFill>
                  <a:srgbClr val="969696"/>
                </a:solidFill>
              </a:rPr>
              <a:t>//Agrega el valor pasado en el segundo </a:t>
            </a:r>
            <a:r>
              <a:rPr lang="es-ES_tradnl" dirty="0" smtClean="0">
                <a:solidFill>
                  <a:srgbClr val="969696"/>
                </a:solidFill>
              </a:rPr>
              <a:t>parámetro </a:t>
            </a:r>
            <a:r>
              <a:rPr lang="es-ES_tradnl" dirty="0">
                <a:solidFill>
                  <a:srgbClr val="969696"/>
                </a:solidFill>
              </a:rPr>
              <a:t>en la </a:t>
            </a:r>
            <a:r>
              <a:rPr lang="es-ES_tradnl" dirty="0" smtClean="0">
                <a:solidFill>
                  <a:srgbClr val="969696"/>
                </a:solidFill>
              </a:rPr>
              <a:t>posición </a:t>
            </a:r>
            <a:r>
              <a:rPr lang="es-ES_tradnl" dirty="0">
                <a:solidFill>
                  <a:srgbClr val="969696"/>
                </a:solidFill>
              </a:rPr>
              <a:t>i de la lista. El valor que se encontraba en la </a:t>
            </a:r>
            <a:r>
              <a:rPr lang="es-ES_tradnl" dirty="0" smtClean="0">
                <a:solidFill>
                  <a:srgbClr val="969696"/>
                </a:solidFill>
              </a:rPr>
              <a:t>posición </a:t>
            </a:r>
            <a:r>
              <a:rPr lang="es-ES_tradnl" dirty="0">
                <a:solidFill>
                  <a:srgbClr val="969696"/>
                </a:solidFill>
              </a:rPr>
              <a:t>i se mueve a la derecha</a:t>
            </a:r>
            <a:r>
              <a:rPr lang="es-ES_tradnl" dirty="0"/>
              <a:t> </a:t>
            </a:r>
            <a:endParaRPr lang="es-ES_tradnl" dirty="0" smtClean="0"/>
          </a:p>
          <a:p>
            <a:r>
              <a:rPr lang="es-ES_tradnl" dirty="0">
                <a:solidFill>
                  <a:srgbClr val="009900"/>
                </a:solidFill>
              </a:rPr>
              <a:t> </a:t>
            </a:r>
            <a:r>
              <a:rPr lang="es-ES_tradnl" dirty="0" smtClean="0">
                <a:solidFill>
                  <a:srgbClr val="009900"/>
                </a:solidFill>
              </a:rPr>
              <a:t>       </a:t>
            </a:r>
            <a:r>
              <a:rPr lang="es-ES_tradnl" dirty="0" err="1" smtClean="0">
                <a:solidFill>
                  <a:srgbClr val="009900"/>
                </a:solidFill>
              </a:rPr>
              <a:t>materias</a:t>
            </a:r>
            <a:r>
              <a:rPr lang="es-ES_tradnl" dirty="0" err="1" smtClean="0"/>
              <a:t>.remove</a:t>
            </a:r>
            <a:r>
              <a:rPr lang="es-ES_tradnl" dirty="0" smtClean="0"/>
              <a:t>(i+1</a:t>
            </a:r>
            <a:r>
              <a:rPr lang="es-ES_tradnl" dirty="0"/>
              <a:t>); </a:t>
            </a:r>
            <a:endParaRPr lang="es-ES_tradnl" dirty="0" smtClean="0"/>
          </a:p>
          <a:p>
            <a:r>
              <a:rPr lang="es-ES_tradnl" dirty="0">
                <a:solidFill>
                  <a:srgbClr val="009900"/>
                </a:solidFill>
              </a:rPr>
              <a:t> </a:t>
            </a:r>
            <a:r>
              <a:rPr lang="es-ES_tradnl" dirty="0" smtClean="0">
                <a:solidFill>
                  <a:srgbClr val="009900"/>
                </a:solidFill>
              </a:rPr>
              <a:t>       </a:t>
            </a:r>
            <a:r>
              <a:rPr lang="es-ES_tradnl" dirty="0" err="1" smtClean="0">
                <a:solidFill>
                  <a:srgbClr val="009900"/>
                </a:solidFill>
              </a:rPr>
              <a:t>materias</a:t>
            </a:r>
            <a:r>
              <a:rPr lang="es-ES_tradnl" dirty="0" err="1" smtClean="0"/>
              <a:t>.add</a:t>
            </a:r>
            <a:r>
              <a:rPr lang="es-ES_tradnl" dirty="0" smtClean="0"/>
              <a:t>(i+1</a:t>
            </a:r>
            <a:r>
              <a:rPr lang="es-ES_tradnl" dirty="0"/>
              <a:t>, auxiliar); </a:t>
            </a:r>
            <a:endParaRPr lang="es-ES_tradnl" dirty="0" smtClean="0"/>
          </a:p>
          <a:p>
            <a:r>
              <a:rPr lang="es-ES_tradnl" dirty="0">
                <a:solidFill>
                  <a:srgbClr val="009900"/>
                </a:solidFill>
              </a:rPr>
              <a:t> </a:t>
            </a:r>
            <a:r>
              <a:rPr lang="es-ES_tradnl" dirty="0" smtClean="0">
                <a:solidFill>
                  <a:srgbClr val="009900"/>
                </a:solidFill>
              </a:rPr>
              <a:t>       </a:t>
            </a:r>
            <a:r>
              <a:rPr lang="es-ES_tradnl" dirty="0" err="1" smtClean="0">
                <a:solidFill>
                  <a:srgbClr val="009900"/>
                </a:solidFill>
              </a:rPr>
              <a:t>materias</a:t>
            </a:r>
            <a:r>
              <a:rPr lang="es-ES_tradnl" dirty="0" err="1" smtClean="0"/>
              <a:t>.remove</a:t>
            </a:r>
            <a:r>
              <a:rPr lang="es-ES_tradnl" dirty="0" smtClean="0"/>
              <a:t>(i+2</a:t>
            </a:r>
            <a:r>
              <a:rPr lang="es-ES_tradnl" dirty="0"/>
              <a:t>); </a:t>
            </a:r>
            <a:endParaRPr lang="es-ES_tradnl" dirty="0" smtClean="0"/>
          </a:p>
          <a:p>
            <a:r>
              <a:rPr lang="es-ES_tradnl" dirty="0"/>
              <a:t> </a:t>
            </a:r>
            <a:r>
              <a:rPr lang="es-ES_tradnl" dirty="0" smtClean="0"/>
              <a:t>       intercambio </a:t>
            </a:r>
            <a:r>
              <a:rPr lang="es-ES_tradnl" dirty="0"/>
              <a:t>= </a:t>
            </a:r>
            <a:r>
              <a:rPr lang="es-ES_tradnl" dirty="0">
                <a:solidFill>
                  <a:srgbClr val="0000E6"/>
                </a:solidFill>
              </a:rPr>
              <a:t>true</a:t>
            </a:r>
            <a:r>
              <a:rPr lang="es-ES_tradnl" dirty="0"/>
              <a:t>; </a:t>
            </a:r>
            <a:endParaRPr lang="es-ES_tradnl" dirty="0" smtClean="0"/>
          </a:p>
          <a:p>
            <a:r>
              <a:rPr lang="es-ES_tradnl" dirty="0"/>
              <a:t> </a:t>
            </a:r>
            <a:r>
              <a:rPr lang="es-ES_tradnl" dirty="0" smtClean="0"/>
              <a:t>   } </a:t>
            </a:r>
          </a:p>
          <a:p>
            <a:r>
              <a:rPr lang="es-ES_tradnl" dirty="0"/>
              <a:t> </a:t>
            </a:r>
            <a:r>
              <a:rPr lang="es-ES_tradnl" dirty="0" smtClean="0"/>
              <a:t> } </a:t>
            </a:r>
          </a:p>
          <a:p>
            <a:r>
              <a:rPr lang="es-ES_tradnl" dirty="0" smtClean="0"/>
              <a:t>} </a:t>
            </a:r>
            <a:endParaRPr lang="en-US" dirty="0"/>
          </a:p>
        </p:txBody>
      </p:sp>
    </p:spTree>
    <p:extLst>
      <p:ext uri="{BB962C8B-B14F-4D97-AF65-F5344CB8AC3E}">
        <p14:creationId xmlns:p14="http://schemas.microsoft.com/office/powerpoint/2010/main" val="724204550"/>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a:t>
            </a:r>
          </a:p>
        </p:txBody>
      </p:sp>
      <p:sp>
        <p:nvSpPr>
          <p:cNvPr id="3" name="Marcador de contenido 2"/>
          <p:cNvSpPr>
            <a:spLocks noGrp="1"/>
          </p:cNvSpPr>
          <p:nvPr>
            <p:ph idx="1"/>
          </p:nvPr>
        </p:nvSpPr>
        <p:spPr/>
        <p:txBody>
          <a:bodyPr/>
          <a:lstStyle/>
          <a:p>
            <a:r>
              <a:rPr lang="es-AR" dirty="0"/>
              <a:t>¿Y ahora?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129</a:t>
            </a:fld>
            <a:endParaRPr lang="es-AR" dirty="0"/>
          </a:p>
        </p:txBody>
      </p:sp>
      <p:pic>
        <p:nvPicPr>
          <p:cNvPr id="10"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2394177" y="5640212"/>
            <a:ext cx="4108028" cy="400110"/>
          </a:xfrm>
          <a:prstGeom prst="rect">
            <a:avLst/>
          </a:prstGeom>
        </p:spPr>
        <p:txBody>
          <a:bodyPr wrap="square">
            <a:spAutoFit/>
          </a:bodyPr>
          <a:lstStyle/>
          <a:p>
            <a:pPr algn="ctr"/>
            <a:r>
              <a:rPr lang="es-AR" sz="2000" dirty="0">
                <a:latin typeface="Arial" panose="020B0604020202020204" pitchFamily="34" charset="0"/>
                <a:cs typeface="Arial" panose="020B0604020202020204" pitchFamily="34" charset="0"/>
              </a:rPr>
              <a:t>Se sacó el casting explícito</a:t>
            </a:r>
          </a:p>
        </p:txBody>
      </p:sp>
      <p:sp>
        <p:nvSpPr>
          <p:cNvPr id="11" name="Rectángulo 10"/>
          <p:cNvSpPr/>
          <p:nvPr/>
        </p:nvSpPr>
        <p:spPr>
          <a:xfrm>
            <a:off x="0" y="3076532"/>
            <a:ext cx="6081486"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ClaseHijo</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000000"/>
                </a:solidFill>
                <a:latin typeface="Consolas" panose="020B0609020204030204" pitchFamily="49" charset="0"/>
              </a:rPr>
              <a:t> p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ClaseHijo</a:t>
            </a:r>
            <a:r>
              <a:rPr lang="es-AR" dirty="0">
                <a:solidFill>
                  <a:srgbClr val="000000"/>
                </a:solidFill>
                <a:latin typeface="Consolas" panose="020B0609020204030204" pitchFamily="49" charset="0"/>
              </a:rPr>
              <a:t> </a:t>
            </a:r>
            <a:r>
              <a:rPr lang="es-AR" dirty="0" smtClean="0">
                <a:solidFill>
                  <a:srgbClr val="000000"/>
                </a:solidFill>
                <a:latin typeface="Consolas" panose="020B0609020204030204" pitchFamily="49" charset="0"/>
              </a:rPr>
              <a:t> c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p;</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13" name="Rectángulo redondeado 12"/>
          <p:cNvSpPr/>
          <p:nvPr/>
        </p:nvSpPr>
        <p:spPr>
          <a:xfrm>
            <a:off x="2359257" y="5048894"/>
            <a:ext cx="48349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4" name="Conector curvado 13"/>
          <p:cNvCxnSpPr>
            <a:endCxn id="13" idx="3"/>
          </p:cNvCxnSpPr>
          <p:nvPr/>
        </p:nvCxnSpPr>
        <p:spPr>
          <a:xfrm rot="10800000">
            <a:off x="2842756" y="5198368"/>
            <a:ext cx="942975" cy="441845"/>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Rectángulo 15"/>
          <p:cNvSpPr/>
          <p:nvPr/>
        </p:nvSpPr>
        <p:spPr>
          <a:xfrm>
            <a:off x="4838700" y="2250412"/>
            <a:ext cx="4311407" cy="969496"/>
          </a:xfrm>
          <a:prstGeom prst="rect">
            <a:avLst/>
          </a:prstGeom>
        </p:spPr>
        <p:txBody>
          <a:bodyPr wrap="square">
            <a:spAutoFit/>
          </a:bodyPr>
          <a:lstStyle/>
          <a:p>
            <a:r>
              <a:rPr lang="es-AR" sz="1900" dirty="0">
                <a:latin typeface="Arial" panose="020B0604020202020204" pitchFamily="34" charset="0"/>
                <a:cs typeface="Arial" panose="020B0604020202020204" pitchFamily="34" charset="0"/>
              </a:rPr>
              <a:t>1.  Compila y ejecuta sin errores.</a:t>
            </a:r>
          </a:p>
          <a:p>
            <a:r>
              <a:rPr lang="es-AR" sz="1900" dirty="0">
                <a:latin typeface="Arial" panose="020B0604020202020204" pitchFamily="34" charset="0"/>
                <a:cs typeface="Arial" panose="020B0604020202020204" pitchFamily="34" charset="0"/>
              </a:rPr>
              <a:t>2.  Error en tiempo de compilación.</a:t>
            </a:r>
          </a:p>
          <a:p>
            <a:r>
              <a:rPr lang="es-AR" sz="1900" dirty="0">
                <a:latin typeface="Arial" panose="020B0604020202020204" pitchFamily="34" charset="0"/>
                <a:cs typeface="Arial" panose="020B0604020202020204" pitchFamily="34" charset="0"/>
              </a:rPr>
              <a:t>3.  Error en tiempo de ejecución.</a:t>
            </a:r>
          </a:p>
        </p:txBody>
      </p:sp>
    </p:spTree>
    <p:extLst>
      <p:ext uri="{BB962C8B-B14F-4D97-AF65-F5344CB8AC3E}">
        <p14:creationId xmlns:p14="http://schemas.microsoft.com/office/powerpoint/2010/main" val="952439439"/>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a:t>
            </a:r>
          </a:p>
        </p:txBody>
      </p:sp>
      <p:sp>
        <p:nvSpPr>
          <p:cNvPr id="3" name="Marcador de contenido 2"/>
          <p:cNvSpPr>
            <a:spLocks noGrp="1"/>
          </p:cNvSpPr>
          <p:nvPr>
            <p:ph idx="1"/>
          </p:nvPr>
        </p:nvSpPr>
        <p:spPr/>
        <p:txBody>
          <a:bodyPr/>
          <a:lstStyle/>
          <a:p>
            <a:r>
              <a:rPr lang="es-AR" dirty="0"/>
              <a:t>¿Y ahora?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130</a:t>
            </a:fld>
            <a:endParaRPr lang="es-AR" dirty="0"/>
          </a:p>
        </p:txBody>
      </p:sp>
      <p:pic>
        <p:nvPicPr>
          <p:cNvPr id="10"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11" name="Rectángulo 10"/>
          <p:cNvSpPr/>
          <p:nvPr/>
        </p:nvSpPr>
        <p:spPr>
          <a:xfrm>
            <a:off x="0" y="3076532"/>
            <a:ext cx="6081486"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ClaseHijo</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p>
          <a:p>
            <a:endParaRPr lang="es-AR" dirty="0"/>
          </a:p>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000000"/>
                </a:solidFill>
                <a:latin typeface="Consolas" panose="020B0609020204030204" pitchFamily="49" charset="0"/>
              </a:rPr>
              <a:t> p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ClasePadre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ClaseHijo</a:t>
            </a:r>
            <a:r>
              <a:rPr lang="es-AR" dirty="0">
                <a:solidFill>
                  <a:srgbClr val="000000"/>
                </a:solidFill>
                <a:latin typeface="Consolas" panose="020B0609020204030204" pitchFamily="49" charset="0"/>
              </a:rPr>
              <a:t> </a:t>
            </a:r>
            <a:r>
              <a:rPr lang="es-AR" dirty="0" smtClean="0">
                <a:solidFill>
                  <a:srgbClr val="000000"/>
                </a:solidFill>
                <a:latin typeface="Consolas" panose="020B0609020204030204" pitchFamily="49" charset="0"/>
              </a:rPr>
              <a:t>c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p;</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13" name="Rectángulo redondeado 12"/>
          <p:cNvSpPr/>
          <p:nvPr/>
        </p:nvSpPr>
        <p:spPr>
          <a:xfrm>
            <a:off x="2213438" y="5061306"/>
            <a:ext cx="483498" cy="2989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5" name="Rectángulo 14"/>
          <p:cNvSpPr/>
          <p:nvPr/>
        </p:nvSpPr>
        <p:spPr>
          <a:xfrm>
            <a:off x="4838700" y="2250412"/>
            <a:ext cx="4311407" cy="969496"/>
          </a:xfrm>
          <a:prstGeom prst="rect">
            <a:avLst/>
          </a:prstGeom>
        </p:spPr>
        <p:txBody>
          <a:bodyPr wrap="square">
            <a:spAutoFit/>
          </a:bodyPr>
          <a:lstStyle/>
          <a:p>
            <a:r>
              <a:rPr lang="es-AR" sz="1900" dirty="0">
                <a:latin typeface="Arial" panose="020B0604020202020204" pitchFamily="34" charset="0"/>
                <a:cs typeface="Arial" panose="020B0604020202020204" pitchFamily="34" charset="0"/>
              </a:rPr>
              <a:t>1.  Compila y ejecuta sin errores.</a:t>
            </a:r>
          </a:p>
          <a:p>
            <a:r>
              <a:rPr lang="es-AR" sz="1900" b="1" dirty="0">
                <a:solidFill>
                  <a:srgbClr val="FF0000"/>
                </a:solidFill>
                <a:latin typeface="Arial" panose="020B0604020202020204" pitchFamily="34" charset="0"/>
                <a:cs typeface="Arial" panose="020B0604020202020204" pitchFamily="34" charset="0"/>
              </a:rPr>
              <a:t>2.  Error en tiempo de compilación.</a:t>
            </a:r>
          </a:p>
          <a:p>
            <a:r>
              <a:rPr lang="es-AR" sz="1900" dirty="0">
                <a:latin typeface="Arial" panose="020B0604020202020204" pitchFamily="34" charset="0"/>
                <a:cs typeface="Arial" panose="020B0604020202020204" pitchFamily="34" charset="0"/>
              </a:rPr>
              <a:t>3.  Error en tiempo de ejecución.</a:t>
            </a:r>
          </a:p>
        </p:txBody>
      </p:sp>
      <p:sp>
        <p:nvSpPr>
          <p:cNvPr id="16" name="Rectángulo 15"/>
          <p:cNvSpPr/>
          <p:nvPr/>
        </p:nvSpPr>
        <p:spPr>
          <a:xfrm>
            <a:off x="3608771" y="5495675"/>
            <a:ext cx="5580187" cy="1015663"/>
          </a:xfrm>
          <a:prstGeom prst="rect">
            <a:avLst/>
          </a:prstGeom>
        </p:spPr>
        <p:txBody>
          <a:bodyPr wrap="square">
            <a:spAutoFit/>
          </a:bodyPr>
          <a:lstStyle/>
          <a:p>
            <a:pPr algn="ctr"/>
            <a:r>
              <a:rPr lang="es-AR" sz="2000" dirty="0">
                <a:latin typeface="Arial" panose="020B0604020202020204" pitchFamily="34" charset="0"/>
                <a:cs typeface="Arial" panose="020B0604020202020204" pitchFamily="34" charset="0"/>
              </a:rPr>
              <a:t>Un objeto de </a:t>
            </a:r>
            <a:r>
              <a:rPr lang="es-AR" sz="2000" dirty="0" err="1">
                <a:latin typeface="Consolas" panose="020B0609020204030204" pitchFamily="49" charset="0"/>
                <a:cs typeface="Arial" panose="020B0604020202020204" pitchFamily="34" charset="0"/>
              </a:rPr>
              <a:t>ClasePadre</a:t>
            </a:r>
            <a:r>
              <a:rPr lang="es-AR" sz="2000" dirty="0">
                <a:latin typeface="Arial" panose="020B0604020202020204" pitchFamily="34" charset="0"/>
                <a:cs typeface="Arial" panose="020B0604020202020204" pitchFamily="34" charset="0"/>
              </a:rPr>
              <a:t> </a:t>
            </a:r>
            <a:r>
              <a:rPr lang="es-AR" sz="2000" b="1" dirty="0">
                <a:latin typeface="Arial" panose="020B0604020202020204" pitchFamily="34" charset="0"/>
                <a:cs typeface="Arial" panose="020B0604020202020204" pitchFamily="34" charset="0"/>
              </a:rPr>
              <a:t>NO</a:t>
            </a:r>
            <a:r>
              <a:rPr lang="es-AR" sz="2000" dirty="0">
                <a:latin typeface="Arial" panose="020B0604020202020204" pitchFamily="34" charset="0"/>
                <a:cs typeface="Arial" panose="020B0604020202020204" pitchFamily="34" charset="0"/>
              </a:rPr>
              <a:t> puede ser convertido automáticamente en un objeto de más abajo en su jerarquía.</a:t>
            </a:r>
          </a:p>
        </p:txBody>
      </p:sp>
    </p:spTree>
    <p:extLst>
      <p:ext uri="{BB962C8B-B14F-4D97-AF65-F5344CB8AC3E}">
        <p14:creationId xmlns:p14="http://schemas.microsoft.com/office/powerpoint/2010/main" val="1725978286"/>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Recordando Herencia</a:t>
            </a:r>
          </a:p>
        </p:txBody>
      </p:sp>
      <p:sp>
        <p:nvSpPr>
          <p:cNvPr id="3" name="Marcador de contenido 2"/>
          <p:cNvSpPr>
            <a:spLocks noGrp="1"/>
          </p:cNvSpPr>
          <p:nvPr>
            <p:ph idx="1"/>
          </p:nvPr>
        </p:nvSpPr>
        <p:spPr/>
        <p:txBody>
          <a:bodyPr/>
          <a:lstStyle/>
          <a:p>
            <a:r>
              <a:rPr lang="es-AR" dirty="0"/>
              <a:t>Se desea modelar animales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131</a:t>
            </a:fld>
            <a:endParaRPr lang="es-AR" dirty="0"/>
          </a:p>
        </p:txBody>
      </p:sp>
      <p:sp>
        <p:nvSpPr>
          <p:cNvPr id="7" name="Llamada de nube 6"/>
          <p:cNvSpPr/>
          <p:nvPr/>
        </p:nvSpPr>
        <p:spPr>
          <a:xfrm>
            <a:off x="7812494" y="835913"/>
            <a:ext cx="1240972" cy="830829"/>
          </a:xfrm>
          <a:prstGeom prst="cloudCallout">
            <a:avLst/>
          </a:prstGeom>
          <a:solidFill>
            <a:schemeClr val="bg2"/>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pic>
        <p:nvPicPr>
          <p:cNvPr id="8" name="Imagen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9364" y="2344896"/>
            <a:ext cx="1511808" cy="1659618"/>
          </a:xfrm>
          <a:prstGeom prst="rect">
            <a:avLst/>
          </a:prstGeom>
        </p:spPr>
      </p:pic>
      <p:pic>
        <p:nvPicPr>
          <p:cNvPr id="9" name="Imagen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270" y="2775145"/>
            <a:ext cx="1229370" cy="2458738"/>
          </a:xfrm>
          <a:prstGeom prst="rect">
            <a:avLst/>
          </a:prstGeom>
        </p:spPr>
      </p:pic>
      <p:pic>
        <p:nvPicPr>
          <p:cNvPr id="10" name="Imagen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08566" y="2857666"/>
            <a:ext cx="1692898" cy="1514350"/>
          </a:xfrm>
          <a:prstGeom prst="rect">
            <a:avLst/>
          </a:prstGeom>
        </p:spPr>
      </p:pic>
      <p:pic>
        <p:nvPicPr>
          <p:cNvPr id="17410" name="Picture 2" descr="https://cdn.pixabay.com/photo/2012/04/16/11/18/dog-35553_960_720.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14481" y="4496107"/>
            <a:ext cx="1373966" cy="1842188"/>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descr="https://cdn.pixabay.com/photo/2013/07/13/13/38/cat-161284_960_720.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30462" y="4335669"/>
            <a:ext cx="1056982" cy="1916944"/>
          </a:xfrm>
          <a:prstGeom prst="rect">
            <a:avLst/>
          </a:prstGeom>
          <a:noFill/>
          <a:extLst>
            <a:ext uri="{909E8E84-426E-40DD-AFC4-6F175D3DCCD1}">
              <a14:hiddenFill xmlns:a14="http://schemas.microsoft.com/office/drawing/2010/main">
                <a:solidFill>
                  <a:srgbClr val="FFFFFF"/>
                </a:solidFill>
              </a14:hiddenFill>
            </a:ext>
          </a:extLst>
        </p:spPr>
      </p:pic>
      <p:sp>
        <p:nvSpPr>
          <p:cNvPr id="11" name="CuadroTexto 10"/>
          <p:cNvSpPr txBox="1"/>
          <p:nvPr/>
        </p:nvSpPr>
        <p:spPr>
          <a:xfrm>
            <a:off x="6516237" y="5233883"/>
            <a:ext cx="2354935" cy="523220"/>
          </a:xfrm>
          <a:prstGeom prst="rect">
            <a:avLst/>
          </a:prstGeom>
          <a:noFill/>
        </p:spPr>
        <p:txBody>
          <a:bodyPr wrap="square" rtlCol="0">
            <a:spAutoFit/>
          </a:bodyPr>
          <a:lstStyle/>
          <a:p>
            <a:pPr algn="ctr"/>
            <a:r>
              <a:rPr lang="es-AR" sz="2800" dirty="0">
                <a:latin typeface="Arial" panose="020B0604020202020204" pitchFamily="34" charset="0"/>
                <a:cs typeface="Arial" panose="020B0604020202020204" pitchFamily="34" charset="0"/>
              </a:rPr>
              <a:t>¿Qué hacer?</a:t>
            </a:r>
          </a:p>
        </p:txBody>
      </p:sp>
    </p:spTree>
    <p:extLst>
      <p:ext uri="{BB962C8B-B14F-4D97-AF65-F5344CB8AC3E}">
        <p14:creationId xmlns:p14="http://schemas.microsoft.com/office/powerpoint/2010/main" val="2568800461"/>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normAutofit fontScale="92500" lnSpcReduction="20000"/>
          </a:bodyPr>
          <a:lstStyle/>
          <a:p>
            <a:pPr marL="514350" indent="-514350">
              <a:buFont typeface="+mj-lt"/>
              <a:buAutoNum type="arabicPeriod"/>
            </a:pPr>
            <a:r>
              <a:rPr lang="es-AR" i="1" dirty="0"/>
              <a:t>Buscar atributos y comportamientos comunes entre los objetos.</a:t>
            </a:r>
          </a:p>
          <a:p>
            <a:pPr lvl="1"/>
            <a:r>
              <a:rPr lang="es-AR" sz="2600" dirty="0"/>
              <a:t>¿Qué tienen en común los tipos de animales? Esto ayuda para abstraer comportamiento.</a:t>
            </a:r>
          </a:p>
          <a:p>
            <a:pPr lvl="1"/>
            <a:r>
              <a:rPr lang="es-AR" sz="2600" dirty="0"/>
              <a:t>¿Cómo se encuentran relacionados los distintos tipos? Esto ayuda para la definición de la jerarquía de herencia.</a:t>
            </a:r>
          </a:p>
          <a:p>
            <a:pPr marL="514350" indent="-514350">
              <a:buFont typeface="+mj-lt"/>
              <a:buAutoNum type="arabicPeriod"/>
            </a:pPr>
            <a:endParaRPr lang="es-AR" dirty="0"/>
          </a:p>
          <a:p>
            <a:pPr marL="514350" indent="-514350">
              <a:buFont typeface="+mj-lt"/>
              <a:buAutoNum type="arabicPeriod"/>
            </a:pPr>
            <a:r>
              <a:rPr lang="es-AR" i="1" dirty="0"/>
              <a:t>Diseñar una clase que represente el comportamiento y atributos comunes.</a:t>
            </a:r>
          </a:p>
          <a:p>
            <a:pPr lvl="1"/>
            <a:r>
              <a:rPr lang="es-AR" sz="2600" dirty="0"/>
              <a:t>Estos elementos son todos “animales”, se puede crear una </a:t>
            </a:r>
            <a:r>
              <a:rPr lang="es-AR" sz="2600" dirty="0" err="1"/>
              <a:t>super</a:t>
            </a:r>
            <a:r>
              <a:rPr lang="es-AR" sz="2600" dirty="0"/>
              <a:t>-clase </a:t>
            </a:r>
            <a:r>
              <a:rPr lang="es-AR" sz="2600" dirty="0">
                <a:latin typeface="Consolas" panose="020B0609020204030204" pitchFamily="49" charset="0"/>
              </a:rPr>
              <a:t>Animal</a:t>
            </a:r>
            <a:r>
              <a:rPr lang="es-AR" sz="2600" dirty="0"/>
              <a:t> que contenga todos los atributos y comportamientos que los animales puedan necesitar.</a:t>
            </a:r>
          </a:p>
          <a:p>
            <a:pPr marL="87313" lvl="1"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132</a:t>
            </a:fld>
            <a:endParaRPr lang="es-AR" dirty="0"/>
          </a:p>
        </p:txBody>
      </p:sp>
      <p:sp>
        <p:nvSpPr>
          <p:cNvPr id="9" name="Llamada de nube 8"/>
          <p:cNvSpPr/>
          <p:nvPr/>
        </p:nvSpPr>
        <p:spPr>
          <a:xfrm>
            <a:off x="7812494" y="835913"/>
            <a:ext cx="1240972" cy="830829"/>
          </a:xfrm>
          <a:prstGeom prst="cloudCallout">
            <a:avLst/>
          </a:prstGeom>
          <a:solidFill>
            <a:schemeClr val="bg2"/>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0" name="Título 1"/>
          <p:cNvSpPr txBox="1">
            <a:spLocks/>
          </p:cNvSpPr>
          <p:nvPr/>
        </p:nvSpPr>
        <p:spPr>
          <a:xfrm>
            <a:off x="628650" y="900000"/>
            <a:ext cx="7886700" cy="1220315"/>
          </a:xfrm>
          <a:prstGeom prst="rect">
            <a:avLst/>
          </a:prstGeom>
        </p:spPr>
        <p:txBody>
          <a:bodyPr vert="horz" lIns="91440" tIns="45720" rIns="91440" bIns="45720" rtlCol="0"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kern="1200" baseline="0">
                <a:solidFill>
                  <a:schemeClr val="tx1"/>
                </a:solidFill>
                <a:latin typeface="Arial" charset="0"/>
                <a:ea typeface="Arial" charset="0"/>
                <a:cs typeface="Arial" charset="0"/>
              </a:defRPr>
            </a:lvl1pPr>
          </a:lstStyle>
          <a:p>
            <a:r>
              <a:rPr lang="es-AR" b="1" dirty="0"/>
              <a:t>Recordando Herencia</a:t>
            </a:r>
          </a:p>
        </p:txBody>
      </p:sp>
    </p:spTree>
    <p:extLst>
      <p:ext uri="{BB962C8B-B14F-4D97-AF65-F5344CB8AC3E}">
        <p14:creationId xmlns:p14="http://schemas.microsoft.com/office/powerpoint/2010/main" val="2783461292"/>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0" y="2107030"/>
            <a:ext cx="7886700" cy="4351338"/>
          </a:xfrm>
        </p:spPr>
        <p:txBody>
          <a:bodyPr/>
          <a:lstStyle/>
          <a:p>
            <a:pPr marL="0" indent="0">
              <a:buNone/>
            </a:pPr>
            <a:r>
              <a:rPr lang="es-AR" dirty="0"/>
              <a:t>Hasta acá entonces…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133</a:t>
            </a:fld>
            <a:endParaRPr lang="es-AR" dirty="0"/>
          </a:p>
        </p:txBody>
      </p:sp>
      <p:sp>
        <p:nvSpPr>
          <p:cNvPr id="8" name="Llamada de nube 7"/>
          <p:cNvSpPr/>
          <p:nvPr/>
        </p:nvSpPr>
        <p:spPr>
          <a:xfrm>
            <a:off x="7812494" y="835913"/>
            <a:ext cx="1240972" cy="830829"/>
          </a:xfrm>
          <a:prstGeom prst="cloudCallout">
            <a:avLst/>
          </a:prstGeom>
          <a:solidFill>
            <a:schemeClr val="bg2"/>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9" name="Título 1"/>
          <p:cNvSpPr txBox="1">
            <a:spLocks/>
          </p:cNvSpPr>
          <p:nvPr/>
        </p:nvSpPr>
        <p:spPr>
          <a:xfrm>
            <a:off x="628650" y="900000"/>
            <a:ext cx="7886700" cy="1220315"/>
          </a:xfrm>
          <a:prstGeom prst="rect">
            <a:avLst/>
          </a:prstGeom>
        </p:spPr>
        <p:txBody>
          <a:bodyPr vert="horz" lIns="91440" tIns="45720" rIns="91440" bIns="45720" rtlCol="0"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kern="1200" baseline="0">
                <a:solidFill>
                  <a:schemeClr val="tx1"/>
                </a:solidFill>
                <a:latin typeface="Arial" charset="0"/>
                <a:ea typeface="Arial" charset="0"/>
                <a:cs typeface="Arial" charset="0"/>
              </a:defRPr>
            </a:lvl1pPr>
          </a:lstStyle>
          <a:p>
            <a:r>
              <a:rPr lang="es-AR" b="1" dirty="0"/>
              <a:t>Recordando Herencia</a:t>
            </a:r>
          </a:p>
        </p:txBody>
      </p:sp>
      <p:graphicFrame>
        <p:nvGraphicFramePr>
          <p:cNvPr id="10" name="Tabla 9"/>
          <p:cNvGraphicFramePr>
            <a:graphicFrameLocks noGrp="1"/>
          </p:cNvGraphicFramePr>
          <p:nvPr>
            <p:extLst>
              <p:ext uri="{D42A27DB-BD31-4B8C-83A1-F6EECF244321}">
                <p14:modId xmlns:p14="http://schemas.microsoft.com/office/powerpoint/2010/main" val="3104156040"/>
              </p:ext>
            </p:extLst>
          </p:nvPr>
        </p:nvGraphicFramePr>
        <p:xfrm>
          <a:off x="3853769" y="1954549"/>
          <a:ext cx="2401663" cy="2199640"/>
        </p:xfrm>
        <a:graphic>
          <a:graphicData uri="http://schemas.openxmlformats.org/drawingml/2006/table">
            <a:tbl>
              <a:tblPr firstRow="1" bandRow="1">
                <a:tableStyleId>{5C22544A-7EE6-4342-B048-85BDC9FD1C3A}</a:tableStyleId>
              </a:tblPr>
              <a:tblGrid>
                <a:gridCol w="2401663">
                  <a:extLst>
                    <a:ext uri="{9D8B030D-6E8A-4147-A177-3AD203B41FA5}">
                      <a16:colId xmlns="" xmlns:a16="http://schemas.microsoft.com/office/drawing/2014/main" val="20000"/>
                    </a:ext>
                  </a:extLst>
                </a:gridCol>
              </a:tblGrid>
              <a:tr h="370840">
                <a:tc>
                  <a:txBody>
                    <a:bodyPr/>
                    <a:lstStyle/>
                    <a:p>
                      <a:pPr algn="ctr"/>
                      <a:r>
                        <a:rPr lang="en-GB" dirty="0">
                          <a:solidFill>
                            <a:schemeClr val="tx1"/>
                          </a:solidFill>
                          <a:latin typeface="Arial" panose="020B0604020202020204" pitchFamily="34" charset="0"/>
                          <a:cs typeface="Arial" panose="020B0604020202020204" pitchFamily="34" charset="0"/>
                        </a:rPr>
                        <a:t>Animal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r>
                        <a:rPr lang="en-GB" dirty="0">
                          <a:solidFill>
                            <a:schemeClr val="tx1"/>
                          </a:solidFill>
                          <a:latin typeface="Arial" panose="020B0604020202020204" pitchFamily="34" charset="0"/>
                          <a:cs typeface="Arial" panose="020B0604020202020204" pitchFamily="34" charset="0"/>
                        </a:rPr>
                        <a:t>#</a:t>
                      </a:r>
                      <a:r>
                        <a:rPr lang="en-GB" baseline="0" dirty="0">
                          <a:solidFill>
                            <a:schemeClr val="tx1"/>
                          </a:solidFill>
                          <a:latin typeface="Arial" panose="020B0604020202020204" pitchFamily="34" charset="0"/>
                          <a:cs typeface="Arial" panose="020B0604020202020204" pitchFamily="34" charset="0"/>
                        </a:rPr>
                        <a:t> </a:t>
                      </a:r>
                      <a:r>
                        <a:rPr lang="en-GB" baseline="0" dirty="0" err="1">
                          <a:solidFill>
                            <a:schemeClr val="tx1"/>
                          </a:solidFill>
                          <a:latin typeface="Arial" panose="020B0604020202020204" pitchFamily="34" charset="0"/>
                          <a:cs typeface="Arial" panose="020B0604020202020204" pitchFamily="34" charset="0"/>
                        </a:rPr>
                        <a:t>foto</a:t>
                      </a:r>
                      <a:r>
                        <a:rPr lang="en-GB" baseline="0" dirty="0">
                          <a:solidFill>
                            <a:schemeClr val="tx1"/>
                          </a:solidFill>
                          <a:latin typeface="Arial" panose="020B0604020202020204" pitchFamily="34" charset="0"/>
                          <a:cs typeface="Arial" panose="020B0604020202020204" pitchFamily="34" charset="0"/>
                        </a:rPr>
                        <a:t> : Imagen</a:t>
                      </a:r>
                    </a:p>
                    <a:p>
                      <a:pPr algn="l"/>
                      <a:r>
                        <a:rPr lang="en-GB" baseline="0" dirty="0">
                          <a:solidFill>
                            <a:schemeClr val="tx1"/>
                          </a:solidFill>
                          <a:latin typeface="Arial" panose="020B0604020202020204" pitchFamily="34" charset="0"/>
                          <a:cs typeface="Arial" panose="020B0604020202020204" pitchFamily="34" charset="0"/>
                        </a:rPr>
                        <a:t># comida: String</a:t>
                      </a:r>
                    </a:p>
                    <a:p>
                      <a:pPr algn="l"/>
                      <a:r>
                        <a:rPr lang="en-GB" baseline="0" dirty="0">
                          <a:solidFill>
                            <a:schemeClr val="tx1"/>
                          </a:solidFill>
                          <a:latin typeface="Arial" panose="020B0604020202020204" pitchFamily="34" charset="0"/>
                          <a:cs typeface="Arial" panose="020B0604020202020204" pitchFamily="34" charset="0"/>
                        </a:rPr>
                        <a:t># </a:t>
                      </a:r>
                      <a:r>
                        <a:rPr lang="en-GB" baseline="0" dirty="0" err="1">
                          <a:solidFill>
                            <a:schemeClr val="tx1"/>
                          </a:solidFill>
                          <a:latin typeface="Arial" panose="020B0604020202020204" pitchFamily="34" charset="0"/>
                          <a:cs typeface="Arial" panose="020B0604020202020204" pitchFamily="34" charset="0"/>
                        </a:rPr>
                        <a:t>ubicacion</a:t>
                      </a:r>
                      <a:r>
                        <a:rPr lang="en-GB" baseline="0" dirty="0">
                          <a:solidFill>
                            <a:schemeClr val="tx1"/>
                          </a:solidFill>
                          <a:latin typeface="Arial" panose="020B0604020202020204" pitchFamily="34" charset="0"/>
                          <a:cs typeface="Arial" panose="020B0604020202020204" pitchFamily="34" charset="0"/>
                        </a:rPr>
                        <a:t>: long</a:t>
                      </a:r>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r>
                        <a:rPr lang="en-GB" dirty="0">
                          <a:solidFill>
                            <a:schemeClr val="tx1"/>
                          </a:solidFill>
                          <a:latin typeface="Arial" panose="020B0604020202020204" pitchFamily="34" charset="0"/>
                          <a:cs typeface="Arial" panose="020B0604020202020204" pitchFamily="34" charset="0"/>
                        </a:rPr>
                        <a:t>+ </a:t>
                      </a:r>
                      <a:r>
                        <a:rPr lang="en-GB" dirty="0" err="1">
                          <a:solidFill>
                            <a:schemeClr val="tx1"/>
                          </a:solidFill>
                          <a:latin typeface="Arial" panose="020B0604020202020204" pitchFamily="34" charset="0"/>
                          <a:cs typeface="Arial" panose="020B0604020202020204" pitchFamily="34" charset="0"/>
                        </a:rPr>
                        <a:t>hacerRuido</a:t>
                      </a:r>
                      <a:r>
                        <a:rPr lang="en-GB" dirty="0">
                          <a:solidFill>
                            <a:schemeClr val="tx1"/>
                          </a:solidFill>
                          <a:latin typeface="Arial" panose="020B0604020202020204" pitchFamily="34" charset="0"/>
                          <a:cs typeface="Arial" panose="020B0604020202020204" pitchFamily="34" charset="0"/>
                        </a:rPr>
                        <a:t>() : void</a:t>
                      </a:r>
                    </a:p>
                    <a:p>
                      <a:pPr algn="l"/>
                      <a:r>
                        <a:rPr lang="en-GB" dirty="0">
                          <a:solidFill>
                            <a:schemeClr val="tx1"/>
                          </a:solidFill>
                          <a:latin typeface="Arial" panose="020B0604020202020204" pitchFamily="34" charset="0"/>
                          <a:cs typeface="Arial" panose="020B0604020202020204" pitchFamily="34" charset="0"/>
                        </a:rPr>
                        <a:t>+ comer(): </a:t>
                      </a:r>
                      <a:r>
                        <a:rPr lang="en-GB" dirty="0" err="1">
                          <a:solidFill>
                            <a:schemeClr val="tx1"/>
                          </a:solidFill>
                          <a:latin typeface="Arial" panose="020B0604020202020204" pitchFamily="34" charset="0"/>
                          <a:cs typeface="Arial" panose="020B0604020202020204" pitchFamily="34" charset="0"/>
                        </a:rPr>
                        <a:t>boolean</a:t>
                      </a:r>
                      <a:endParaRPr lang="en-GB" dirty="0">
                        <a:solidFill>
                          <a:schemeClr val="tx1"/>
                        </a:solidFill>
                        <a:latin typeface="Arial" panose="020B0604020202020204" pitchFamily="34" charset="0"/>
                        <a:cs typeface="Arial" panose="020B0604020202020204" pitchFamily="34" charset="0"/>
                      </a:endParaRPr>
                    </a:p>
                    <a:p>
                      <a:pPr algn="l"/>
                      <a:r>
                        <a:rPr lang="en-GB" dirty="0">
                          <a:solidFill>
                            <a:schemeClr val="tx1"/>
                          </a:solidFill>
                          <a:latin typeface="Arial" panose="020B0604020202020204" pitchFamily="34" charset="0"/>
                          <a:cs typeface="Arial" panose="020B0604020202020204" pitchFamily="34" charset="0"/>
                        </a:rPr>
                        <a:t>+ </a:t>
                      </a:r>
                      <a:r>
                        <a:rPr lang="en-GB" dirty="0" err="1">
                          <a:solidFill>
                            <a:schemeClr val="tx1"/>
                          </a:solidFill>
                          <a:latin typeface="Arial" panose="020B0604020202020204" pitchFamily="34" charset="0"/>
                          <a:cs typeface="Arial" panose="020B0604020202020204" pitchFamily="34" charset="0"/>
                        </a:rPr>
                        <a:t>dormir</a:t>
                      </a:r>
                      <a:r>
                        <a:rPr lang="en-GB" dirty="0">
                          <a:solidFill>
                            <a:schemeClr val="tx1"/>
                          </a:solidFill>
                          <a:latin typeface="Arial" panose="020B0604020202020204" pitchFamily="34" charset="0"/>
                          <a:cs typeface="Arial" panose="020B0604020202020204" pitchFamily="34" charset="0"/>
                        </a:rPr>
                        <a:t>():</a:t>
                      </a:r>
                      <a:r>
                        <a:rPr lang="en-GB" baseline="0" dirty="0">
                          <a:solidFill>
                            <a:schemeClr val="tx1"/>
                          </a:solidFill>
                          <a:latin typeface="Arial" panose="020B0604020202020204" pitchFamily="34" charset="0"/>
                          <a:cs typeface="Arial" panose="020B0604020202020204" pitchFamily="34" charset="0"/>
                        </a:rPr>
                        <a:t> void</a:t>
                      </a:r>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graphicFrame>
        <p:nvGraphicFramePr>
          <p:cNvPr id="12" name="Tabla 11"/>
          <p:cNvGraphicFramePr>
            <a:graphicFrameLocks noGrp="1"/>
          </p:cNvGraphicFramePr>
          <p:nvPr>
            <p:extLst>
              <p:ext uri="{D42A27DB-BD31-4B8C-83A1-F6EECF244321}">
                <p14:modId xmlns:p14="http://schemas.microsoft.com/office/powerpoint/2010/main" val="2994541975"/>
              </p:ext>
            </p:extLst>
          </p:nvPr>
        </p:nvGraphicFramePr>
        <p:xfrm>
          <a:off x="6232666" y="4879189"/>
          <a:ext cx="1013733" cy="1112520"/>
        </p:xfrm>
        <a:graphic>
          <a:graphicData uri="http://schemas.openxmlformats.org/drawingml/2006/table">
            <a:tbl>
              <a:tblPr firstRow="1" bandRow="1">
                <a:tableStyleId>{5C22544A-7EE6-4342-B048-85BDC9FD1C3A}</a:tableStyleId>
              </a:tblPr>
              <a:tblGrid>
                <a:gridCol w="1013733">
                  <a:extLst>
                    <a:ext uri="{9D8B030D-6E8A-4147-A177-3AD203B41FA5}">
                      <a16:colId xmlns="" xmlns:a16="http://schemas.microsoft.com/office/drawing/2014/main" val="20000"/>
                    </a:ext>
                  </a:extLst>
                </a:gridCol>
              </a:tblGrid>
              <a:tr h="370840">
                <a:tc>
                  <a:txBody>
                    <a:bodyPr/>
                    <a:lstStyle/>
                    <a:p>
                      <a:pPr algn="ctr"/>
                      <a:r>
                        <a:rPr lang="en-GB" dirty="0" err="1">
                          <a:solidFill>
                            <a:schemeClr val="tx1"/>
                          </a:solidFill>
                          <a:latin typeface="Arial" panose="020B0604020202020204" pitchFamily="34" charset="0"/>
                          <a:cs typeface="Arial" panose="020B0604020202020204" pitchFamily="34" charset="0"/>
                        </a:rPr>
                        <a:t>Perro</a:t>
                      </a:r>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graphicFrame>
        <p:nvGraphicFramePr>
          <p:cNvPr id="18" name="Tabla 17"/>
          <p:cNvGraphicFramePr>
            <a:graphicFrameLocks noGrp="1"/>
          </p:cNvGraphicFramePr>
          <p:nvPr>
            <p:extLst>
              <p:ext uri="{D42A27DB-BD31-4B8C-83A1-F6EECF244321}">
                <p14:modId xmlns:p14="http://schemas.microsoft.com/office/powerpoint/2010/main" val="899924666"/>
              </p:ext>
            </p:extLst>
          </p:nvPr>
        </p:nvGraphicFramePr>
        <p:xfrm>
          <a:off x="7649020" y="4894339"/>
          <a:ext cx="1013733" cy="1112520"/>
        </p:xfrm>
        <a:graphic>
          <a:graphicData uri="http://schemas.openxmlformats.org/drawingml/2006/table">
            <a:tbl>
              <a:tblPr firstRow="1" bandRow="1">
                <a:tableStyleId>{5C22544A-7EE6-4342-B048-85BDC9FD1C3A}</a:tableStyleId>
              </a:tblPr>
              <a:tblGrid>
                <a:gridCol w="1013733">
                  <a:extLst>
                    <a:ext uri="{9D8B030D-6E8A-4147-A177-3AD203B41FA5}">
                      <a16:colId xmlns="" xmlns:a16="http://schemas.microsoft.com/office/drawing/2014/main" val="20000"/>
                    </a:ext>
                  </a:extLst>
                </a:gridCol>
              </a:tblGrid>
              <a:tr h="370840">
                <a:tc>
                  <a:txBody>
                    <a:bodyPr/>
                    <a:lstStyle/>
                    <a:p>
                      <a:pPr algn="ctr"/>
                      <a:r>
                        <a:rPr lang="en-GB" dirty="0" err="1">
                          <a:solidFill>
                            <a:schemeClr val="tx1"/>
                          </a:solidFill>
                          <a:latin typeface="Arial" panose="020B0604020202020204" pitchFamily="34" charset="0"/>
                          <a:cs typeface="Arial" panose="020B0604020202020204" pitchFamily="34" charset="0"/>
                        </a:rPr>
                        <a:t>Gato</a:t>
                      </a:r>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graphicFrame>
        <p:nvGraphicFramePr>
          <p:cNvPr id="19" name="Tabla 18"/>
          <p:cNvGraphicFramePr>
            <a:graphicFrameLocks noGrp="1"/>
          </p:cNvGraphicFramePr>
          <p:nvPr>
            <p:extLst>
              <p:ext uri="{D42A27DB-BD31-4B8C-83A1-F6EECF244321}">
                <p14:modId xmlns:p14="http://schemas.microsoft.com/office/powerpoint/2010/main" val="531118066"/>
              </p:ext>
            </p:extLst>
          </p:nvPr>
        </p:nvGraphicFramePr>
        <p:xfrm>
          <a:off x="1983604" y="4865014"/>
          <a:ext cx="1013733" cy="1112520"/>
        </p:xfrm>
        <a:graphic>
          <a:graphicData uri="http://schemas.openxmlformats.org/drawingml/2006/table">
            <a:tbl>
              <a:tblPr firstRow="1" bandRow="1">
                <a:tableStyleId>{5C22544A-7EE6-4342-B048-85BDC9FD1C3A}</a:tableStyleId>
              </a:tblPr>
              <a:tblGrid>
                <a:gridCol w="1013733">
                  <a:extLst>
                    <a:ext uri="{9D8B030D-6E8A-4147-A177-3AD203B41FA5}">
                      <a16:colId xmlns="" xmlns:a16="http://schemas.microsoft.com/office/drawing/2014/main" val="20000"/>
                    </a:ext>
                  </a:extLst>
                </a:gridCol>
              </a:tblGrid>
              <a:tr h="370840">
                <a:tc>
                  <a:txBody>
                    <a:bodyPr/>
                    <a:lstStyle/>
                    <a:p>
                      <a:pPr algn="ctr"/>
                      <a:r>
                        <a:rPr lang="en-GB" dirty="0">
                          <a:solidFill>
                            <a:schemeClr val="tx1"/>
                          </a:solidFill>
                          <a:latin typeface="Arial" panose="020B0604020202020204" pitchFamily="34" charset="0"/>
                          <a:cs typeface="Arial" panose="020B0604020202020204" pitchFamily="34" charset="0"/>
                        </a:rPr>
                        <a:t>Lobo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graphicFrame>
        <p:nvGraphicFramePr>
          <p:cNvPr id="20" name="Tabla 19"/>
          <p:cNvGraphicFramePr>
            <a:graphicFrameLocks noGrp="1"/>
          </p:cNvGraphicFramePr>
          <p:nvPr>
            <p:extLst>
              <p:ext uri="{D42A27DB-BD31-4B8C-83A1-F6EECF244321}">
                <p14:modId xmlns:p14="http://schemas.microsoft.com/office/powerpoint/2010/main" val="1907798078"/>
              </p:ext>
            </p:extLst>
          </p:nvPr>
        </p:nvGraphicFramePr>
        <p:xfrm>
          <a:off x="4816312" y="4879189"/>
          <a:ext cx="1013733" cy="1112520"/>
        </p:xfrm>
        <a:graphic>
          <a:graphicData uri="http://schemas.openxmlformats.org/drawingml/2006/table">
            <a:tbl>
              <a:tblPr firstRow="1" bandRow="1">
                <a:tableStyleId>{5C22544A-7EE6-4342-B048-85BDC9FD1C3A}</a:tableStyleId>
              </a:tblPr>
              <a:tblGrid>
                <a:gridCol w="1013733">
                  <a:extLst>
                    <a:ext uri="{9D8B030D-6E8A-4147-A177-3AD203B41FA5}">
                      <a16:colId xmlns="" xmlns:a16="http://schemas.microsoft.com/office/drawing/2014/main" val="20000"/>
                    </a:ext>
                  </a:extLst>
                </a:gridCol>
              </a:tblGrid>
              <a:tr h="370840">
                <a:tc>
                  <a:txBody>
                    <a:bodyPr/>
                    <a:lstStyle/>
                    <a:p>
                      <a:pPr algn="ctr"/>
                      <a:r>
                        <a:rPr lang="en-GB" dirty="0" err="1">
                          <a:solidFill>
                            <a:schemeClr val="tx1"/>
                          </a:solidFill>
                          <a:latin typeface="Arial" panose="020B0604020202020204" pitchFamily="34" charset="0"/>
                          <a:cs typeface="Arial" panose="020B0604020202020204" pitchFamily="34" charset="0"/>
                        </a:rPr>
                        <a:t>Hipo</a:t>
                      </a:r>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graphicFrame>
        <p:nvGraphicFramePr>
          <p:cNvPr id="21" name="Tabla 20"/>
          <p:cNvGraphicFramePr>
            <a:graphicFrameLocks noGrp="1"/>
          </p:cNvGraphicFramePr>
          <p:nvPr>
            <p:extLst>
              <p:ext uri="{D42A27DB-BD31-4B8C-83A1-F6EECF244321}">
                <p14:modId xmlns:p14="http://schemas.microsoft.com/office/powerpoint/2010/main" val="1220173164"/>
              </p:ext>
            </p:extLst>
          </p:nvPr>
        </p:nvGraphicFramePr>
        <p:xfrm>
          <a:off x="3399958" y="4865014"/>
          <a:ext cx="1013733" cy="1112520"/>
        </p:xfrm>
        <a:graphic>
          <a:graphicData uri="http://schemas.openxmlformats.org/drawingml/2006/table">
            <a:tbl>
              <a:tblPr firstRow="1" bandRow="1">
                <a:tableStyleId>{5C22544A-7EE6-4342-B048-85BDC9FD1C3A}</a:tableStyleId>
              </a:tblPr>
              <a:tblGrid>
                <a:gridCol w="1013733">
                  <a:extLst>
                    <a:ext uri="{9D8B030D-6E8A-4147-A177-3AD203B41FA5}">
                      <a16:colId xmlns="" xmlns:a16="http://schemas.microsoft.com/office/drawing/2014/main" val="20000"/>
                    </a:ext>
                  </a:extLst>
                </a:gridCol>
              </a:tblGrid>
              <a:tr h="370840">
                <a:tc>
                  <a:txBody>
                    <a:bodyPr/>
                    <a:lstStyle/>
                    <a:p>
                      <a:pPr algn="ctr"/>
                      <a:r>
                        <a:rPr lang="en-GB" dirty="0">
                          <a:solidFill>
                            <a:schemeClr val="tx1"/>
                          </a:solidFill>
                          <a:latin typeface="Arial" panose="020B0604020202020204" pitchFamily="34" charset="0"/>
                          <a:cs typeface="Arial" panose="020B0604020202020204" pitchFamily="34" charset="0"/>
                        </a:rPr>
                        <a:t>Jaguar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pic>
        <p:nvPicPr>
          <p:cNvPr id="17" name="Picture 4" descr="https://cdn.pixabay.com/photo/2013/07/13/13/38/cat-161284_960_7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56937" y="5481104"/>
            <a:ext cx="547452" cy="992860"/>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n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6870" y="5752865"/>
            <a:ext cx="594324" cy="652432"/>
          </a:xfrm>
          <a:prstGeom prst="rect">
            <a:avLst/>
          </a:prstGeom>
        </p:spPr>
      </p:pic>
      <p:pic>
        <p:nvPicPr>
          <p:cNvPr id="14" name="Imagen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5485" y="5411951"/>
            <a:ext cx="482150" cy="964298"/>
          </a:xfrm>
          <a:prstGeom prst="rect">
            <a:avLst/>
          </a:prstGeom>
        </p:spPr>
      </p:pic>
      <p:pic>
        <p:nvPicPr>
          <p:cNvPr id="15" name="Imagen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73956" y="5690687"/>
            <a:ext cx="766392" cy="685562"/>
          </a:xfrm>
          <a:prstGeom prst="rect">
            <a:avLst/>
          </a:prstGeom>
        </p:spPr>
      </p:pic>
      <p:pic>
        <p:nvPicPr>
          <p:cNvPr id="16" name="Picture 2" descr="https://cdn.pixabay.com/photo/2012/04/16/11/18/dog-35553_960_720.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36729" y="5473546"/>
            <a:ext cx="713548" cy="956712"/>
          </a:xfrm>
          <a:prstGeom prst="rect">
            <a:avLst/>
          </a:prstGeom>
          <a:noFill/>
          <a:extLst>
            <a:ext uri="{909E8E84-426E-40DD-AFC4-6F175D3DCCD1}">
              <a14:hiddenFill xmlns:a14="http://schemas.microsoft.com/office/drawing/2010/main">
                <a:solidFill>
                  <a:srgbClr val="FFFFFF"/>
                </a:solidFill>
              </a14:hiddenFill>
            </a:ext>
          </a:extLst>
        </p:spPr>
      </p:pic>
      <p:grpSp>
        <p:nvGrpSpPr>
          <p:cNvPr id="22" name="Grupo 21"/>
          <p:cNvGrpSpPr/>
          <p:nvPr/>
        </p:nvGrpSpPr>
        <p:grpSpPr>
          <a:xfrm>
            <a:off x="4909457" y="4130230"/>
            <a:ext cx="290286" cy="466825"/>
            <a:chOff x="-1886857" y="3661511"/>
            <a:chExt cx="290286" cy="888575"/>
          </a:xfrm>
        </p:grpSpPr>
        <p:sp>
          <p:nvSpPr>
            <p:cNvPr id="23" name="Triángulo isósceles 22"/>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a:latin typeface="Arial" panose="020B0604020202020204" pitchFamily="34" charset="0"/>
                <a:cs typeface="Arial" panose="020B0604020202020204" pitchFamily="34" charset="0"/>
              </a:endParaRPr>
            </a:p>
          </p:txBody>
        </p:sp>
        <p:cxnSp>
          <p:nvCxnSpPr>
            <p:cNvPr id="24" name="Conector recto 23"/>
            <p:cNvCxnSpPr>
              <a:stCxn id="23" idx="3"/>
            </p:cNvCxnSpPr>
            <p:nvPr/>
          </p:nvCxnSpPr>
          <p:spPr>
            <a:xfrm>
              <a:off x="-1741714" y="3933370"/>
              <a:ext cx="0" cy="61671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5" name="Conector recto 24"/>
          <p:cNvCxnSpPr/>
          <p:nvPr/>
        </p:nvCxnSpPr>
        <p:spPr>
          <a:xfrm>
            <a:off x="2472327" y="4577014"/>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Conector recto 25"/>
          <p:cNvCxnSpPr/>
          <p:nvPr/>
        </p:nvCxnSpPr>
        <p:spPr>
          <a:xfrm>
            <a:off x="3902651" y="4577014"/>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Conector recto 26"/>
          <p:cNvCxnSpPr/>
          <p:nvPr/>
        </p:nvCxnSpPr>
        <p:spPr>
          <a:xfrm>
            <a:off x="5304010" y="4591189"/>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Conector recto 27"/>
          <p:cNvCxnSpPr/>
          <p:nvPr/>
        </p:nvCxnSpPr>
        <p:spPr>
          <a:xfrm>
            <a:off x="6739532" y="4598114"/>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Conector recto 28"/>
          <p:cNvCxnSpPr/>
          <p:nvPr/>
        </p:nvCxnSpPr>
        <p:spPr>
          <a:xfrm>
            <a:off x="8178746" y="4598114"/>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Conector recto 29"/>
          <p:cNvCxnSpPr/>
          <p:nvPr/>
        </p:nvCxnSpPr>
        <p:spPr>
          <a:xfrm rot="16200000">
            <a:off x="5327977" y="1729189"/>
            <a:ext cx="0" cy="5724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0016489"/>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lstStyle/>
          <a:p>
            <a:pPr marL="514350" indent="-514350">
              <a:buFont typeface="+mj-lt"/>
              <a:buAutoNum type="arabicPeriod" startAt="3"/>
            </a:pPr>
            <a:r>
              <a:rPr lang="es-AR" i="1" dirty="0"/>
              <a:t>Decidir si una sub-clase necesita comportamientos que sean específicos a dicha sub-clase.</a:t>
            </a:r>
          </a:p>
          <a:p>
            <a:pPr lvl="1"/>
            <a:r>
              <a:rPr lang="es-AR" dirty="0"/>
              <a:t>Se podría decir que los métodos </a:t>
            </a:r>
            <a:r>
              <a:rPr lang="es-AR" dirty="0">
                <a:latin typeface="Consolas" panose="020B0609020204030204" pitchFamily="49" charset="0"/>
              </a:rPr>
              <a:t>comer</a:t>
            </a:r>
            <a:r>
              <a:rPr lang="es-AR" dirty="0"/>
              <a:t>() y </a:t>
            </a:r>
            <a:r>
              <a:rPr lang="es-AR" dirty="0" err="1">
                <a:latin typeface="Consolas" panose="020B0609020204030204" pitchFamily="49" charset="0"/>
              </a:rPr>
              <a:t>hacerRuido</a:t>
            </a:r>
            <a:r>
              <a:rPr lang="es-AR" dirty="0"/>
              <a:t>() deben ser sobre-escritos por las sub-clases.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134</a:t>
            </a:fld>
            <a:endParaRPr lang="es-AR" dirty="0"/>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4750" y="5038326"/>
            <a:ext cx="1692898" cy="1514350"/>
          </a:xfrm>
          <a:prstGeom prst="rect">
            <a:avLst/>
          </a:prstGeom>
        </p:spPr>
      </p:pic>
      <p:pic>
        <p:nvPicPr>
          <p:cNvPr id="8" name="Picture 2" descr="https://cdn.pixabay.com/photo/2012/04/16/11/18/dog-35553_960_72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9516" y="4751825"/>
            <a:ext cx="1373966" cy="1842188"/>
          </a:xfrm>
          <a:prstGeom prst="rect">
            <a:avLst/>
          </a:prstGeom>
          <a:noFill/>
          <a:extLst>
            <a:ext uri="{909E8E84-426E-40DD-AFC4-6F175D3DCCD1}">
              <a14:hiddenFill xmlns:a14="http://schemas.microsoft.com/office/drawing/2010/main">
                <a:solidFill>
                  <a:srgbClr val="FFFFFF"/>
                </a:solidFill>
              </a14:hiddenFill>
            </a:ext>
          </a:extLst>
        </p:spPr>
      </p:pic>
      <p:sp>
        <p:nvSpPr>
          <p:cNvPr id="9" name="Llamada de nube 8"/>
          <p:cNvSpPr/>
          <p:nvPr/>
        </p:nvSpPr>
        <p:spPr>
          <a:xfrm>
            <a:off x="7812494" y="835913"/>
            <a:ext cx="1240972" cy="830829"/>
          </a:xfrm>
          <a:prstGeom prst="cloudCallout">
            <a:avLst/>
          </a:prstGeom>
          <a:solidFill>
            <a:schemeClr val="bg2"/>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0" name="Título 1"/>
          <p:cNvSpPr txBox="1">
            <a:spLocks/>
          </p:cNvSpPr>
          <p:nvPr/>
        </p:nvSpPr>
        <p:spPr>
          <a:xfrm>
            <a:off x="628650" y="900000"/>
            <a:ext cx="7886700" cy="1220315"/>
          </a:xfrm>
          <a:prstGeom prst="rect">
            <a:avLst/>
          </a:prstGeom>
        </p:spPr>
        <p:txBody>
          <a:bodyPr vert="horz" lIns="91440" tIns="45720" rIns="91440" bIns="45720" rtlCol="0"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kern="1200" baseline="0">
                <a:solidFill>
                  <a:schemeClr val="tx1"/>
                </a:solidFill>
                <a:latin typeface="Arial" charset="0"/>
                <a:ea typeface="Arial" charset="0"/>
                <a:cs typeface="Arial" charset="0"/>
              </a:defRPr>
            </a:lvl1pPr>
          </a:lstStyle>
          <a:p>
            <a:r>
              <a:rPr lang="es-AR" b="1" dirty="0"/>
              <a:t>Recordando Herencia</a:t>
            </a:r>
          </a:p>
        </p:txBody>
      </p:sp>
      <p:sp>
        <p:nvSpPr>
          <p:cNvPr id="11" name="Llamada ovalada 10"/>
          <p:cNvSpPr/>
          <p:nvPr/>
        </p:nvSpPr>
        <p:spPr>
          <a:xfrm>
            <a:off x="2671199" y="4335669"/>
            <a:ext cx="1587599" cy="762918"/>
          </a:xfrm>
          <a:prstGeom prst="wedgeEllipseCallou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Yo solo como plantas!</a:t>
            </a:r>
          </a:p>
        </p:txBody>
      </p:sp>
      <p:sp>
        <p:nvSpPr>
          <p:cNvPr id="12" name="Llamada ovalada 11"/>
          <p:cNvSpPr/>
          <p:nvPr/>
        </p:nvSpPr>
        <p:spPr>
          <a:xfrm>
            <a:off x="6369183" y="4194775"/>
            <a:ext cx="2684283" cy="1261996"/>
          </a:xfrm>
          <a:prstGeom prst="wedgeEllipseCallou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Para los perros, el sonido forma parte de nuestra cultura! Nos distingue!</a:t>
            </a:r>
          </a:p>
        </p:txBody>
      </p:sp>
    </p:spTree>
    <p:extLst>
      <p:ext uri="{BB962C8B-B14F-4D97-AF65-F5344CB8AC3E}">
        <p14:creationId xmlns:p14="http://schemas.microsoft.com/office/powerpoint/2010/main" val="923268249"/>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lstStyle/>
          <a:p>
            <a:r>
              <a:rPr lang="es-AR" dirty="0"/>
              <a:t>Ahora…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135</a:t>
            </a:fld>
            <a:endParaRPr lang="es-AR" dirty="0"/>
          </a:p>
        </p:txBody>
      </p:sp>
      <p:sp>
        <p:nvSpPr>
          <p:cNvPr id="7" name="Llamada de nube 6"/>
          <p:cNvSpPr/>
          <p:nvPr/>
        </p:nvSpPr>
        <p:spPr>
          <a:xfrm>
            <a:off x="7812494" y="835913"/>
            <a:ext cx="1240972" cy="830829"/>
          </a:xfrm>
          <a:prstGeom prst="cloudCallout">
            <a:avLst/>
          </a:prstGeom>
          <a:solidFill>
            <a:schemeClr val="bg2"/>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8" name="Título 1"/>
          <p:cNvSpPr txBox="1">
            <a:spLocks/>
          </p:cNvSpPr>
          <p:nvPr/>
        </p:nvSpPr>
        <p:spPr>
          <a:xfrm>
            <a:off x="628650" y="900000"/>
            <a:ext cx="7886700" cy="1220315"/>
          </a:xfrm>
          <a:prstGeom prst="rect">
            <a:avLst/>
          </a:prstGeom>
        </p:spPr>
        <p:txBody>
          <a:bodyPr vert="horz" lIns="91440" tIns="45720" rIns="91440" bIns="45720" rtlCol="0" anchor="ctr">
            <a:normAutofit/>
          </a:bodyPr>
          <a:lstStyle>
            <a:lvl1pPr marL="0" marR="0" indent="0" algn="ctr" defTabSz="914400" rtl="0" eaLnBrk="1" fontAlgn="auto" latinLnBrk="0" hangingPunct="1">
              <a:lnSpc>
                <a:spcPct val="90000"/>
              </a:lnSpc>
              <a:spcBef>
                <a:spcPct val="0"/>
              </a:spcBef>
              <a:spcAft>
                <a:spcPts val="0"/>
              </a:spcAft>
              <a:buClrTx/>
              <a:buSzTx/>
              <a:buFontTx/>
              <a:buNone/>
              <a:tabLst/>
              <a:defRPr sz="4000" b="0" kern="1200" baseline="0">
                <a:solidFill>
                  <a:schemeClr val="tx1"/>
                </a:solidFill>
                <a:latin typeface="Arial" charset="0"/>
                <a:ea typeface="Arial" charset="0"/>
                <a:cs typeface="Arial" charset="0"/>
              </a:defRPr>
            </a:lvl1pPr>
          </a:lstStyle>
          <a:p>
            <a:r>
              <a:rPr lang="es-AR" b="1" dirty="0"/>
              <a:t>Recordando Herencia</a:t>
            </a:r>
          </a:p>
        </p:txBody>
      </p:sp>
      <p:graphicFrame>
        <p:nvGraphicFramePr>
          <p:cNvPr id="9" name="Tabla 8"/>
          <p:cNvGraphicFramePr>
            <a:graphicFrameLocks noGrp="1"/>
          </p:cNvGraphicFramePr>
          <p:nvPr>
            <p:extLst>
              <p:ext uri="{D42A27DB-BD31-4B8C-83A1-F6EECF244321}">
                <p14:modId xmlns:p14="http://schemas.microsoft.com/office/powerpoint/2010/main" val="883996255"/>
              </p:ext>
            </p:extLst>
          </p:nvPr>
        </p:nvGraphicFramePr>
        <p:xfrm>
          <a:off x="3853769" y="1954549"/>
          <a:ext cx="2401663" cy="2199640"/>
        </p:xfrm>
        <a:graphic>
          <a:graphicData uri="http://schemas.openxmlformats.org/drawingml/2006/table">
            <a:tbl>
              <a:tblPr firstRow="1" bandRow="1">
                <a:tableStyleId>{5C22544A-7EE6-4342-B048-85BDC9FD1C3A}</a:tableStyleId>
              </a:tblPr>
              <a:tblGrid>
                <a:gridCol w="2401663">
                  <a:extLst>
                    <a:ext uri="{9D8B030D-6E8A-4147-A177-3AD203B41FA5}">
                      <a16:colId xmlns="" xmlns:a16="http://schemas.microsoft.com/office/drawing/2014/main" val="20000"/>
                    </a:ext>
                  </a:extLst>
                </a:gridCol>
              </a:tblGrid>
              <a:tr h="370840">
                <a:tc>
                  <a:txBody>
                    <a:bodyPr/>
                    <a:lstStyle/>
                    <a:p>
                      <a:pPr algn="ctr"/>
                      <a:r>
                        <a:rPr lang="en-GB" i="1" dirty="0">
                          <a:solidFill>
                            <a:schemeClr val="tx1"/>
                          </a:solidFill>
                          <a:latin typeface="Arial" panose="020B0604020202020204" pitchFamily="34" charset="0"/>
                          <a:cs typeface="Arial" panose="020B0604020202020204" pitchFamily="34" charset="0"/>
                        </a:rPr>
                        <a:t>Animal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r>
                        <a:rPr lang="en-GB" dirty="0">
                          <a:solidFill>
                            <a:schemeClr val="tx1"/>
                          </a:solidFill>
                          <a:latin typeface="Arial" panose="020B0604020202020204" pitchFamily="34" charset="0"/>
                          <a:cs typeface="Arial" panose="020B0604020202020204" pitchFamily="34" charset="0"/>
                        </a:rPr>
                        <a:t>#</a:t>
                      </a:r>
                      <a:r>
                        <a:rPr lang="en-GB" baseline="0" dirty="0">
                          <a:solidFill>
                            <a:schemeClr val="tx1"/>
                          </a:solidFill>
                          <a:latin typeface="Arial" panose="020B0604020202020204" pitchFamily="34" charset="0"/>
                          <a:cs typeface="Arial" panose="020B0604020202020204" pitchFamily="34" charset="0"/>
                        </a:rPr>
                        <a:t> </a:t>
                      </a:r>
                      <a:r>
                        <a:rPr lang="en-GB" baseline="0" dirty="0" err="1">
                          <a:solidFill>
                            <a:schemeClr val="tx1"/>
                          </a:solidFill>
                          <a:latin typeface="Arial" panose="020B0604020202020204" pitchFamily="34" charset="0"/>
                          <a:cs typeface="Arial" panose="020B0604020202020204" pitchFamily="34" charset="0"/>
                        </a:rPr>
                        <a:t>foto</a:t>
                      </a:r>
                      <a:r>
                        <a:rPr lang="en-GB" baseline="0" dirty="0">
                          <a:solidFill>
                            <a:schemeClr val="tx1"/>
                          </a:solidFill>
                          <a:latin typeface="Arial" panose="020B0604020202020204" pitchFamily="34" charset="0"/>
                          <a:cs typeface="Arial" panose="020B0604020202020204" pitchFamily="34" charset="0"/>
                        </a:rPr>
                        <a:t> : Imagen</a:t>
                      </a:r>
                    </a:p>
                    <a:p>
                      <a:pPr algn="l"/>
                      <a:r>
                        <a:rPr lang="en-GB" baseline="0" dirty="0">
                          <a:solidFill>
                            <a:schemeClr val="tx1"/>
                          </a:solidFill>
                          <a:latin typeface="Arial" panose="020B0604020202020204" pitchFamily="34" charset="0"/>
                          <a:cs typeface="Arial" panose="020B0604020202020204" pitchFamily="34" charset="0"/>
                        </a:rPr>
                        <a:t># comida: String</a:t>
                      </a:r>
                    </a:p>
                    <a:p>
                      <a:pPr algn="l"/>
                      <a:r>
                        <a:rPr lang="en-GB" baseline="0" dirty="0">
                          <a:solidFill>
                            <a:schemeClr val="tx1"/>
                          </a:solidFill>
                          <a:latin typeface="Arial" panose="020B0604020202020204" pitchFamily="34" charset="0"/>
                          <a:cs typeface="Arial" panose="020B0604020202020204" pitchFamily="34" charset="0"/>
                        </a:rPr>
                        <a:t># </a:t>
                      </a:r>
                      <a:r>
                        <a:rPr lang="en-GB" baseline="0" dirty="0" err="1">
                          <a:solidFill>
                            <a:schemeClr val="tx1"/>
                          </a:solidFill>
                          <a:latin typeface="Arial" panose="020B0604020202020204" pitchFamily="34" charset="0"/>
                          <a:cs typeface="Arial" panose="020B0604020202020204" pitchFamily="34" charset="0"/>
                        </a:rPr>
                        <a:t>ubicacion</a:t>
                      </a:r>
                      <a:r>
                        <a:rPr lang="en-GB" baseline="0" dirty="0">
                          <a:solidFill>
                            <a:schemeClr val="tx1"/>
                          </a:solidFill>
                          <a:latin typeface="Arial" panose="020B0604020202020204" pitchFamily="34" charset="0"/>
                          <a:cs typeface="Arial" panose="020B0604020202020204" pitchFamily="34" charset="0"/>
                        </a:rPr>
                        <a:t>: long</a:t>
                      </a:r>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r>
                        <a:rPr lang="en-GB" i="1" dirty="0">
                          <a:solidFill>
                            <a:schemeClr val="tx1"/>
                          </a:solidFill>
                          <a:latin typeface="Arial" panose="020B0604020202020204" pitchFamily="34" charset="0"/>
                          <a:cs typeface="Arial" panose="020B0604020202020204" pitchFamily="34" charset="0"/>
                        </a:rPr>
                        <a:t>+ </a:t>
                      </a:r>
                      <a:r>
                        <a:rPr lang="en-GB" i="1" dirty="0" err="1">
                          <a:solidFill>
                            <a:schemeClr val="tx1"/>
                          </a:solidFill>
                          <a:latin typeface="Arial" panose="020B0604020202020204" pitchFamily="34" charset="0"/>
                          <a:cs typeface="Arial" panose="020B0604020202020204" pitchFamily="34" charset="0"/>
                        </a:rPr>
                        <a:t>hacerRuido</a:t>
                      </a:r>
                      <a:r>
                        <a:rPr lang="en-GB" i="1" dirty="0">
                          <a:solidFill>
                            <a:schemeClr val="tx1"/>
                          </a:solidFill>
                          <a:latin typeface="Arial" panose="020B0604020202020204" pitchFamily="34" charset="0"/>
                          <a:cs typeface="Arial" panose="020B0604020202020204" pitchFamily="34" charset="0"/>
                        </a:rPr>
                        <a:t>() : void</a:t>
                      </a:r>
                    </a:p>
                    <a:p>
                      <a:pPr algn="l"/>
                      <a:r>
                        <a:rPr lang="en-GB" i="1" dirty="0">
                          <a:solidFill>
                            <a:schemeClr val="tx1"/>
                          </a:solidFill>
                          <a:latin typeface="Arial" panose="020B0604020202020204" pitchFamily="34" charset="0"/>
                          <a:cs typeface="Arial" panose="020B0604020202020204" pitchFamily="34" charset="0"/>
                        </a:rPr>
                        <a:t>+ comer(): </a:t>
                      </a:r>
                      <a:r>
                        <a:rPr lang="en-GB" i="1" dirty="0" err="1">
                          <a:solidFill>
                            <a:schemeClr val="tx1"/>
                          </a:solidFill>
                          <a:latin typeface="Arial" panose="020B0604020202020204" pitchFamily="34" charset="0"/>
                          <a:cs typeface="Arial" panose="020B0604020202020204" pitchFamily="34" charset="0"/>
                        </a:rPr>
                        <a:t>boolean</a:t>
                      </a:r>
                      <a:endParaRPr lang="en-GB" i="1" dirty="0">
                        <a:solidFill>
                          <a:schemeClr val="tx1"/>
                        </a:solidFill>
                        <a:latin typeface="Arial" panose="020B0604020202020204" pitchFamily="34" charset="0"/>
                        <a:cs typeface="Arial" panose="020B0604020202020204" pitchFamily="34" charset="0"/>
                      </a:endParaRPr>
                    </a:p>
                    <a:p>
                      <a:pPr algn="l"/>
                      <a:r>
                        <a:rPr lang="en-GB" dirty="0">
                          <a:solidFill>
                            <a:schemeClr val="tx1"/>
                          </a:solidFill>
                          <a:latin typeface="Arial" panose="020B0604020202020204" pitchFamily="34" charset="0"/>
                          <a:cs typeface="Arial" panose="020B0604020202020204" pitchFamily="34" charset="0"/>
                        </a:rPr>
                        <a:t>+ </a:t>
                      </a:r>
                      <a:r>
                        <a:rPr lang="en-GB" dirty="0" err="1">
                          <a:solidFill>
                            <a:schemeClr val="tx1"/>
                          </a:solidFill>
                          <a:latin typeface="Arial" panose="020B0604020202020204" pitchFamily="34" charset="0"/>
                          <a:cs typeface="Arial" panose="020B0604020202020204" pitchFamily="34" charset="0"/>
                        </a:rPr>
                        <a:t>dormir</a:t>
                      </a:r>
                      <a:r>
                        <a:rPr lang="en-GB" dirty="0">
                          <a:solidFill>
                            <a:schemeClr val="tx1"/>
                          </a:solidFill>
                          <a:latin typeface="Arial" panose="020B0604020202020204" pitchFamily="34" charset="0"/>
                          <a:cs typeface="Arial" panose="020B0604020202020204" pitchFamily="34" charset="0"/>
                        </a:rPr>
                        <a:t>():</a:t>
                      </a:r>
                      <a:r>
                        <a:rPr lang="en-GB" baseline="0" dirty="0">
                          <a:solidFill>
                            <a:schemeClr val="tx1"/>
                          </a:solidFill>
                          <a:latin typeface="Arial" panose="020B0604020202020204" pitchFamily="34" charset="0"/>
                          <a:cs typeface="Arial" panose="020B0604020202020204" pitchFamily="34" charset="0"/>
                        </a:rPr>
                        <a:t> void</a:t>
                      </a:r>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graphicFrame>
        <p:nvGraphicFramePr>
          <p:cNvPr id="10" name="Tabla 9"/>
          <p:cNvGraphicFramePr>
            <a:graphicFrameLocks noGrp="1"/>
          </p:cNvGraphicFramePr>
          <p:nvPr>
            <p:extLst>
              <p:ext uri="{D42A27DB-BD31-4B8C-83A1-F6EECF244321}">
                <p14:modId xmlns:p14="http://schemas.microsoft.com/office/powerpoint/2010/main" val="389916862"/>
              </p:ext>
            </p:extLst>
          </p:nvPr>
        </p:nvGraphicFramePr>
        <p:xfrm>
          <a:off x="5549623" y="4865014"/>
          <a:ext cx="1728000" cy="1224280"/>
        </p:xfrm>
        <a:graphic>
          <a:graphicData uri="http://schemas.openxmlformats.org/drawingml/2006/table">
            <a:tbl>
              <a:tblPr firstRow="1" bandRow="1">
                <a:tableStyleId>{5C22544A-7EE6-4342-B048-85BDC9FD1C3A}</a:tableStyleId>
              </a:tblPr>
              <a:tblGrid>
                <a:gridCol w="1728000">
                  <a:extLst>
                    <a:ext uri="{9D8B030D-6E8A-4147-A177-3AD203B41FA5}">
                      <a16:colId xmlns="" xmlns:a16="http://schemas.microsoft.com/office/drawing/2014/main" val="20000"/>
                    </a:ext>
                  </a:extLst>
                </a:gridCol>
              </a:tblGrid>
              <a:tr h="347829">
                <a:tc>
                  <a:txBody>
                    <a:bodyPr/>
                    <a:lstStyle/>
                    <a:p>
                      <a:pPr algn="ctr"/>
                      <a:r>
                        <a:rPr lang="en-GB" dirty="0" err="1">
                          <a:solidFill>
                            <a:schemeClr val="tx1"/>
                          </a:solidFill>
                          <a:latin typeface="Arial" panose="020B0604020202020204" pitchFamily="34" charset="0"/>
                          <a:cs typeface="Arial" panose="020B0604020202020204" pitchFamily="34" charset="0"/>
                        </a:rPr>
                        <a:t>Perro</a:t>
                      </a:r>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r>
                        <a:rPr lang="en-GB" sz="1300" kern="1200" dirty="0">
                          <a:solidFill>
                            <a:schemeClr val="tx1"/>
                          </a:solidFill>
                          <a:latin typeface="Arial" panose="020B0604020202020204" pitchFamily="34" charset="0"/>
                          <a:ea typeface="+mn-ea"/>
                          <a:cs typeface="Arial" panose="020B0604020202020204" pitchFamily="34" charset="0"/>
                        </a:rPr>
                        <a:t>+ </a:t>
                      </a:r>
                      <a:r>
                        <a:rPr lang="en-GB" sz="1300" kern="1200" dirty="0" err="1">
                          <a:solidFill>
                            <a:schemeClr val="tx1"/>
                          </a:solidFill>
                          <a:latin typeface="Arial" panose="020B0604020202020204" pitchFamily="34" charset="0"/>
                          <a:ea typeface="+mn-ea"/>
                          <a:cs typeface="Arial" panose="020B0604020202020204" pitchFamily="34" charset="0"/>
                        </a:rPr>
                        <a:t>hacerRuido</a:t>
                      </a:r>
                      <a:r>
                        <a:rPr lang="en-GB" sz="1300" kern="1200" dirty="0">
                          <a:solidFill>
                            <a:schemeClr val="tx1"/>
                          </a:solidFill>
                          <a:latin typeface="Arial" panose="020B0604020202020204" pitchFamily="34" charset="0"/>
                          <a:ea typeface="+mn-ea"/>
                          <a:cs typeface="Arial" panose="020B0604020202020204" pitchFamily="34" charset="0"/>
                        </a:rPr>
                        <a:t>() : void</a:t>
                      </a:r>
                    </a:p>
                    <a:p>
                      <a:pPr algn="l"/>
                      <a:r>
                        <a:rPr lang="en-GB" sz="1300" kern="1200" dirty="0">
                          <a:solidFill>
                            <a:schemeClr val="tx1"/>
                          </a:solidFill>
                          <a:latin typeface="Arial" panose="020B0604020202020204" pitchFamily="34" charset="0"/>
                          <a:ea typeface="+mn-ea"/>
                          <a:cs typeface="Arial" panose="020B0604020202020204" pitchFamily="34" charset="0"/>
                        </a:rPr>
                        <a:t>+ comer(): </a:t>
                      </a:r>
                      <a:r>
                        <a:rPr lang="en-GB" sz="1300" kern="1200" dirty="0" err="1">
                          <a:solidFill>
                            <a:schemeClr val="tx1"/>
                          </a:solidFill>
                          <a:latin typeface="Arial" panose="020B0604020202020204" pitchFamily="34" charset="0"/>
                          <a:ea typeface="+mn-ea"/>
                          <a:cs typeface="Arial" panose="020B0604020202020204" pitchFamily="34" charset="0"/>
                        </a:rPr>
                        <a:t>boolean</a:t>
                      </a:r>
                      <a:endParaRPr lang="en-GB" sz="1300" kern="1200" dirty="0">
                        <a:solidFill>
                          <a:schemeClr val="tx1"/>
                        </a:solidFill>
                        <a:latin typeface="Arial" panose="020B0604020202020204" pitchFamily="34" charset="0"/>
                        <a:ea typeface="+mn-ea"/>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graphicFrame>
        <p:nvGraphicFramePr>
          <p:cNvPr id="11" name="Tabla 10"/>
          <p:cNvGraphicFramePr>
            <a:graphicFrameLocks noGrp="1"/>
          </p:cNvGraphicFramePr>
          <p:nvPr>
            <p:extLst>
              <p:ext uri="{D42A27DB-BD31-4B8C-83A1-F6EECF244321}">
                <p14:modId xmlns:p14="http://schemas.microsoft.com/office/powerpoint/2010/main" val="2914598999"/>
              </p:ext>
            </p:extLst>
          </p:nvPr>
        </p:nvGraphicFramePr>
        <p:xfrm>
          <a:off x="7363324" y="4859934"/>
          <a:ext cx="1728000" cy="1229360"/>
        </p:xfrm>
        <a:graphic>
          <a:graphicData uri="http://schemas.openxmlformats.org/drawingml/2006/table">
            <a:tbl>
              <a:tblPr firstRow="1" bandRow="1">
                <a:tableStyleId>{5C22544A-7EE6-4342-B048-85BDC9FD1C3A}</a:tableStyleId>
              </a:tblPr>
              <a:tblGrid>
                <a:gridCol w="1728000">
                  <a:extLst>
                    <a:ext uri="{9D8B030D-6E8A-4147-A177-3AD203B41FA5}">
                      <a16:colId xmlns="" xmlns:a16="http://schemas.microsoft.com/office/drawing/2014/main" val="20000"/>
                    </a:ext>
                  </a:extLst>
                </a:gridCol>
              </a:tblGrid>
              <a:tr h="370840">
                <a:tc>
                  <a:txBody>
                    <a:bodyPr/>
                    <a:lstStyle/>
                    <a:p>
                      <a:pPr algn="ctr"/>
                      <a:r>
                        <a:rPr lang="en-GB" dirty="0" err="1">
                          <a:solidFill>
                            <a:schemeClr val="tx1"/>
                          </a:solidFill>
                          <a:latin typeface="Arial" panose="020B0604020202020204" pitchFamily="34" charset="0"/>
                          <a:cs typeface="Arial" panose="020B0604020202020204" pitchFamily="34" charset="0"/>
                        </a:rPr>
                        <a:t>Gato</a:t>
                      </a:r>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r>
                        <a:rPr lang="en-GB" sz="1300" kern="1200" dirty="0">
                          <a:solidFill>
                            <a:schemeClr val="tx1"/>
                          </a:solidFill>
                          <a:latin typeface="Arial" panose="020B0604020202020204" pitchFamily="34" charset="0"/>
                          <a:ea typeface="+mn-ea"/>
                          <a:cs typeface="Arial" panose="020B0604020202020204" pitchFamily="34" charset="0"/>
                        </a:rPr>
                        <a:t>+ </a:t>
                      </a:r>
                      <a:r>
                        <a:rPr lang="en-GB" sz="1300" kern="1200" dirty="0" err="1">
                          <a:solidFill>
                            <a:schemeClr val="tx1"/>
                          </a:solidFill>
                          <a:latin typeface="Arial" panose="020B0604020202020204" pitchFamily="34" charset="0"/>
                          <a:ea typeface="+mn-ea"/>
                          <a:cs typeface="Arial" panose="020B0604020202020204" pitchFamily="34" charset="0"/>
                        </a:rPr>
                        <a:t>hacerRuido</a:t>
                      </a:r>
                      <a:r>
                        <a:rPr lang="en-GB" sz="1300" kern="1200" dirty="0">
                          <a:solidFill>
                            <a:schemeClr val="tx1"/>
                          </a:solidFill>
                          <a:latin typeface="Arial" panose="020B0604020202020204" pitchFamily="34" charset="0"/>
                          <a:ea typeface="+mn-ea"/>
                          <a:cs typeface="Arial" panose="020B0604020202020204" pitchFamily="34" charset="0"/>
                        </a:rPr>
                        <a:t>() : void</a:t>
                      </a:r>
                    </a:p>
                    <a:p>
                      <a:pPr algn="l"/>
                      <a:r>
                        <a:rPr lang="en-GB" sz="1300" kern="1200" dirty="0">
                          <a:solidFill>
                            <a:schemeClr val="tx1"/>
                          </a:solidFill>
                          <a:latin typeface="Arial" panose="020B0604020202020204" pitchFamily="34" charset="0"/>
                          <a:ea typeface="+mn-ea"/>
                          <a:cs typeface="Arial" panose="020B0604020202020204" pitchFamily="34" charset="0"/>
                        </a:rPr>
                        <a:t>+ comer(): </a:t>
                      </a:r>
                      <a:r>
                        <a:rPr lang="en-GB" sz="1300" kern="1200" dirty="0" err="1">
                          <a:solidFill>
                            <a:schemeClr val="tx1"/>
                          </a:solidFill>
                          <a:latin typeface="Arial" panose="020B0604020202020204" pitchFamily="34" charset="0"/>
                          <a:ea typeface="+mn-ea"/>
                          <a:cs typeface="Arial" panose="020B0604020202020204" pitchFamily="34" charset="0"/>
                        </a:rPr>
                        <a:t>boolean</a:t>
                      </a:r>
                      <a:endParaRPr lang="en-GB" sz="1300" kern="1200" dirty="0">
                        <a:solidFill>
                          <a:schemeClr val="tx1"/>
                        </a:solidFill>
                        <a:latin typeface="Arial" panose="020B0604020202020204" pitchFamily="34" charset="0"/>
                        <a:ea typeface="+mn-ea"/>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graphicFrame>
        <p:nvGraphicFramePr>
          <p:cNvPr id="13" name="Tabla 12"/>
          <p:cNvGraphicFramePr>
            <a:graphicFrameLocks noGrp="1"/>
          </p:cNvGraphicFramePr>
          <p:nvPr>
            <p:extLst>
              <p:ext uri="{D42A27DB-BD31-4B8C-83A1-F6EECF244321}">
                <p14:modId xmlns:p14="http://schemas.microsoft.com/office/powerpoint/2010/main" val="1435545910"/>
              </p:ext>
            </p:extLst>
          </p:nvPr>
        </p:nvGraphicFramePr>
        <p:xfrm>
          <a:off x="3712092" y="4859934"/>
          <a:ext cx="1728000" cy="1229360"/>
        </p:xfrm>
        <a:graphic>
          <a:graphicData uri="http://schemas.openxmlformats.org/drawingml/2006/table">
            <a:tbl>
              <a:tblPr firstRow="1" bandRow="1">
                <a:tableStyleId>{5C22544A-7EE6-4342-B048-85BDC9FD1C3A}</a:tableStyleId>
              </a:tblPr>
              <a:tblGrid>
                <a:gridCol w="1728000">
                  <a:extLst>
                    <a:ext uri="{9D8B030D-6E8A-4147-A177-3AD203B41FA5}">
                      <a16:colId xmlns="" xmlns:a16="http://schemas.microsoft.com/office/drawing/2014/main" val="20000"/>
                    </a:ext>
                  </a:extLst>
                </a:gridCol>
              </a:tblGrid>
              <a:tr h="370840">
                <a:tc>
                  <a:txBody>
                    <a:bodyPr/>
                    <a:lstStyle/>
                    <a:p>
                      <a:pPr algn="ctr"/>
                      <a:r>
                        <a:rPr lang="en-GB" dirty="0" err="1">
                          <a:solidFill>
                            <a:schemeClr val="tx1"/>
                          </a:solidFill>
                          <a:latin typeface="Arial" panose="020B0604020202020204" pitchFamily="34" charset="0"/>
                          <a:cs typeface="Arial" panose="020B0604020202020204" pitchFamily="34" charset="0"/>
                        </a:rPr>
                        <a:t>Hipo</a:t>
                      </a:r>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r>
                        <a:rPr lang="en-GB" sz="1300" kern="1200" dirty="0">
                          <a:solidFill>
                            <a:schemeClr val="tx1"/>
                          </a:solidFill>
                          <a:latin typeface="Arial" panose="020B0604020202020204" pitchFamily="34" charset="0"/>
                          <a:ea typeface="+mn-ea"/>
                          <a:cs typeface="Arial" panose="020B0604020202020204" pitchFamily="34" charset="0"/>
                        </a:rPr>
                        <a:t>+ </a:t>
                      </a:r>
                      <a:r>
                        <a:rPr lang="en-GB" sz="1300" kern="1200" dirty="0" err="1">
                          <a:solidFill>
                            <a:schemeClr val="tx1"/>
                          </a:solidFill>
                          <a:latin typeface="Arial" panose="020B0604020202020204" pitchFamily="34" charset="0"/>
                          <a:ea typeface="+mn-ea"/>
                          <a:cs typeface="Arial" panose="020B0604020202020204" pitchFamily="34" charset="0"/>
                        </a:rPr>
                        <a:t>hacerRuido</a:t>
                      </a:r>
                      <a:r>
                        <a:rPr lang="en-GB" sz="1300" kern="1200" dirty="0">
                          <a:solidFill>
                            <a:schemeClr val="tx1"/>
                          </a:solidFill>
                          <a:latin typeface="Arial" panose="020B0604020202020204" pitchFamily="34" charset="0"/>
                          <a:ea typeface="+mn-ea"/>
                          <a:cs typeface="Arial" panose="020B0604020202020204" pitchFamily="34" charset="0"/>
                        </a:rPr>
                        <a:t>() : void</a:t>
                      </a:r>
                    </a:p>
                    <a:p>
                      <a:pPr algn="l"/>
                      <a:r>
                        <a:rPr lang="en-GB" sz="1300" kern="1200" dirty="0">
                          <a:solidFill>
                            <a:schemeClr val="tx1"/>
                          </a:solidFill>
                          <a:latin typeface="Arial" panose="020B0604020202020204" pitchFamily="34" charset="0"/>
                          <a:ea typeface="+mn-ea"/>
                          <a:cs typeface="Arial" panose="020B0604020202020204" pitchFamily="34" charset="0"/>
                        </a:rPr>
                        <a:t>+ comer(): </a:t>
                      </a:r>
                      <a:r>
                        <a:rPr lang="en-GB" sz="1300" kern="1200" dirty="0" err="1">
                          <a:solidFill>
                            <a:schemeClr val="tx1"/>
                          </a:solidFill>
                          <a:latin typeface="Arial" panose="020B0604020202020204" pitchFamily="34" charset="0"/>
                          <a:ea typeface="+mn-ea"/>
                          <a:cs typeface="Arial" panose="020B0604020202020204" pitchFamily="34" charset="0"/>
                        </a:rPr>
                        <a:t>boolean</a:t>
                      </a:r>
                      <a:endParaRPr lang="en-GB" sz="1300" kern="1200" dirty="0">
                        <a:solidFill>
                          <a:schemeClr val="tx1"/>
                        </a:solidFill>
                        <a:latin typeface="Arial" panose="020B0604020202020204" pitchFamily="34" charset="0"/>
                        <a:ea typeface="+mn-ea"/>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graphicFrame>
        <p:nvGraphicFramePr>
          <p:cNvPr id="14" name="Tabla 13"/>
          <p:cNvGraphicFramePr>
            <a:graphicFrameLocks noGrp="1"/>
          </p:cNvGraphicFramePr>
          <p:nvPr>
            <p:extLst>
              <p:ext uri="{D42A27DB-BD31-4B8C-83A1-F6EECF244321}">
                <p14:modId xmlns:p14="http://schemas.microsoft.com/office/powerpoint/2010/main" val="1658130977"/>
              </p:ext>
            </p:extLst>
          </p:nvPr>
        </p:nvGraphicFramePr>
        <p:xfrm>
          <a:off x="1898391" y="4859934"/>
          <a:ext cx="1728000" cy="1224280"/>
        </p:xfrm>
        <a:graphic>
          <a:graphicData uri="http://schemas.openxmlformats.org/drawingml/2006/table">
            <a:tbl>
              <a:tblPr firstRow="1" bandRow="1">
                <a:tableStyleId>{5C22544A-7EE6-4342-B048-85BDC9FD1C3A}</a:tableStyleId>
              </a:tblPr>
              <a:tblGrid>
                <a:gridCol w="1728000">
                  <a:extLst>
                    <a:ext uri="{9D8B030D-6E8A-4147-A177-3AD203B41FA5}">
                      <a16:colId xmlns="" xmlns:a16="http://schemas.microsoft.com/office/drawing/2014/main" val="20000"/>
                    </a:ext>
                  </a:extLst>
                </a:gridCol>
              </a:tblGrid>
              <a:tr h="360000">
                <a:tc>
                  <a:txBody>
                    <a:bodyPr/>
                    <a:lstStyle/>
                    <a:p>
                      <a:pPr algn="ctr"/>
                      <a:r>
                        <a:rPr lang="en-GB" dirty="0">
                          <a:solidFill>
                            <a:schemeClr val="tx1"/>
                          </a:solidFill>
                          <a:latin typeface="Arial" panose="020B0604020202020204" pitchFamily="34" charset="0"/>
                          <a:cs typeface="Arial" panose="020B0604020202020204" pitchFamily="34" charset="0"/>
                        </a:rPr>
                        <a:t>Jaguar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r>
                        <a:rPr lang="en-GB" sz="1300" kern="1200" dirty="0">
                          <a:solidFill>
                            <a:schemeClr val="tx1"/>
                          </a:solidFill>
                          <a:latin typeface="Arial" panose="020B0604020202020204" pitchFamily="34" charset="0"/>
                          <a:ea typeface="+mn-ea"/>
                          <a:cs typeface="Arial" panose="020B0604020202020204" pitchFamily="34" charset="0"/>
                        </a:rPr>
                        <a:t>+ </a:t>
                      </a:r>
                      <a:r>
                        <a:rPr lang="en-GB" sz="1300" kern="1200" dirty="0" err="1">
                          <a:solidFill>
                            <a:schemeClr val="tx1"/>
                          </a:solidFill>
                          <a:latin typeface="Arial" panose="020B0604020202020204" pitchFamily="34" charset="0"/>
                          <a:ea typeface="+mn-ea"/>
                          <a:cs typeface="Arial" panose="020B0604020202020204" pitchFamily="34" charset="0"/>
                        </a:rPr>
                        <a:t>hacerRuido</a:t>
                      </a:r>
                      <a:r>
                        <a:rPr lang="en-GB" sz="1300" kern="1200" dirty="0">
                          <a:solidFill>
                            <a:schemeClr val="tx1"/>
                          </a:solidFill>
                          <a:latin typeface="Arial" panose="020B0604020202020204" pitchFamily="34" charset="0"/>
                          <a:ea typeface="+mn-ea"/>
                          <a:cs typeface="Arial" panose="020B0604020202020204" pitchFamily="34" charset="0"/>
                        </a:rPr>
                        <a:t>() : void</a:t>
                      </a:r>
                    </a:p>
                    <a:p>
                      <a:pPr algn="l"/>
                      <a:r>
                        <a:rPr lang="en-GB" sz="1300" kern="1200" dirty="0">
                          <a:solidFill>
                            <a:schemeClr val="tx1"/>
                          </a:solidFill>
                          <a:latin typeface="Arial" panose="020B0604020202020204" pitchFamily="34" charset="0"/>
                          <a:ea typeface="+mn-ea"/>
                          <a:cs typeface="Arial" panose="020B0604020202020204" pitchFamily="34" charset="0"/>
                        </a:rPr>
                        <a:t>+ comer(): </a:t>
                      </a:r>
                      <a:r>
                        <a:rPr lang="en-GB" sz="1300" kern="1200" dirty="0" err="1">
                          <a:solidFill>
                            <a:schemeClr val="tx1"/>
                          </a:solidFill>
                          <a:latin typeface="Arial" panose="020B0604020202020204" pitchFamily="34" charset="0"/>
                          <a:ea typeface="+mn-ea"/>
                          <a:cs typeface="Arial" panose="020B0604020202020204" pitchFamily="34" charset="0"/>
                        </a:rPr>
                        <a:t>boolean</a:t>
                      </a:r>
                      <a:endParaRPr lang="en-GB" sz="1300" kern="1200" dirty="0">
                        <a:solidFill>
                          <a:schemeClr val="tx1"/>
                        </a:solidFill>
                        <a:latin typeface="Arial" panose="020B0604020202020204" pitchFamily="34" charset="0"/>
                        <a:ea typeface="+mn-ea"/>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pic>
        <p:nvPicPr>
          <p:cNvPr id="15" name="Imagen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7631" y="5935045"/>
            <a:ext cx="594324" cy="652432"/>
          </a:xfrm>
          <a:prstGeom prst="rect">
            <a:avLst/>
          </a:prstGeom>
        </p:spPr>
      </p:pic>
      <p:pic>
        <p:nvPicPr>
          <p:cNvPr id="17" name="Imagen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1355" y="5876398"/>
            <a:ext cx="766392" cy="685562"/>
          </a:xfrm>
          <a:prstGeom prst="rect">
            <a:avLst/>
          </a:prstGeom>
        </p:spPr>
      </p:pic>
      <p:pic>
        <p:nvPicPr>
          <p:cNvPr id="18" name="Picture 2" descr="https://cdn.pixabay.com/photo/2012/04/16/11/18/dog-35553_960_72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7871" y="5675024"/>
            <a:ext cx="713548" cy="956712"/>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rupo 18"/>
          <p:cNvGrpSpPr/>
          <p:nvPr/>
        </p:nvGrpSpPr>
        <p:grpSpPr>
          <a:xfrm>
            <a:off x="4909457" y="4130229"/>
            <a:ext cx="290286" cy="452538"/>
            <a:chOff x="-1886857" y="3661511"/>
            <a:chExt cx="290286" cy="861381"/>
          </a:xfrm>
        </p:grpSpPr>
        <p:cxnSp>
          <p:nvCxnSpPr>
            <p:cNvPr id="21" name="Conector recto 20"/>
            <p:cNvCxnSpPr/>
            <p:nvPr/>
          </p:nvCxnSpPr>
          <p:spPr>
            <a:xfrm>
              <a:off x="-1741714" y="3906176"/>
              <a:ext cx="0" cy="61671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riángulo isósceles 19"/>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a:latin typeface="Arial" panose="020B0604020202020204" pitchFamily="34" charset="0"/>
                <a:cs typeface="Arial" panose="020B0604020202020204" pitchFamily="34" charset="0"/>
              </a:endParaRPr>
            </a:p>
          </p:txBody>
        </p:sp>
      </p:grpSp>
      <p:cxnSp>
        <p:nvCxnSpPr>
          <p:cNvPr id="22" name="Conector recto 21"/>
          <p:cNvCxnSpPr/>
          <p:nvPr/>
        </p:nvCxnSpPr>
        <p:spPr>
          <a:xfrm>
            <a:off x="948719" y="4557329"/>
            <a:ext cx="0" cy="324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Conector recto 22"/>
          <p:cNvCxnSpPr/>
          <p:nvPr/>
        </p:nvCxnSpPr>
        <p:spPr>
          <a:xfrm>
            <a:off x="2740601" y="4566854"/>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Conector recto 23"/>
          <p:cNvCxnSpPr/>
          <p:nvPr/>
        </p:nvCxnSpPr>
        <p:spPr>
          <a:xfrm>
            <a:off x="4567410" y="4566854"/>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Conector recto 24"/>
          <p:cNvCxnSpPr/>
          <p:nvPr/>
        </p:nvCxnSpPr>
        <p:spPr>
          <a:xfrm>
            <a:off x="6390282" y="4573204"/>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Conector recto 25"/>
          <p:cNvCxnSpPr/>
          <p:nvPr/>
        </p:nvCxnSpPr>
        <p:spPr>
          <a:xfrm>
            <a:off x="8200971" y="4572714"/>
            <a:ext cx="0" cy="288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Conector recto 26"/>
          <p:cNvCxnSpPr/>
          <p:nvPr/>
        </p:nvCxnSpPr>
        <p:spPr>
          <a:xfrm rot="16200000">
            <a:off x="4577977" y="932964"/>
            <a:ext cx="0" cy="7272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28" name="Picture 4" descr="https://cdn.pixabay.com/photo/2013/07/13/13/38/cat-161284_960_720.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41896" y="5687430"/>
            <a:ext cx="547452" cy="99286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Tabla 11"/>
          <p:cNvGraphicFramePr>
            <a:graphicFrameLocks noGrp="1"/>
          </p:cNvGraphicFramePr>
          <p:nvPr>
            <p:extLst>
              <p:ext uri="{D42A27DB-BD31-4B8C-83A1-F6EECF244321}">
                <p14:modId xmlns:p14="http://schemas.microsoft.com/office/powerpoint/2010/main" val="374967667"/>
              </p:ext>
            </p:extLst>
          </p:nvPr>
        </p:nvGraphicFramePr>
        <p:xfrm>
          <a:off x="70308" y="4854854"/>
          <a:ext cx="1728000" cy="1229360"/>
        </p:xfrm>
        <a:graphic>
          <a:graphicData uri="http://schemas.openxmlformats.org/drawingml/2006/table">
            <a:tbl>
              <a:tblPr firstRow="1" bandRow="1">
                <a:tableStyleId>{5C22544A-7EE6-4342-B048-85BDC9FD1C3A}</a:tableStyleId>
              </a:tblPr>
              <a:tblGrid>
                <a:gridCol w="1728000">
                  <a:extLst>
                    <a:ext uri="{9D8B030D-6E8A-4147-A177-3AD203B41FA5}">
                      <a16:colId xmlns="" xmlns:a16="http://schemas.microsoft.com/office/drawing/2014/main" val="20000"/>
                    </a:ext>
                  </a:extLst>
                </a:gridCol>
              </a:tblGrid>
              <a:tr h="370840">
                <a:tc>
                  <a:txBody>
                    <a:bodyPr/>
                    <a:lstStyle/>
                    <a:p>
                      <a:pPr algn="ctr"/>
                      <a:r>
                        <a:rPr lang="en-GB" dirty="0">
                          <a:solidFill>
                            <a:schemeClr val="tx1"/>
                          </a:solidFill>
                          <a:latin typeface="Arial" panose="020B0604020202020204" pitchFamily="34" charset="0"/>
                          <a:cs typeface="Arial" panose="020B0604020202020204" pitchFamily="34" charset="0"/>
                        </a:rPr>
                        <a:t>Lobo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70840">
                <a:tc>
                  <a:txBody>
                    <a:bodyPr/>
                    <a:lstStyle/>
                    <a:p>
                      <a:pPr algn="l"/>
                      <a:r>
                        <a:rPr lang="en-GB" sz="1300" dirty="0">
                          <a:solidFill>
                            <a:schemeClr val="tx1"/>
                          </a:solidFill>
                          <a:latin typeface="Arial" panose="020B0604020202020204" pitchFamily="34" charset="0"/>
                          <a:cs typeface="Arial" panose="020B0604020202020204" pitchFamily="34" charset="0"/>
                        </a:rPr>
                        <a:t>+ </a:t>
                      </a:r>
                      <a:r>
                        <a:rPr lang="en-GB" sz="1300" dirty="0" err="1">
                          <a:solidFill>
                            <a:schemeClr val="tx1"/>
                          </a:solidFill>
                          <a:latin typeface="Arial" panose="020B0604020202020204" pitchFamily="34" charset="0"/>
                          <a:cs typeface="Arial" panose="020B0604020202020204" pitchFamily="34" charset="0"/>
                        </a:rPr>
                        <a:t>hacerRuido</a:t>
                      </a:r>
                      <a:r>
                        <a:rPr lang="en-GB" sz="1300" dirty="0">
                          <a:solidFill>
                            <a:schemeClr val="tx1"/>
                          </a:solidFill>
                          <a:latin typeface="Arial" panose="020B0604020202020204" pitchFamily="34" charset="0"/>
                          <a:cs typeface="Arial" panose="020B0604020202020204" pitchFamily="34" charset="0"/>
                        </a:rPr>
                        <a:t>() : void</a:t>
                      </a:r>
                    </a:p>
                    <a:p>
                      <a:pPr algn="l"/>
                      <a:r>
                        <a:rPr lang="en-GB" sz="1300" dirty="0">
                          <a:solidFill>
                            <a:schemeClr val="tx1"/>
                          </a:solidFill>
                          <a:latin typeface="Arial" panose="020B0604020202020204" pitchFamily="34" charset="0"/>
                          <a:cs typeface="Arial" panose="020B0604020202020204" pitchFamily="34" charset="0"/>
                        </a:rPr>
                        <a:t>+ comer(): </a:t>
                      </a:r>
                      <a:r>
                        <a:rPr lang="en-GB" sz="1300" dirty="0" err="1">
                          <a:solidFill>
                            <a:schemeClr val="tx1"/>
                          </a:solidFill>
                          <a:latin typeface="Arial" panose="020B0604020202020204" pitchFamily="34" charset="0"/>
                          <a:cs typeface="Arial" panose="020B0604020202020204" pitchFamily="34" charset="0"/>
                        </a:rPr>
                        <a:t>boolean</a:t>
                      </a:r>
                      <a:endParaRPr lang="en-GB" sz="1300"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pic>
        <p:nvPicPr>
          <p:cNvPr id="16" name="Imagen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20014" y="5687430"/>
            <a:ext cx="482150" cy="964298"/>
          </a:xfrm>
          <a:prstGeom prst="rect">
            <a:avLst/>
          </a:prstGeom>
        </p:spPr>
      </p:pic>
    </p:spTree>
    <p:extLst>
      <p:ext uri="{BB962C8B-B14F-4D97-AF65-F5344CB8AC3E}">
        <p14:creationId xmlns:p14="http://schemas.microsoft.com/office/powerpoint/2010/main" val="2378438843"/>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Herencia y Polimorfismo</a:t>
            </a:r>
          </a:p>
        </p:txBody>
      </p:sp>
      <p:sp>
        <p:nvSpPr>
          <p:cNvPr id="3" name="Marcador de contenido 2"/>
          <p:cNvSpPr>
            <a:spLocks noGrp="1"/>
          </p:cNvSpPr>
          <p:nvPr>
            <p:ph idx="1"/>
          </p:nvPr>
        </p:nvSpPr>
        <p:spPr/>
        <p:txBody>
          <a:bodyPr/>
          <a:lstStyle/>
          <a:p>
            <a:r>
              <a:rPr lang="es-AR" dirty="0"/>
              <a:t>¿Cómo se declaran normalmente las referencias para crear un objeto?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136</a:t>
            </a:fld>
            <a:endParaRPr lang="es-AR" dirty="0"/>
          </a:p>
        </p:txBody>
      </p:sp>
      <p:pic>
        <p:nvPicPr>
          <p:cNvPr id="7" name="Picture 2" descr="https://cdn.pixabay.com/photo/2012/04/16/11/18/dog-35553_960_7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627" y="3734142"/>
            <a:ext cx="880388" cy="1180408"/>
          </a:xfrm>
          <a:prstGeom prst="rect">
            <a:avLst/>
          </a:prstGeom>
          <a:noFill/>
          <a:extLst>
            <a:ext uri="{909E8E84-426E-40DD-AFC4-6F175D3DCCD1}">
              <a14:hiddenFill xmlns:a14="http://schemas.microsoft.com/office/drawing/2010/main">
                <a:solidFill>
                  <a:srgbClr val="FFFFFF"/>
                </a:solidFill>
              </a14:hiddenFill>
            </a:ext>
          </a:extLst>
        </p:spPr>
      </p:pic>
      <p:sp>
        <p:nvSpPr>
          <p:cNvPr id="9" name="Elipse 8"/>
          <p:cNvSpPr/>
          <p:nvPr/>
        </p:nvSpPr>
        <p:spPr>
          <a:xfrm>
            <a:off x="3554789" y="5844336"/>
            <a:ext cx="1159306" cy="73108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Objeto Perro</a:t>
            </a:r>
          </a:p>
        </p:txBody>
      </p:sp>
      <p:pic>
        <p:nvPicPr>
          <p:cNvPr id="10" name="Picture 2" descr="https://cdn.pixabay.com/photo/2012/04/16/11/18/dog-35553_960_7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3906" y="5203248"/>
            <a:ext cx="880388" cy="1180408"/>
          </a:xfrm>
          <a:prstGeom prst="rect">
            <a:avLst/>
          </a:prstGeom>
          <a:noFill/>
          <a:extLst>
            <a:ext uri="{909E8E84-426E-40DD-AFC4-6F175D3DCCD1}">
              <a14:hiddenFill xmlns:a14="http://schemas.microsoft.com/office/drawing/2010/main">
                <a:solidFill>
                  <a:srgbClr val="FFFFFF"/>
                </a:solidFill>
              </a14:hiddenFill>
            </a:ext>
          </a:extLst>
        </p:spPr>
      </p:pic>
      <p:sp>
        <p:nvSpPr>
          <p:cNvPr id="11" name="Elipse 10"/>
          <p:cNvSpPr/>
          <p:nvPr/>
        </p:nvSpPr>
        <p:spPr>
          <a:xfrm>
            <a:off x="7948226" y="4612225"/>
            <a:ext cx="1159306" cy="73108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Objeto Perro</a:t>
            </a:r>
          </a:p>
        </p:txBody>
      </p:sp>
      <p:cxnSp>
        <p:nvCxnSpPr>
          <p:cNvPr id="13" name="Conector curvado 12"/>
          <p:cNvCxnSpPr>
            <a:stCxn id="10" idx="0"/>
            <a:endCxn id="11" idx="2"/>
          </p:cNvCxnSpPr>
          <p:nvPr/>
        </p:nvCxnSpPr>
        <p:spPr>
          <a:xfrm rot="5400000" flipH="1" flipV="1">
            <a:off x="7468424" y="4723446"/>
            <a:ext cx="225479" cy="734126"/>
          </a:xfrm>
          <a:prstGeom prst="curvedConnector2">
            <a:avLst/>
          </a:prstGeom>
          <a:ln w="28575">
            <a:tailEnd type="triangle"/>
          </a:ln>
        </p:spPr>
        <p:style>
          <a:lnRef idx="1">
            <a:schemeClr val="dk1"/>
          </a:lnRef>
          <a:fillRef idx="0">
            <a:schemeClr val="dk1"/>
          </a:fillRef>
          <a:effectRef idx="0">
            <a:schemeClr val="dk1"/>
          </a:effectRef>
          <a:fontRef idx="minor">
            <a:schemeClr val="tx1"/>
          </a:fontRef>
        </p:style>
      </p:cxnSp>
      <p:sp>
        <p:nvSpPr>
          <p:cNvPr id="16" name="CuadroTexto 15"/>
          <p:cNvSpPr txBox="1"/>
          <p:nvPr/>
        </p:nvSpPr>
        <p:spPr>
          <a:xfrm>
            <a:off x="6314596" y="6303400"/>
            <a:ext cx="1013569" cy="369332"/>
          </a:xfrm>
          <a:prstGeom prst="rect">
            <a:avLst/>
          </a:prstGeom>
          <a:noFill/>
        </p:spPr>
        <p:txBody>
          <a:bodyPr wrap="square" rtlCol="0">
            <a:spAutoFit/>
          </a:bodyPr>
          <a:lstStyle/>
          <a:p>
            <a:pPr algn="ctr"/>
            <a:r>
              <a:rPr lang="es-AR" dirty="0" err="1">
                <a:latin typeface="Arial" panose="020B0604020202020204" pitchFamily="34" charset="0"/>
                <a:cs typeface="Arial" panose="020B0604020202020204" pitchFamily="34" charset="0"/>
              </a:rPr>
              <a:t>miPerro</a:t>
            </a:r>
            <a:endParaRPr lang="es-AR" dirty="0">
              <a:latin typeface="Arial" panose="020B0604020202020204" pitchFamily="34" charset="0"/>
              <a:cs typeface="Arial" panose="020B0604020202020204" pitchFamily="34" charset="0"/>
            </a:endParaRPr>
          </a:p>
        </p:txBody>
      </p:sp>
      <p:sp>
        <p:nvSpPr>
          <p:cNvPr id="8" name="CuadroTexto 7"/>
          <p:cNvSpPr txBox="1"/>
          <p:nvPr/>
        </p:nvSpPr>
        <p:spPr>
          <a:xfrm>
            <a:off x="5803606" y="3461461"/>
            <a:ext cx="2852741" cy="369332"/>
          </a:xfrm>
          <a:prstGeom prst="rect">
            <a:avLst/>
          </a:prstGeom>
          <a:noFill/>
        </p:spPr>
        <p:txBody>
          <a:bodyPr wrap="square" rtlCol="0">
            <a:spAutoFit/>
          </a:bodyPr>
          <a:lstStyle/>
          <a:p>
            <a:r>
              <a:rPr lang="es-AR" dirty="0"/>
              <a:t>Perro </a:t>
            </a:r>
            <a:r>
              <a:rPr lang="es-AR" dirty="0" err="1"/>
              <a:t>miPerro</a:t>
            </a:r>
            <a:r>
              <a:rPr lang="es-AR" dirty="0"/>
              <a:t> = new Perro();</a:t>
            </a:r>
          </a:p>
        </p:txBody>
      </p:sp>
      <p:sp>
        <p:nvSpPr>
          <p:cNvPr id="17" name="CuadroTexto 16"/>
          <p:cNvSpPr txBox="1"/>
          <p:nvPr/>
        </p:nvSpPr>
        <p:spPr>
          <a:xfrm>
            <a:off x="491560" y="4914550"/>
            <a:ext cx="1032522" cy="369332"/>
          </a:xfrm>
          <a:prstGeom prst="rect">
            <a:avLst/>
          </a:prstGeom>
          <a:noFill/>
        </p:spPr>
        <p:txBody>
          <a:bodyPr wrap="square" rtlCol="0">
            <a:spAutoFit/>
          </a:bodyPr>
          <a:lstStyle/>
          <a:p>
            <a:pPr algn="ctr"/>
            <a:r>
              <a:rPr lang="es-AR" dirty="0" err="1">
                <a:latin typeface="Arial" panose="020B0604020202020204" pitchFamily="34" charset="0"/>
                <a:cs typeface="Arial" panose="020B0604020202020204" pitchFamily="34" charset="0"/>
              </a:rPr>
              <a:t>miPerro</a:t>
            </a:r>
            <a:endParaRPr lang="es-AR" dirty="0">
              <a:latin typeface="Arial" panose="020B0604020202020204" pitchFamily="34" charset="0"/>
              <a:cs typeface="Arial" panose="020B0604020202020204" pitchFamily="34" charset="0"/>
            </a:endParaRPr>
          </a:p>
        </p:txBody>
      </p:sp>
      <p:sp>
        <p:nvSpPr>
          <p:cNvPr id="12" name="Abrir llave 11"/>
          <p:cNvSpPr/>
          <p:nvPr/>
        </p:nvSpPr>
        <p:spPr>
          <a:xfrm rot="5400000">
            <a:off x="6442300" y="2821820"/>
            <a:ext cx="157906" cy="1279283"/>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18" name="Abrir llave 17"/>
          <p:cNvSpPr/>
          <p:nvPr/>
        </p:nvSpPr>
        <p:spPr>
          <a:xfrm rot="5400000">
            <a:off x="7867216" y="2892357"/>
            <a:ext cx="157906" cy="1138210"/>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14" name="Elipse 13"/>
          <p:cNvSpPr/>
          <p:nvPr/>
        </p:nvSpPr>
        <p:spPr>
          <a:xfrm>
            <a:off x="6410763" y="3038569"/>
            <a:ext cx="220980" cy="2209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latin typeface="Arial" panose="020B0604020202020204" pitchFamily="34" charset="0"/>
                <a:cs typeface="Arial" panose="020B0604020202020204" pitchFamily="34" charset="0"/>
              </a:rPr>
              <a:t>1</a:t>
            </a:r>
          </a:p>
        </p:txBody>
      </p:sp>
      <p:sp>
        <p:nvSpPr>
          <p:cNvPr id="19" name="Elipse 18"/>
          <p:cNvSpPr/>
          <p:nvPr/>
        </p:nvSpPr>
        <p:spPr>
          <a:xfrm>
            <a:off x="7835679" y="3031020"/>
            <a:ext cx="220980" cy="2209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latin typeface="Arial" panose="020B0604020202020204" pitchFamily="34" charset="0"/>
                <a:cs typeface="Arial" panose="020B0604020202020204" pitchFamily="34" charset="0"/>
              </a:rPr>
              <a:t>2</a:t>
            </a:r>
          </a:p>
        </p:txBody>
      </p:sp>
      <p:sp>
        <p:nvSpPr>
          <p:cNvPr id="20" name="Elipse 19"/>
          <p:cNvSpPr/>
          <p:nvPr/>
        </p:nvSpPr>
        <p:spPr>
          <a:xfrm>
            <a:off x="7188055" y="3823977"/>
            <a:ext cx="220980" cy="2209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latin typeface="Arial" panose="020B0604020202020204" pitchFamily="34" charset="0"/>
                <a:cs typeface="Arial" panose="020B0604020202020204" pitchFamily="34" charset="0"/>
              </a:rPr>
              <a:t>3</a:t>
            </a:r>
          </a:p>
        </p:txBody>
      </p:sp>
      <p:sp>
        <p:nvSpPr>
          <p:cNvPr id="21" name="Elipse 20"/>
          <p:cNvSpPr/>
          <p:nvPr/>
        </p:nvSpPr>
        <p:spPr>
          <a:xfrm>
            <a:off x="518160" y="3382508"/>
            <a:ext cx="220980" cy="2209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latin typeface="Arial" panose="020B0604020202020204" pitchFamily="34" charset="0"/>
                <a:cs typeface="Arial" panose="020B0604020202020204" pitchFamily="34" charset="0"/>
              </a:rPr>
              <a:t>1</a:t>
            </a:r>
          </a:p>
        </p:txBody>
      </p:sp>
      <p:sp>
        <p:nvSpPr>
          <p:cNvPr id="22" name="CuadroTexto 21"/>
          <p:cNvSpPr txBox="1"/>
          <p:nvPr/>
        </p:nvSpPr>
        <p:spPr>
          <a:xfrm>
            <a:off x="739140" y="3300723"/>
            <a:ext cx="2782300"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Declarar una referencia</a:t>
            </a:r>
          </a:p>
        </p:txBody>
      </p:sp>
      <p:sp>
        <p:nvSpPr>
          <p:cNvPr id="26" name="Elipse 25"/>
          <p:cNvSpPr/>
          <p:nvPr/>
        </p:nvSpPr>
        <p:spPr>
          <a:xfrm>
            <a:off x="1775034" y="5167484"/>
            <a:ext cx="220980" cy="2209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latin typeface="Arial" panose="020B0604020202020204" pitchFamily="34" charset="0"/>
                <a:cs typeface="Arial" panose="020B0604020202020204" pitchFamily="34" charset="0"/>
              </a:rPr>
              <a:t>2</a:t>
            </a:r>
          </a:p>
        </p:txBody>
      </p:sp>
      <p:sp>
        <p:nvSpPr>
          <p:cNvPr id="28" name="CuadroTexto 27"/>
          <p:cNvSpPr txBox="1"/>
          <p:nvPr/>
        </p:nvSpPr>
        <p:spPr>
          <a:xfrm>
            <a:off x="1996014" y="5099216"/>
            <a:ext cx="2782300"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Crear el objeto</a:t>
            </a:r>
          </a:p>
        </p:txBody>
      </p:sp>
      <p:sp>
        <p:nvSpPr>
          <p:cNvPr id="29" name="CuadroTexto 28"/>
          <p:cNvSpPr txBox="1"/>
          <p:nvPr/>
        </p:nvSpPr>
        <p:spPr>
          <a:xfrm>
            <a:off x="5472850" y="4562479"/>
            <a:ext cx="2406831" cy="646331"/>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Vincular la referencia con el objeto</a:t>
            </a:r>
          </a:p>
        </p:txBody>
      </p:sp>
      <p:sp>
        <p:nvSpPr>
          <p:cNvPr id="30" name="Elipse 29"/>
          <p:cNvSpPr/>
          <p:nvPr/>
        </p:nvSpPr>
        <p:spPr>
          <a:xfrm>
            <a:off x="5224585" y="4664703"/>
            <a:ext cx="220980" cy="2209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latin typeface="Arial" panose="020B0604020202020204" pitchFamily="34" charset="0"/>
                <a:cs typeface="Arial" panose="020B0604020202020204" pitchFamily="34" charset="0"/>
              </a:rPr>
              <a:t>3</a:t>
            </a:r>
          </a:p>
        </p:txBody>
      </p:sp>
      <p:sp>
        <p:nvSpPr>
          <p:cNvPr id="6" name="Rectángulo 5"/>
          <p:cNvSpPr/>
          <p:nvPr/>
        </p:nvSpPr>
        <p:spPr>
          <a:xfrm>
            <a:off x="1581753" y="4089642"/>
            <a:ext cx="4572000" cy="369332"/>
          </a:xfrm>
          <a:prstGeom prst="rect">
            <a:avLst/>
          </a:prstGeom>
        </p:spPr>
        <p:txBody>
          <a:bodyPr>
            <a:spAutoFit/>
          </a:bodyPr>
          <a:lstStyle/>
          <a:p>
            <a:r>
              <a:rPr lang="es-AR" b="1" dirty="0">
                <a:solidFill>
                  <a:srgbClr val="660066"/>
                </a:solidFill>
                <a:latin typeface="Consolas" panose="020B0609020204030204" pitchFamily="49" charset="0"/>
              </a:rPr>
              <a:t>Perro</a:t>
            </a:r>
            <a:r>
              <a:rPr lang="es-AR" b="1" dirty="0">
                <a:solidFill>
                  <a:srgbClr val="000000"/>
                </a:solidFill>
                <a:latin typeface="Consolas" panose="020B0609020204030204" pitchFamily="49" charset="0"/>
              </a:rPr>
              <a:t> </a:t>
            </a:r>
            <a:r>
              <a:rPr lang="es-AR" b="1" dirty="0" err="1">
                <a:solidFill>
                  <a:srgbClr val="000000"/>
                </a:solidFill>
                <a:latin typeface="Consolas" panose="020B0609020204030204" pitchFamily="49" charset="0"/>
              </a:rPr>
              <a:t>miPerro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p:txBody>
      </p:sp>
      <p:sp>
        <p:nvSpPr>
          <p:cNvPr id="15" name="Rectángulo 14"/>
          <p:cNvSpPr/>
          <p:nvPr/>
        </p:nvSpPr>
        <p:spPr>
          <a:xfrm>
            <a:off x="54113" y="5744987"/>
            <a:ext cx="4572000" cy="369332"/>
          </a:xfrm>
          <a:prstGeom prst="rect">
            <a:avLst/>
          </a:prstGeom>
        </p:spPr>
        <p:txBody>
          <a:bodyPr>
            <a:spAutoFit/>
          </a:bodyPr>
          <a:lstStyle/>
          <a:p>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miPerro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b="1" dirty="0">
                <a:solidFill>
                  <a:srgbClr val="000088"/>
                </a:solidFill>
                <a:latin typeface="Consolas" panose="020B0609020204030204" pitchFamily="49" charset="0"/>
              </a:rPr>
              <a:t>new</a:t>
            </a:r>
            <a:r>
              <a:rPr lang="es-AR" b="1" dirty="0">
                <a:solidFill>
                  <a:srgbClr val="000000"/>
                </a:solidFill>
                <a:latin typeface="Consolas" panose="020B0609020204030204" pitchFamily="49" charset="0"/>
              </a:rPr>
              <a:t> </a:t>
            </a:r>
            <a:r>
              <a:rPr lang="es-AR" b="1" dirty="0">
                <a:solidFill>
                  <a:srgbClr val="660066"/>
                </a:solidFill>
                <a:latin typeface="Consolas" panose="020B0609020204030204" pitchFamily="49" charset="0"/>
              </a:rPr>
              <a:t>Perro</a:t>
            </a:r>
            <a:r>
              <a:rPr lang="es-AR" b="1" dirty="0">
                <a:solidFill>
                  <a:srgbClr val="666600"/>
                </a:solidFill>
                <a:latin typeface="Consolas" panose="020B0609020204030204" pitchFamily="49" charset="0"/>
              </a:rPr>
              <a:t>();</a:t>
            </a:r>
            <a:endParaRPr lang="es-AR" b="1" dirty="0"/>
          </a:p>
        </p:txBody>
      </p:sp>
    </p:spTree>
    <p:extLst>
      <p:ext uri="{BB962C8B-B14F-4D97-AF65-F5344CB8AC3E}">
        <p14:creationId xmlns:p14="http://schemas.microsoft.com/office/powerpoint/2010/main" val="3062495594"/>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Herencia y Polimorfismo</a:t>
            </a:r>
          </a:p>
        </p:txBody>
      </p:sp>
      <p:sp>
        <p:nvSpPr>
          <p:cNvPr id="3" name="Marcador de contenido 2"/>
          <p:cNvSpPr>
            <a:spLocks noGrp="1"/>
          </p:cNvSpPr>
          <p:nvPr>
            <p:ph idx="1"/>
          </p:nvPr>
        </p:nvSpPr>
        <p:spPr/>
        <p:txBody>
          <a:bodyPr/>
          <a:lstStyle/>
          <a:p>
            <a:r>
              <a:rPr lang="es-AR" dirty="0"/>
              <a:t>¿Cómo se declaran normalmente las referencias para crear un objeto?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137</a:t>
            </a:fld>
            <a:endParaRPr lang="es-AR" dirty="0"/>
          </a:p>
        </p:txBody>
      </p:sp>
      <p:pic>
        <p:nvPicPr>
          <p:cNvPr id="7" name="Picture 2" descr="https://cdn.pixabay.com/photo/2012/04/16/11/18/dog-35553_960_7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7582" y="4160190"/>
            <a:ext cx="880388" cy="1180408"/>
          </a:xfrm>
          <a:prstGeom prst="rect">
            <a:avLst/>
          </a:prstGeom>
          <a:noFill/>
          <a:extLst>
            <a:ext uri="{909E8E84-426E-40DD-AFC4-6F175D3DCCD1}">
              <a14:hiddenFill xmlns:a14="http://schemas.microsoft.com/office/drawing/2010/main">
                <a:solidFill>
                  <a:srgbClr val="FFFFFF"/>
                </a:solidFill>
              </a14:hiddenFill>
            </a:ext>
          </a:extLst>
        </p:spPr>
      </p:pic>
      <p:sp>
        <p:nvSpPr>
          <p:cNvPr id="8" name="Elipse 7"/>
          <p:cNvSpPr/>
          <p:nvPr/>
        </p:nvSpPr>
        <p:spPr>
          <a:xfrm>
            <a:off x="5271902" y="3569167"/>
            <a:ext cx="1159306" cy="73108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Objeto Perro</a:t>
            </a:r>
          </a:p>
        </p:txBody>
      </p:sp>
      <p:cxnSp>
        <p:nvCxnSpPr>
          <p:cNvPr id="9" name="Conector curvado 8"/>
          <p:cNvCxnSpPr>
            <a:stCxn id="7" idx="0"/>
            <a:endCxn id="8" idx="2"/>
          </p:cNvCxnSpPr>
          <p:nvPr/>
        </p:nvCxnSpPr>
        <p:spPr>
          <a:xfrm rot="5400000" flipH="1" flipV="1">
            <a:off x="4792100" y="3680388"/>
            <a:ext cx="225479" cy="734126"/>
          </a:xfrm>
          <a:prstGeom prst="curvedConnector2">
            <a:avLst/>
          </a:prstGeom>
          <a:ln w="28575">
            <a:tailEnd type="triangle"/>
          </a:ln>
        </p:spPr>
        <p:style>
          <a:lnRef idx="1">
            <a:schemeClr val="dk1"/>
          </a:lnRef>
          <a:fillRef idx="0">
            <a:schemeClr val="dk1"/>
          </a:fillRef>
          <a:effectRef idx="0">
            <a:schemeClr val="dk1"/>
          </a:effectRef>
          <a:fontRef idx="minor">
            <a:schemeClr val="tx1"/>
          </a:fontRef>
        </p:style>
      </p:cxnSp>
      <p:sp>
        <p:nvSpPr>
          <p:cNvPr id="10" name="CuadroTexto 9"/>
          <p:cNvSpPr txBox="1"/>
          <p:nvPr/>
        </p:nvSpPr>
        <p:spPr>
          <a:xfrm>
            <a:off x="3638272" y="5260342"/>
            <a:ext cx="1023646" cy="369332"/>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Perro</a:t>
            </a:r>
          </a:p>
        </p:txBody>
      </p:sp>
      <p:sp>
        <p:nvSpPr>
          <p:cNvPr id="6" name="CuadroTexto 5"/>
          <p:cNvSpPr txBox="1"/>
          <p:nvPr/>
        </p:nvSpPr>
        <p:spPr>
          <a:xfrm>
            <a:off x="429455" y="3511488"/>
            <a:ext cx="3843891" cy="1015663"/>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Lo importante es que el tipo de la referencia </a:t>
            </a:r>
            <a:r>
              <a:rPr lang="es-AR" sz="2000" b="1" dirty="0">
                <a:solidFill>
                  <a:srgbClr val="FF0000"/>
                </a:solidFill>
                <a:latin typeface="Arial" panose="020B0604020202020204" pitchFamily="34" charset="0"/>
                <a:cs typeface="Arial" panose="020B0604020202020204" pitchFamily="34" charset="0"/>
              </a:rPr>
              <a:t>Y</a:t>
            </a:r>
            <a:r>
              <a:rPr lang="es-AR" sz="2000" dirty="0">
                <a:solidFill>
                  <a:srgbClr val="FF0000"/>
                </a:solidFill>
                <a:latin typeface="Arial" panose="020B0604020202020204" pitchFamily="34" charset="0"/>
                <a:cs typeface="Arial" panose="020B0604020202020204" pitchFamily="34" charset="0"/>
              </a:rPr>
              <a:t> el del objeto es el </a:t>
            </a:r>
            <a:r>
              <a:rPr lang="es-AR" sz="2000" b="1" dirty="0">
                <a:solidFill>
                  <a:srgbClr val="FF0000"/>
                </a:solidFill>
                <a:latin typeface="Arial" panose="020B0604020202020204" pitchFamily="34" charset="0"/>
                <a:cs typeface="Arial" panose="020B0604020202020204" pitchFamily="34" charset="0"/>
              </a:rPr>
              <a:t>mismo</a:t>
            </a:r>
          </a:p>
        </p:txBody>
      </p:sp>
      <p:sp>
        <p:nvSpPr>
          <p:cNvPr id="12" name="CuadroTexto 11"/>
          <p:cNvSpPr txBox="1"/>
          <p:nvPr/>
        </p:nvSpPr>
        <p:spPr>
          <a:xfrm>
            <a:off x="4977970" y="5187899"/>
            <a:ext cx="4036388" cy="1323439"/>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En este ejemplo, ambos son </a:t>
            </a:r>
            <a:r>
              <a:rPr lang="es-AR" sz="2000" dirty="0">
                <a:latin typeface="Consolas" panose="020B0609020204030204" pitchFamily="49" charset="0"/>
                <a:cs typeface="Arial" panose="020B0604020202020204" pitchFamily="34" charset="0"/>
              </a:rPr>
              <a:t>Perro</a:t>
            </a:r>
            <a:r>
              <a:rPr lang="es-AR" sz="2000" dirty="0">
                <a:latin typeface="Arial" panose="020B0604020202020204" pitchFamily="34" charset="0"/>
                <a:cs typeface="Arial" panose="020B0604020202020204" pitchFamily="34" charset="0"/>
              </a:rPr>
              <a:t>. La referencia es declarada como </a:t>
            </a:r>
            <a:r>
              <a:rPr lang="es-AR" sz="2000" dirty="0">
                <a:latin typeface="Consolas" panose="020B0609020204030204" pitchFamily="49" charset="0"/>
                <a:cs typeface="Arial" panose="020B0604020202020204" pitchFamily="34" charset="0"/>
              </a:rPr>
              <a:t>Perro</a:t>
            </a:r>
            <a:r>
              <a:rPr lang="es-AR" sz="2000" dirty="0">
                <a:latin typeface="Arial" panose="020B0604020202020204" pitchFamily="34" charset="0"/>
                <a:cs typeface="Arial" panose="020B0604020202020204" pitchFamily="34" charset="0"/>
              </a:rPr>
              <a:t> y el objeto es creado como </a:t>
            </a:r>
            <a:r>
              <a:rPr lang="es-AR" sz="2000" dirty="0">
                <a:latin typeface="Consolas" panose="020B0609020204030204" pitchFamily="49" charset="0"/>
                <a:cs typeface="Arial" panose="020B0604020202020204" pitchFamily="34" charset="0"/>
              </a:rPr>
              <a:t>new</a:t>
            </a:r>
            <a:r>
              <a:rPr lang="es-AR" sz="2000" dirty="0">
                <a:latin typeface="Arial" panose="020B0604020202020204" pitchFamily="34" charset="0"/>
                <a:cs typeface="Arial" panose="020B0604020202020204" pitchFamily="34" charset="0"/>
              </a:rPr>
              <a:t> </a:t>
            </a:r>
            <a:r>
              <a:rPr lang="es-AR" sz="2000" dirty="0">
                <a:latin typeface="Consolas" panose="020B0609020204030204" pitchFamily="49" charset="0"/>
                <a:cs typeface="Arial" panose="020B0604020202020204" pitchFamily="34" charset="0"/>
              </a:rPr>
              <a:t>Perro</a:t>
            </a:r>
          </a:p>
        </p:txBody>
      </p:sp>
    </p:spTree>
    <p:extLst>
      <p:ext uri="{BB962C8B-B14F-4D97-AF65-F5344CB8AC3E}">
        <p14:creationId xmlns:p14="http://schemas.microsoft.com/office/powerpoint/2010/main" val="1499332612"/>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Herencia y Polimorfismo</a:t>
            </a:r>
          </a:p>
        </p:txBody>
      </p:sp>
      <p:sp>
        <p:nvSpPr>
          <p:cNvPr id="3" name="Marcador de contenido 2"/>
          <p:cNvSpPr>
            <a:spLocks noGrp="1"/>
          </p:cNvSpPr>
          <p:nvPr>
            <p:ph idx="1"/>
          </p:nvPr>
        </p:nvSpPr>
        <p:spPr/>
        <p:txBody>
          <a:bodyPr/>
          <a:lstStyle/>
          <a:p>
            <a:r>
              <a:rPr lang="es-AR" dirty="0"/>
              <a:t>¿Cómo se declaran normalmente las referencias para crear un objeto?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138</a:t>
            </a:fld>
            <a:endParaRPr lang="es-AR" dirty="0"/>
          </a:p>
        </p:txBody>
      </p:sp>
      <p:sp>
        <p:nvSpPr>
          <p:cNvPr id="8" name="Elipse 7"/>
          <p:cNvSpPr/>
          <p:nvPr/>
        </p:nvSpPr>
        <p:spPr>
          <a:xfrm>
            <a:off x="5795145" y="3514883"/>
            <a:ext cx="1159306" cy="73108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Objeto Perro</a:t>
            </a:r>
          </a:p>
        </p:txBody>
      </p:sp>
      <p:cxnSp>
        <p:nvCxnSpPr>
          <p:cNvPr id="9" name="Conector curvado 8"/>
          <p:cNvCxnSpPr>
            <a:stCxn id="18434" idx="0"/>
            <a:endCxn id="8" idx="2"/>
          </p:cNvCxnSpPr>
          <p:nvPr/>
        </p:nvCxnSpPr>
        <p:spPr>
          <a:xfrm rot="5400000" flipH="1" flipV="1">
            <a:off x="5029949" y="3451798"/>
            <a:ext cx="336566" cy="1193825"/>
          </a:xfrm>
          <a:prstGeom prst="curvedConnector2">
            <a:avLst/>
          </a:prstGeom>
          <a:ln w="28575">
            <a:tailEnd type="triangle"/>
          </a:ln>
        </p:spPr>
        <p:style>
          <a:lnRef idx="1">
            <a:schemeClr val="dk1"/>
          </a:lnRef>
          <a:fillRef idx="0">
            <a:schemeClr val="dk1"/>
          </a:fillRef>
          <a:effectRef idx="0">
            <a:schemeClr val="dk1"/>
          </a:effectRef>
          <a:fontRef idx="minor">
            <a:schemeClr val="tx1"/>
          </a:fontRef>
        </p:style>
      </p:cxnSp>
      <p:sp>
        <p:nvSpPr>
          <p:cNvPr id="10" name="CuadroTexto 9"/>
          <p:cNvSpPr txBox="1"/>
          <p:nvPr/>
        </p:nvSpPr>
        <p:spPr>
          <a:xfrm>
            <a:off x="4151567" y="5643590"/>
            <a:ext cx="899504" cy="369332"/>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Animal</a:t>
            </a:r>
          </a:p>
        </p:txBody>
      </p:sp>
      <p:pic>
        <p:nvPicPr>
          <p:cNvPr id="18434" name="Picture 2" descr="https://3ed5972e-a-e9757c5c-s-sites.googlegroups.com/a/clipartonline.net/cartoon-animals/home/cartoon-animals-group-image_5.png?attachauth=ANoY7cotkF3pAXJ9gNjU7hWlVfqGsYUhSnSX3RquXGZTl47FVUvPADyEPysQHwWpjZPZgeZy3QV5a9GEM_ZRv2M3gldIDC31TuJgQVPoAUdmjvUip7M8yWFLBhkbZusKLiTZ5hDD_V1BI01HQ1ska9CmwHF_lginLC3W-d1T6gIvHLDSwVaMraHUKHac-FLywkUKRl4-gUdNHMqvTDn38Z1Sw7o9PdsHx2meKZh-eFXeBIXF83gBm7eH2t0ZQNG7Zhf9E52hR_go&amp;attredirects=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8792" y="4216993"/>
            <a:ext cx="1365056" cy="1362510"/>
          </a:xfrm>
          <a:prstGeom prst="rect">
            <a:avLst/>
          </a:prstGeom>
          <a:noFill/>
          <a:extLst>
            <a:ext uri="{909E8E84-426E-40DD-AFC4-6F175D3DCCD1}">
              <a14:hiddenFill xmlns:a14="http://schemas.microsoft.com/office/drawing/2010/main">
                <a:solidFill>
                  <a:srgbClr val="FFFFFF"/>
                </a:solidFill>
              </a14:hiddenFill>
            </a:ext>
          </a:extLst>
        </p:spPr>
      </p:pic>
      <p:sp>
        <p:nvSpPr>
          <p:cNvPr id="11" name="CuadroTexto 10"/>
          <p:cNvSpPr txBox="1"/>
          <p:nvPr/>
        </p:nvSpPr>
        <p:spPr>
          <a:xfrm>
            <a:off x="429455" y="3511488"/>
            <a:ext cx="3843891" cy="1015663"/>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Pero con </a:t>
            </a:r>
            <a:r>
              <a:rPr lang="es-AR" sz="2000" b="1" dirty="0">
                <a:solidFill>
                  <a:srgbClr val="FF0000"/>
                </a:solidFill>
                <a:latin typeface="Arial" panose="020B0604020202020204" pitchFamily="34" charset="0"/>
                <a:cs typeface="Arial" panose="020B0604020202020204" pitchFamily="34" charset="0"/>
              </a:rPr>
              <a:t>POLIMORFISMO</a:t>
            </a:r>
            <a:r>
              <a:rPr lang="es-AR" sz="2000" dirty="0">
                <a:solidFill>
                  <a:srgbClr val="FF0000"/>
                </a:solidFill>
                <a:latin typeface="Arial" panose="020B0604020202020204" pitchFamily="34" charset="0"/>
                <a:cs typeface="Arial" panose="020B0604020202020204" pitchFamily="34" charset="0"/>
              </a:rPr>
              <a:t>, la referencia y el objeto pueden ser </a:t>
            </a:r>
            <a:r>
              <a:rPr lang="es-AR" sz="2000" b="1" dirty="0">
                <a:solidFill>
                  <a:srgbClr val="FF0000"/>
                </a:solidFill>
                <a:latin typeface="Arial" panose="020B0604020202020204" pitchFamily="34" charset="0"/>
                <a:cs typeface="Arial" panose="020B0604020202020204" pitchFamily="34" charset="0"/>
              </a:rPr>
              <a:t>diferentes</a:t>
            </a:r>
            <a:r>
              <a:rPr lang="es-AR" sz="2000" dirty="0">
                <a:solidFill>
                  <a:srgbClr val="FF0000"/>
                </a:solidFill>
                <a:latin typeface="Arial" panose="020B0604020202020204" pitchFamily="34" charset="0"/>
                <a:cs typeface="Arial" panose="020B0604020202020204" pitchFamily="34" charset="0"/>
              </a:rPr>
              <a:t>!</a:t>
            </a:r>
          </a:p>
        </p:txBody>
      </p:sp>
      <p:sp>
        <p:nvSpPr>
          <p:cNvPr id="13" name="CuadroTexto 12"/>
          <p:cNvSpPr txBox="1"/>
          <p:nvPr/>
        </p:nvSpPr>
        <p:spPr>
          <a:xfrm>
            <a:off x="5300077" y="5265746"/>
            <a:ext cx="3843891" cy="1323439"/>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Estos son de distinto tipo. La referencia es declarada como </a:t>
            </a:r>
            <a:r>
              <a:rPr lang="es-AR" sz="2000" dirty="0">
                <a:latin typeface="Consolas" panose="020B0609020204030204" pitchFamily="49" charset="0"/>
                <a:cs typeface="Arial" panose="020B0604020202020204" pitchFamily="34" charset="0"/>
              </a:rPr>
              <a:t>Animal</a:t>
            </a:r>
            <a:r>
              <a:rPr lang="es-AR" sz="2000" dirty="0">
                <a:latin typeface="Arial" panose="020B0604020202020204" pitchFamily="34" charset="0"/>
                <a:cs typeface="Arial" panose="020B0604020202020204" pitchFamily="34" charset="0"/>
              </a:rPr>
              <a:t> y el objeto es creado como new </a:t>
            </a:r>
            <a:r>
              <a:rPr lang="es-AR" sz="2000" dirty="0">
                <a:latin typeface="Consolas" panose="020B0609020204030204" pitchFamily="49" charset="0"/>
                <a:cs typeface="Arial" panose="020B0604020202020204" pitchFamily="34" charset="0"/>
              </a:rPr>
              <a:t>Perro</a:t>
            </a:r>
          </a:p>
        </p:txBody>
      </p:sp>
      <p:sp>
        <p:nvSpPr>
          <p:cNvPr id="6" name="Rectángulo 5"/>
          <p:cNvSpPr/>
          <p:nvPr/>
        </p:nvSpPr>
        <p:spPr>
          <a:xfrm>
            <a:off x="99459" y="5249856"/>
            <a:ext cx="4572000" cy="369332"/>
          </a:xfrm>
          <a:prstGeom prst="rect">
            <a:avLst/>
          </a:prstGeom>
        </p:spPr>
        <p:txBody>
          <a:bodyPr>
            <a:spAutoFit/>
          </a:bodyPr>
          <a:lstStyle/>
          <a:p>
            <a:r>
              <a:rPr lang="es-AR" dirty="0">
                <a:solidFill>
                  <a:srgbClr val="660066"/>
                </a:solidFill>
                <a:latin typeface="Consolas" panose="020B0609020204030204" pitchFamily="49" charset="0"/>
              </a:rPr>
              <a:t>Animal</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miPerro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17052350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rmAutofit/>
          </a:bodyPr>
          <a:lstStyle/>
          <a:p>
            <a:r>
              <a:rPr lang="es-AR" sz="4000" dirty="0"/>
              <a:t>Programación Orientada a Objetos</a:t>
            </a:r>
          </a:p>
        </p:txBody>
      </p:sp>
      <p:sp>
        <p:nvSpPr>
          <p:cNvPr id="5" name="Subtítulo 4"/>
          <p:cNvSpPr>
            <a:spLocks noGrp="1"/>
          </p:cNvSpPr>
          <p:nvPr>
            <p:ph type="subTitle" idx="1"/>
          </p:nvPr>
        </p:nvSpPr>
        <p:spPr/>
        <p:txBody>
          <a:bodyPr/>
          <a:lstStyle/>
          <a:p>
            <a:r>
              <a:rPr lang="es-AR" dirty="0" err="1"/>
              <a:t>toString</a:t>
            </a:r>
            <a:r>
              <a:rPr lang="es-AR" dirty="0"/>
              <a:t> – </a:t>
            </a:r>
            <a:r>
              <a:rPr lang="es-AR" dirty="0" err="1"/>
              <a:t>equals</a:t>
            </a:r>
            <a:r>
              <a:rPr lang="es-AR" dirty="0"/>
              <a:t> - polimorfismo</a:t>
            </a:r>
          </a:p>
        </p:txBody>
      </p:sp>
    </p:spTree>
    <p:extLst>
      <p:ext uri="{BB962C8B-B14F-4D97-AF65-F5344CB8AC3E}">
        <p14:creationId xmlns:p14="http://schemas.microsoft.com/office/powerpoint/2010/main" val="1973335202"/>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p>
        </p:txBody>
      </p:sp>
      <p:sp>
        <p:nvSpPr>
          <p:cNvPr id="3" name="Marcador de contenido 2"/>
          <p:cNvSpPr>
            <a:spLocks noGrp="1"/>
          </p:cNvSpPr>
          <p:nvPr>
            <p:ph idx="1"/>
          </p:nvPr>
        </p:nvSpPr>
        <p:spPr/>
        <p:txBody>
          <a:bodyPr/>
          <a:lstStyle/>
          <a:p>
            <a:r>
              <a:rPr lang="es-AR" dirty="0"/>
              <a:t>Con polimorfismo, el tipo de la referencia puede ser de una </a:t>
            </a:r>
            <a:r>
              <a:rPr lang="es-AR" dirty="0" err="1"/>
              <a:t>super</a:t>
            </a:r>
            <a:r>
              <a:rPr lang="es-AR" dirty="0"/>
              <a:t>-clase del tipo real del objeto.</a:t>
            </a:r>
          </a:p>
          <a:p>
            <a:endParaRPr lang="es-AR" dirty="0"/>
          </a:p>
          <a:p>
            <a:r>
              <a:rPr lang="es-AR" dirty="0"/>
              <a:t>Cuando se declara una referencia, cualquier objeto que pase el test “</a:t>
            </a:r>
            <a:r>
              <a:rPr lang="es-AR" b="1" dirty="0"/>
              <a:t>ES UN</a:t>
            </a:r>
            <a:r>
              <a:rPr lang="es-AR" dirty="0"/>
              <a:t>” para el tipo declarado por la referencia, puede ser asignado a la referencia.</a:t>
            </a:r>
          </a:p>
          <a:p>
            <a:pPr lvl="1"/>
            <a:r>
              <a:rPr lang="es-AR" dirty="0"/>
              <a:t>Cualquier cosa que “</a:t>
            </a:r>
            <a:r>
              <a:rPr lang="es-AR" dirty="0" err="1">
                <a:latin typeface="Consolas" panose="020B0609020204030204" pitchFamily="49" charset="0"/>
              </a:rPr>
              <a:t>extends</a:t>
            </a:r>
            <a:r>
              <a:rPr lang="es-AR" dirty="0">
                <a:latin typeface="Consolas" panose="020B0609020204030204" pitchFamily="49" charset="0"/>
              </a:rPr>
              <a:t>”</a:t>
            </a:r>
            <a:r>
              <a:rPr lang="es-AR" dirty="0"/>
              <a:t> la referencia declarada puede ser asignado a la referencia.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139</a:t>
            </a:fld>
            <a:endParaRPr lang="es-AR" dirty="0"/>
          </a:p>
        </p:txBody>
      </p:sp>
    </p:spTree>
    <p:extLst>
      <p:ext uri="{BB962C8B-B14F-4D97-AF65-F5344CB8AC3E}">
        <p14:creationId xmlns:p14="http://schemas.microsoft.com/office/powerpoint/2010/main" val="584717117"/>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t>Polimorfimo</a:t>
            </a:r>
            <a:r>
              <a:rPr lang="es-AR" dirty="0"/>
              <a:t/>
            </a:r>
            <a:br>
              <a:rPr lang="es-AR" dirty="0"/>
            </a:br>
            <a:r>
              <a:rPr lang="es-AR" sz="2800" i="1" dirty="0"/>
              <a:t>Ejemplo: Lista Polimórfica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140</a:t>
            </a:fld>
            <a:endParaRPr lang="es-AR" dirty="0"/>
          </a:p>
        </p:txBody>
      </p:sp>
      <p:sp>
        <p:nvSpPr>
          <p:cNvPr id="8" name="CuadroTexto 7"/>
          <p:cNvSpPr txBox="1"/>
          <p:nvPr/>
        </p:nvSpPr>
        <p:spPr>
          <a:xfrm>
            <a:off x="5029199" y="2372880"/>
            <a:ext cx="4101267"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Declara un arreglo de tipo </a:t>
            </a:r>
            <a:r>
              <a:rPr lang="es-AR" sz="2000" dirty="0">
                <a:latin typeface="Consolas" panose="020B0609020204030204" pitchFamily="49" charset="0"/>
                <a:cs typeface="Arial" panose="020B0604020202020204" pitchFamily="34" charset="0"/>
              </a:rPr>
              <a:t>Animal</a:t>
            </a:r>
            <a:r>
              <a:rPr lang="es-AR" sz="2000" dirty="0">
                <a:latin typeface="Arial" panose="020B0604020202020204" pitchFamily="34" charset="0"/>
                <a:cs typeface="Arial" panose="020B0604020202020204" pitchFamily="34" charset="0"/>
              </a:rPr>
              <a:t>, es decir que puede contener objetos de tipo </a:t>
            </a:r>
            <a:r>
              <a:rPr lang="es-AR" sz="2000" dirty="0">
                <a:latin typeface="Consolas" panose="020B0609020204030204" pitchFamily="49" charset="0"/>
                <a:cs typeface="Arial" panose="020B0604020202020204" pitchFamily="34" charset="0"/>
              </a:rPr>
              <a:t>Animal</a:t>
            </a:r>
          </a:p>
        </p:txBody>
      </p:sp>
      <p:sp>
        <p:nvSpPr>
          <p:cNvPr id="9" name="CuadroTexto 8"/>
          <p:cNvSpPr txBox="1"/>
          <p:nvPr/>
        </p:nvSpPr>
        <p:spPr>
          <a:xfrm>
            <a:off x="4476750" y="3930485"/>
            <a:ext cx="4188895"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Pero… se le puede poner </a:t>
            </a:r>
            <a:r>
              <a:rPr lang="es-AR" sz="2000" b="1" dirty="0">
                <a:latin typeface="Arial" panose="020B0604020202020204" pitchFamily="34" charset="0"/>
                <a:cs typeface="Arial" panose="020B0604020202020204" pitchFamily="34" charset="0"/>
              </a:rPr>
              <a:t>CUALQUIER</a:t>
            </a:r>
            <a:r>
              <a:rPr lang="es-AR" sz="2000" dirty="0">
                <a:latin typeface="Arial" panose="020B0604020202020204" pitchFamily="34" charset="0"/>
                <a:cs typeface="Arial" panose="020B0604020202020204" pitchFamily="34" charset="0"/>
              </a:rPr>
              <a:t> sub-clase de </a:t>
            </a:r>
            <a:r>
              <a:rPr lang="es-AR" sz="2000" dirty="0">
                <a:latin typeface="Consolas" panose="020B0609020204030204" pitchFamily="49" charset="0"/>
                <a:cs typeface="Arial" panose="020B0604020202020204" pitchFamily="34" charset="0"/>
              </a:rPr>
              <a:t>Animal</a:t>
            </a:r>
            <a:r>
              <a:rPr lang="es-AR" sz="2000" dirty="0">
                <a:latin typeface="Arial" panose="020B0604020202020204" pitchFamily="34" charset="0"/>
                <a:cs typeface="Arial" panose="020B0604020202020204" pitchFamily="34" charset="0"/>
              </a:rPr>
              <a:t> adentro!</a:t>
            </a:r>
          </a:p>
        </p:txBody>
      </p:sp>
      <p:sp>
        <p:nvSpPr>
          <p:cNvPr id="3" name="Rectángulo 2"/>
          <p:cNvSpPr/>
          <p:nvPr/>
        </p:nvSpPr>
        <p:spPr>
          <a:xfrm>
            <a:off x="-1" y="2362711"/>
            <a:ext cx="4876802" cy="4247317"/>
          </a:xfrm>
          <a:prstGeom prst="rect">
            <a:avLst/>
          </a:prstGeom>
        </p:spPr>
        <p:txBody>
          <a:bodyPr wrap="square">
            <a:spAutoFit/>
          </a:bodyPr>
          <a:lstStyle/>
          <a:p>
            <a:r>
              <a:rPr lang="es-AR" dirty="0">
                <a:solidFill>
                  <a:srgbClr val="660066"/>
                </a:solidFill>
                <a:latin typeface="Consolas" panose="020B0609020204030204" pitchFamily="49" charset="0"/>
              </a:rPr>
              <a:t>Animal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animales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Animal</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p>
          <a:p>
            <a:endParaRPr lang="es-AR" dirty="0"/>
          </a:p>
          <a:p>
            <a:r>
              <a:rPr lang="es-AR" dirty="0">
                <a:solidFill>
                  <a:srgbClr val="000000"/>
                </a:solidFill>
                <a:latin typeface="Consolas" panose="020B0609020204030204" pitchFamily="49" charset="0"/>
              </a:rPr>
              <a:t>animales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animales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Gato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animales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Jaguar</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animales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3</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Lobo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animales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Hipo</a:t>
            </a:r>
            <a:r>
              <a:rPr lang="es-AR" dirty="0">
                <a:solidFill>
                  <a:srgbClr val="666600"/>
                </a:solidFill>
                <a:latin typeface="Consolas" panose="020B0609020204030204" pitchFamily="49" charset="0"/>
              </a:rPr>
              <a:t>();</a:t>
            </a:r>
            <a:endParaRPr lang="es-AR" dirty="0"/>
          </a:p>
          <a:p>
            <a:endParaRPr lang="es-AR" dirty="0"/>
          </a:p>
          <a:p>
            <a:endParaRPr lang="es-AR" dirty="0"/>
          </a:p>
          <a:p>
            <a:endParaRPr lang="es-AR" dirty="0"/>
          </a:p>
          <a:p>
            <a:r>
              <a:rPr lang="es-AR" dirty="0"/>
              <a:t/>
            </a:r>
            <a:br>
              <a:rPr lang="es-AR" dirty="0"/>
            </a:br>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&lt;</a:t>
            </a:r>
            <a:r>
              <a:rPr lang="es-AR" dirty="0" err="1">
                <a:solidFill>
                  <a:srgbClr val="000000"/>
                </a:solidFill>
                <a:latin typeface="Consolas" panose="020B0609020204030204" pitchFamily="49" charset="0"/>
              </a:rPr>
              <a:t>animales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length</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animales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comer</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animales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hacerRuido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cxnSp>
        <p:nvCxnSpPr>
          <p:cNvPr id="10" name="Conector curvado 9"/>
          <p:cNvCxnSpPr>
            <a:stCxn id="8" idx="1"/>
          </p:cNvCxnSpPr>
          <p:nvPr/>
        </p:nvCxnSpPr>
        <p:spPr>
          <a:xfrm rot="10800000">
            <a:off x="4476751" y="2514600"/>
            <a:ext cx="552449" cy="366112"/>
          </a:xfrm>
          <a:prstGeom prst="curvedConnector3">
            <a:avLst>
              <a:gd name="adj1" fmla="val 50000"/>
            </a:avLst>
          </a:prstGeom>
          <a:ln w="28575">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6" name="Cerrar llave 15"/>
          <p:cNvSpPr/>
          <p:nvPr/>
        </p:nvSpPr>
        <p:spPr>
          <a:xfrm rot="649346">
            <a:off x="3656773" y="3111335"/>
            <a:ext cx="381000" cy="1638300"/>
          </a:xfrm>
          <a:prstGeom prst="righ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Tree>
    <p:extLst>
      <p:ext uri="{BB962C8B-B14F-4D97-AF65-F5344CB8AC3E}">
        <p14:creationId xmlns:p14="http://schemas.microsoft.com/office/powerpoint/2010/main" val="3002920469"/>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t>Polimorfimo</a:t>
            </a:r>
            <a:r>
              <a:rPr lang="es-AR" dirty="0"/>
              <a:t/>
            </a:r>
            <a:br>
              <a:rPr lang="es-AR" dirty="0"/>
            </a:br>
            <a:r>
              <a:rPr lang="es-AR" sz="2800" i="1" dirty="0"/>
              <a:t>Ejemplo: Lista Polimórfica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141</a:t>
            </a:fld>
            <a:endParaRPr lang="es-AR" dirty="0"/>
          </a:p>
        </p:txBody>
      </p:sp>
      <p:sp>
        <p:nvSpPr>
          <p:cNvPr id="8" name="CuadroTexto 7"/>
          <p:cNvSpPr txBox="1"/>
          <p:nvPr/>
        </p:nvSpPr>
        <p:spPr>
          <a:xfrm>
            <a:off x="4151087" y="2988945"/>
            <a:ext cx="4695550" cy="163121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Esto es lo mejor del polimorfismo. Se hace un ciclo por sobre todo el arreglo y se invoca uno de los métodos de la clase </a:t>
            </a:r>
            <a:r>
              <a:rPr lang="es-AR" sz="2000" dirty="0">
                <a:latin typeface="Consolas" panose="020B0609020204030204" pitchFamily="49" charset="0"/>
                <a:cs typeface="Arial" panose="020B0604020202020204" pitchFamily="34" charset="0"/>
              </a:rPr>
              <a:t>Animal</a:t>
            </a:r>
            <a:r>
              <a:rPr lang="es-AR" sz="2000" dirty="0">
                <a:latin typeface="Arial" panose="020B0604020202020204" pitchFamily="34" charset="0"/>
                <a:cs typeface="Arial" panose="020B0604020202020204" pitchFamily="34" charset="0"/>
              </a:rPr>
              <a:t>, y cada objeto sabe qué es lo que tiene que hacer!</a:t>
            </a:r>
          </a:p>
        </p:txBody>
      </p:sp>
      <p:sp>
        <p:nvSpPr>
          <p:cNvPr id="9" name="CuadroTexto 8"/>
          <p:cNvSpPr txBox="1"/>
          <p:nvPr/>
        </p:nvSpPr>
        <p:spPr>
          <a:xfrm>
            <a:off x="1971675" y="5155138"/>
            <a:ext cx="5215523"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Cuando </a:t>
            </a:r>
            <a:r>
              <a:rPr lang="es-AR" sz="2000" dirty="0">
                <a:latin typeface="Consolas" panose="020B0609020204030204" pitchFamily="49" charset="0"/>
                <a:cs typeface="Arial" panose="020B0604020202020204" pitchFamily="34" charset="0"/>
              </a:rPr>
              <a:t>i </a:t>
            </a:r>
            <a:r>
              <a:rPr lang="es-AR" sz="2000" dirty="0">
                <a:latin typeface="Arial" panose="020B0604020202020204" pitchFamily="34" charset="0"/>
                <a:cs typeface="Arial" panose="020B0604020202020204" pitchFamily="34" charset="0"/>
              </a:rPr>
              <a:t>está en el índice 0 del arreglo, se obtendrá el comer de </a:t>
            </a:r>
            <a:r>
              <a:rPr lang="es-AR" sz="2000" dirty="0">
                <a:latin typeface="Consolas" panose="020B0609020204030204" pitchFamily="49" charset="0"/>
                <a:cs typeface="Arial" panose="020B0604020202020204" pitchFamily="34" charset="0"/>
              </a:rPr>
              <a:t>Perro</a:t>
            </a:r>
            <a:r>
              <a:rPr lang="es-AR" sz="2000" dirty="0">
                <a:latin typeface="Arial" panose="020B0604020202020204" pitchFamily="34" charset="0"/>
                <a:cs typeface="Arial" panose="020B0604020202020204" pitchFamily="34" charset="0"/>
              </a:rPr>
              <a:t>, cuando esté en 1 el de </a:t>
            </a:r>
            <a:r>
              <a:rPr lang="es-AR" sz="2000" dirty="0">
                <a:latin typeface="Consolas" panose="020B0609020204030204" pitchFamily="49" charset="0"/>
                <a:cs typeface="Arial" panose="020B0604020202020204" pitchFamily="34" charset="0"/>
              </a:rPr>
              <a:t>Gato</a:t>
            </a:r>
            <a:r>
              <a:rPr lang="es-AR" sz="2000" dirty="0">
                <a:latin typeface="Arial" panose="020B0604020202020204" pitchFamily="34" charset="0"/>
                <a:cs typeface="Arial" panose="020B0604020202020204" pitchFamily="34" charset="0"/>
              </a:rPr>
              <a:t> y así sucesivamente.</a:t>
            </a:r>
          </a:p>
        </p:txBody>
      </p:sp>
      <p:sp>
        <p:nvSpPr>
          <p:cNvPr id="3" name="Rectángulo 2"/>
          <p:cNvSpPr/>
          <p:nvPr/>
        </p:nvSpPr>
        <p:spPr>
          <a:xfrm>
            <a:off x="-1" y="2330858"/>
            <a:ext cx="4905830" cy="1754326"/>
          </a:xfrm>
          <a:prstGeom prst="rect">
            <a:avLst/>
          </a:prstGeom>
        </p:spPr>
        <p:txBody>
          <a:bodyPr wrap="square">
            <a:spAutoFit/>
          </a:bodyPr>
          <a:lstStyle/>
          <a:p>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&lt;</a:t>
            </a:r>
            <a:r>
              <a:rPr lang="es-AR" dirty="0" err="1">
                <a:solidFill>
                  <a:srgbClr val="000000"/>
                </a:solidFill>
                <a:latin typeface="Consolas" panose="020B0609020204030204" pitchFamily="49" charset="0"/>
              </a:rPr>
              <a:t>animales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length</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animales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comer</a:t>
            </a:r>
            <a:r>
              <a:rPr lang="es-AR" dirty="0">
                <a:solidFill>
                  <a:srgbClr val="666600"/>
                </a:solidFill>
                <a:latin typeface="Consolas" panose="020B0609020204030204" pitchFamily="49" charset="0"/>
              </a:rPr>
              <a:t>();</a:t>
            </a:r>
          </a:p>
          <a:p>
            <a:endParaRPr lang="es-AR" dirty="0"/>
          </a:p>
          <a:p>
            <a:r>
              <a:rPr lang="es-AR" dirty="0">
                <a:solidFill>
                  <a:srgbClr val="000000"/>
                </a:solidFill>
                <a:latin typeface="Consolas" panose="020B0609020204030204" pitchFamily="49" charset="0"/>
              </a:rPr>
              <a:t>  animales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hacerRuido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1300073147"/>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Atributos y Retornos</a:t>
            </a:r>
          </a:p>
        </p:txBody>
      </p:sp>
      <p:sp>
        <p:nvSpPr>
          <p:cNvPr id="3" name="Marcador de contenido 2"/>
          <p:cNvSpPr>
            <a:spLocks noGrp="1"/>
          </p:cNvSpPr>
          <p:nvPr>
            <p:ph idx="1"/>
          </p:nvPr>
        </p:nvSpPr>
        <p:spPr>
          <a:xfrm>
            <a:off x="188686" y="2160000"/>
            <a:ext cx="8955282" cy="4351338"/>
          </a:xfrm>
        </p:spPr>
        <p:txBody>
          <a:bodyPr/>
          <a:lstStyle/>
          <a:p>
            <a:r>
              <a:rPr lang="es-AR" dirty="0"/>
              <a:t>Se pueden tener atributos y argumentos polimórficos.</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142</a:t>
            </a:fld>
            <a:endParaRPr lang="es-AR" dirty="0"/>
          </a:p>
        </p:txBody>
      </p:sp>
      <p:sp>
        <p:nvSpPr>
          <p:cNvPr id="9" name="CuadroTexto 8"/>
          <p:cNvSpPr txBox="1"/>
          <p:nvPr/>
        </p:nvSpPr>
        <p:spPr>
          <a:xfrm>
            <a:off x="0" y="5481986"/>
            <a:ext cx="9149479"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El parámetro </a:t>
            </a:r>
            <a:r>
              <a:rPr lang="es-AR" sz="2000" dirty="0">
                <a:latin typeface="Consolas" panose="020B0609020204030204" pitchFamily="49" charset="0"/>
                <a:cs typeface="Arial" panose="020B0604020202020204" pitchFamily="34" charset="0"/>
              </a:rPr>
              <a:t>Animal</a:t>
            </a:r>
            <a:r>
              <a:rPr lang="es-AR" sz="2000" dirty="0">
                <a:latin typeface="Arial" panose="020B0604020202020204" pitchFamily="34" charset="0"/>
                <a:cs typeface="Arial" panose="020B0604020202020204" pitchFamily="34" charset="0"/>
              </a:rPr>
              <a:t> puede tomar la forma de </a:t>
            </a:r>
            <a:r>
              <a:rPr lang="es-AR" sz="2000" b="1" dirty="0">
                <a:latin typeface="Arial" panose="020B0604020202020204" pitchFamily="34" charset="0"/>
                <a:cs typeface="Arial" panose="020B0604020202020204" pitchFamily="34" charset="0"/>
              </a:rPr>
              <a:t>CUALQUIER</a:t>
            </a:r>
            <a:r>
              <a:rPr lang="es-AR" sz="2000" dirty="0">
                <a:latin typeface="Arial" panose="020B0604020202020204" pitchFamily="34" charset="0"/>
                <a:cs typeface="Arial" panose="020B0604020202020204" pitchFamily="34" charset="0"/>
              </a:rPr>
              <a:t> </a:t>
            </a:r>
            <a:r>
              <a:rPr lang="es-AR" sz="2000" dirty="0">
                <a:latin typeface="Consolas" panose="020B0609020204030204" pitchFamily="49" charset="0"/>
                <a:cs typeface="Arial" panose="020B0604020202020204" pitchFamily="34" charset="0"/>
              </a:rPr>
              <a:t>Animal</a:t>
            </a:r>
            <a:r>
              <a:rPr lang="es-AR" sz="2000" dirty="0">
                <a:latin typeface="Arial" panose="020B0604020202020204" pitchFamily="34" charset="0"/>
                <a:cs typeface="Arial" panose="020B0604020202020204" pitchFamily="34" charset="0"/>
              </a:rPr>
              <a:t>, y cuando el </a:t>
            </a:r>
            <a:r>
              <a:rPr lang="es-AR" sz="2000" dirty="0">
                <a:latin typeface="Consolas" panose="020B0609020204030204" pitchFamily="49" charset="0"/>
                <a:cs typeface="Arial" panose="020B0604020202020204" pitchFamily="34" charset="0"/>
              </a:rPr>
              <a:t>Veterinario</a:t>
            </a:r>
            <a:r>
              <a:rPr lang="es-AR" sz="2000" dirty="0">
                <a:latin typeface="Arial" panose="020B0604020202020204" pitchFamily="34" charset="0"/>
                <a:cs typeface="Arial" panose="020B0604020202020204" pitchFamily="34" charset="0"/>
              </a:rPr>
              <a:t> lo vacune, le dice al </a:t>
            </a:r>
            <a:r>
              <a:rPr lang="es-AR" sz="2000" dirty="0">
                <a:latin typeface="Consolas" panose="020B0609020204030204" pitchFamily="49" charset="0"/>
                <a:cs typeface="Arial" panose="020B0604020202020204" pitchFamily="34" charset="0"/>
              </a:rPr>
              <a:t>Animal</a:t>
            </a:r>
            <a:r>
              <a:rPr lang="es-AR" sz="2000" dirty="0">
                <a:latin typeface="Arial" panose="020B0604020202020204" pitchFamily="34" charset="0"/>
                <a:cs typeface="Arial" panose="020B0604020202020204" pitchFamily="34" charset="0"/>
              </a:rPr>
              <a:t> </a:t>
            </a:r>
            <a:r>
              <a:rPr lang="es-AR" sz="2000" dirty="0" err="1">
                <a:latin typeface="Consolas" panose="020B0609020204030204" pitchFamily="49" charset="0"/>
                <a:cs typeface="Arial" panose="020B0604020202020204" pitchFamily="34" charset="0"/>
              </a:rPr>
              <a:t>hacerRuido</a:t>
            </a:r>
            <a:r>
              <a:rPr lang="es-AR" sz="2000" dirty="0">
                <a:latin typeface="Arial" panose="020B0604020202020204" pitchFamily="34" charset="0"/>
                <a:cs typeface="Arial" panose="020B0604020202020204" pitchFamily="34" charset="0"/>
              </a:rPr>
              <a:t>(), y se ejecutará el </a:t>
            </a:r>
            <a:r>
              <a:rPr lang="es-AR" sz="2000" dirty="0" err="1">
                <a:latin typeface="Consolas" panose="020B0609020204030204" pitchFamily="49" charset="0"/>
                <a:cs typeface="Arial" panose="020B0604020202020204" pitchFamily="34" charset="0"/>
              </a:rPr>
              <a:t>hacerRuido</a:t>
            </a:r>
            <a:r>
              <a:rPr lang="es-AR" sz="2000" dirty="0">
                <a:latin typeface="Arial" panose="020B0604020202020204" pitchFamily="34" charset="0"/>
                <a:cs typeface="Arial" panose="020B0604020202020204" pitchFamily="34" charset="0"/>
              </a:rPr>
              <a:t>() del tipo de </a:t>
            </a:r>
            <a:r>
              <a:rPr lang="es-AR" sz="2000" dirty="0">
                <a:latin typeface="Consolas" panose="020B0609020204030204" pitchFamily="49" charset="0"/>
                <a:cs typeface="Arial" panose="020B0604020202020204" pitchFamily="34" charset="0"/>
              </a:rPr>
              <a:t>Animal</a:t>
            </a:r>
            <a:r>
              <a:rPr lang="es-AR" sz="2000" dirty="0">
                <a:latin typeface="Arial" panose="020B0604020202020204" pitchFamily="34" charset="0"/>
                <a:cs typeface="Arial" panose="020B0604020202020204" pitchFamily="34" charset="0"/>
              </a:rPr>
              <a:t> que sea el objeto que se referencia.</a:t>
            </a:r>
          </a:p>
        </p:txBody>
      </p:sp>
      <p:pic>
        <p:nvPicPr>
          <p:cNvPr id="10" name="Imagen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8205" y="4191173"/>
            <a:ext cx="594324" cy="652432"/>
          </a:xfrm>
          <a:prstGeom prst="rect">
            <a:avLst/>
          </a:prstGeom>
        </p:spPr>
      </p:pic>
      <p:pic>
        <p:nvPicPr>
          <p:cNvPr id="11" name="Imagen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0713" y="4665189"/>
            <a:ext cx="766392" cy="685562"/>
          </a:xfrm>
          <a:prstGeom prst="rect">
            <a:avLst/>
          </a:prstGeom>
        </p:spPr>
      </p:pic>
      <p:pic>
        <p:nvPicPr>
          <p:cNvPr id="12" name="Picture 2" descr="https://cdn.pixabay.com/photo/2012/04/16/11/18/dog-35553_960_72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0335" y="2537131"/>
            <a:ext cx="713548" cy="9567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https://cdn.pixabay.com/photo/2013/07/13/13/38/cat-161284_960_720.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59280" y="3162622"/>
            <a:ext cx="547452" cy="992860"/>
          </a:xfrm>
          <a:prstGeom prst="rect">
            <a:avLst/>
          </a:prstGeom>
          <a:noFill/>
          <a:extLst>
            <a:ext uri="{909E8E84-426E-40DD-AFC4-6F175D3DCCD1}">
              <a14:hiddenFill xmlns:a14="http://schemas.microsoft.com/office/drawing/2010/main">
                <a:solidFill>
                  <a:srgbClr val="FFFFFF"/>
                </a:solidFill>
              </a14:hiddenFill>
            </a:ext>
          </a:extLst>
        </p:spPr>
      </p:pic>
      <p:pic>
        <p:nvPicPr>
          <p:cNvPr id="14" name="Imagen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77130" y="2694754"/>
            <a:ext cx="482150" cy="964298"/>
          </a:xfrm>
          <a:prstGeom prst="rect">
            <a:avLst/>
          </a:prstGeom>
        </p:spPr>
      </p:pic>
      <p:cxnSp>
        <p:nvCxnSpPr>
          <p:cNvPr id="16" name="Conector curvado 15"/>
          <p:cNvCxnSpPr>
            <a:endCxn id="12" idx="1"/>
          </p:cNvCxnSpPr>
          <p:nvPr/>
        </p:nvCxnSpPr>
        <p:spPr>
          <a:xfrm rot="5400000" flipH="1" flipV="1">
            <a:off x="4374845" y="3048354"/>
            <a:ext cx="478356" cy="412623"/>
          </a:xfrm>
          <a:prstGeom prst="curvedConnector2">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ector curvado 16"/>
          <p:cNvCxnSpPr/>
          <p:nvPr/>
        </p:nvCxnSpPr>
        <p:spPr>
          <a:xfrm>
            <a:off x="4407708" y="3493843"/>
            <a:ext cx="1651572" cy="478356"/>
          </a:xfrm>
          <a:prstGeom prst="curved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ector curvado 19"/>
          <p:cNvCxnSpPr>
            <a:endCxn id="14" idx="2"/>
          </p:cNvCxnSpPr>
          <p:nvPr/>
        </p:nvCxnSpPr>
        <p:spPr>
          <a:xfrm>
            <a:off x="4407710" y="3485571"/>
            <a:ext cx="1410495" cy="173481"/>
          </a:xfrm>
          <a:prstGeom prst="curvedConnector4">
            <a:avLst>
              <a:gd name="adj1" fmla="val 69546"/>
              <a:gd name="adj2" fmla="val 126354"/>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ector curvado 23"/>
          <p:cNvCxnSpPr/>
          <p:nvPr/>
        </p:nvCxnSpPr>
        <p:spPr>
          <a:xfrm>
            <a:off x="4402199" y="3506821"/>
            <a:ext cx="1410495" cy="1023957"/>
          </a:xfrm>
          <a:prstGeom prst="curved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ector curvado 26"/>
          <p:cNvCxnSpPr>
            <a:endCxn id="11" idx="1"/>
          </p:cNvCxnSpPr>
          <p:nvPr/>
        </p:nvCxnSpPr>
        <p:spPr>
          <a:xfrm rot="16200000" flipH="1">
            <a:off x="3992149" y="3909406"/>
            <a:ext cx="1514126" cy="683002"/>
          </a:xfrm>
          <a:prstGeom prst="curvedConnector2">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5512" y="3116115"/>
            <a:ext cx="4572000" cy="1754326"/>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Veterinario{</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darVacuna</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Animal</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endParaRPr lang="es-AR" dirty="0"/>
          </a:p>
          <a:p>
            <a:r>
              <a:rPr lang="es-AR" dirty="0">
                <a:solidFill>
                  <a:srgbClr val="880000"/>
                </a:solidFill>
                <a:latin typeface="Consolas" panose="020B0609020204030204" pitchFamily="49" charset="0"/>
              </a:rPr>
              <a:t>    //hacer lo que sea necesario</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hacerRuido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272433900"/>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Atributos y Retornos</a:t>
            </a:r>
          </a:p>
        </p:txBody>
      </p:sp>
      <p:sp>
        <p:nvSpPr>
          <p:cNvPr id="3" name="Marcador de contenido 2"/>
          <p:cNvSpPr>
            <a:spLocks noGrp="1"/>
          </p:cNvSpPr>
          <p:nvPr>
            <p:ph idx="1"/>
          </p:nvPr>
        </p:nvSpPr>
        <p:spPr/>
        <p:txBody>
          <a:bodyPr/>
          <a:lstStyle/>
          <a:p>
            <a:r>
              <a:rPr lang="es-AR" dirty="0"/>
              <a:t>Se pueden tener atributos y argumentos polimórficos.</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143</a:t>
            </a:fld>
            <a:endParaRPr lang="es-AR" dirty="0"/>
          </a:p>
        </p:txBody>
      </p:sp>
      <p:sp>
        <p:nvSpPr>
          <p:cNvPr id="15" name="CuadroTexto 14"/>
          <p:cNvSpPr txBox="1"/>
          <p:nvPr/>
        </p:nvSpPr>
        <p:spPr>
          <a:xfrm>
            <a:off x="4572000" y="3127075"/>
            <a:ext cx="4547088" cy="163121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El método </a:t>
            </a:r>
            <a:r>
              <a:rPr lang="es-AR" sz="2000" dirty="0" err="1">
                <a:latin typeface="Consolas" panose="020B0609020204030204" pitchFamily="49" charset="0"/>
                <a:cs typeface="Arial" panose="020B0604020202020204" pitchFamily="34" charset="0"/>
              </a:rPr>
              <a:t>darVacuna</a:t>
            </a:r>
            <a:r>
              <a:rPr lang="es-AR" sz="2000" dirty="0">
                <a:latin typeface="Arial" panose="020B0604020202020204" pitchFamily="34" charset="0"/>
                <a:cs typeface="Arial" panose="020B0604020202020204" pitchFamily="34" charset="0"/>
              </a:rPr>
              <a:t> de </a:t>
            </a:r>
            <a:r>
              <a:rPr lang="es-AR" sz="2000" dirty="0">
                <a:latin typeface="Consolas" panose="020B0609020204030204" pitchFamily="49" charset="0"/>
                <a:cs typeface="Arial" panose="020B0604020202020204" pitchFamily="34" charset="0"/>
              </a:rPr>
              <a:t>Veterinario</a:t>
            </a:r>
            <a:r>
              <a:rPr lang="es-AR" sz="2000" dirty="0">
                <a:latin typeface="Arial" panose="020B0604020202020204" pitchFamily="34" charset="0"/>
                <a:cs typeface="Arial" panose="020B0604020202020204" pitchFamily="34" charset="0"/>
              </a:rPr>
              <a:t> puede tomar cualquier </a:t>
            </a:r>
            <a:r>
              <a:rPr lang="es-AR" sz="2000" dirty="0">
                <a:latin typeface="Consolas" panose="020B0609020204030204" pitchFamily="49" charset="0"/>
                <a:cs typeface="Arial" panose="020B0604020202020204" pitchFamily="34" charset="0"/>
              </a:rPr>
              <a:t>Animal</a:t>
            </a:r>
            <a:r>
              <a:rPr lang="es-AR" sz="2000" dirty="0">
                <a:latin typeface="Arial" panose="020B0604020202020204" pitchFamily="34" charset="0"/>
                <a:cs typeface="Arial" panose="020B0604020202020204" pitchFamily="34" charset="0"/>
              </a:rPr>
              <a:t>, siempre y cuando el objeto que se le pase como parámetro sea de una sub-clase de </a:t>
            </a:r>
            <a:r>
              <a:rPr lang="es-AR" sz="2000" dirty="0">
                <a:latin typeface="Consolas" panose="020B0609020204030204" pitchFamily="49" charset="0"/>
                <a:cs typeface="Arial" panose="020B0604020202020204" pitchFamily="34" charset="0"/>
              </a:rPr>
              <a:t>Animal</a:t>
            </a:r>
            <a:r>
              <a:rPr lang="es-AR" sz="2000" dirty="0">
                <a:latin typeface="Arial" panose="020B0604020202020204" pitchFamily="34" charset="0"/>
                <a:cs typeface="Arial" panose="020B0604020202020204" pitchFamily="34" charset="0"/>
              </a:rPr>
              <a:t>.</a:t>
            </a:r>
          </a:p>
        </p:txBody>
      </p:sp>
      <p:sp>
        <p:nvSpPr>
          <p:cNvPr id="16" name="CuadroTexto 15"/>
          <p:cNvSpPr txBox="1"/>
          <p:nvPr/>
        </p:nvSpPr>
        <p:spPr>
          <a:xfrm>
            <a:off x="1489254" y="5417967"/>
            <a:ext cx="5597314"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Hará que se ejecute el </a:t>
            </a:r>
            <a:r>
              <a:rPr lang="es-AR" sz="2000" dirty="0" err="1">
                <a:latin typeface="Consolas" panose="020B0609020204030204" pitchFamily="49" charset="0"/>
                <a:cs typeface="Arial" panose="020B0604020202020204" pitchFamily="34" charset="0"/>
              </a:rPr>
              <a:t>hacerRuido</a:t>
            </a:r>
            <a:r>
              <a:rPr lang="es-AR" sz="2000" dirty="0">
                <a:latin typeface="Arial" panose="020B0604020202020204" pitchFamily="34" charset="0"/>
                <a:cs typeface="Arial" panose="020B0604020202020204" pitchFamily="34" charset="0"/>
              </a:rPr>
              <a:t>() de </a:t>
            </a:r>
            <a:r>
              <a:rPr lang="es-AR" sz="2000" dirty="0">
                <a:latin typeface="Consolas" panose="020B0609020204030204" pitchFamily="49" charset="0"/>
                <a:cs typeface="Arial" panose="020B0604020202020204" pitchFamily="34" charset="0"/>
              </a:rPr>
              <a:t>Perro</a:t>
            </a:r>
          </a:p>
        </p:txBody>
      </p:sp>
      <p:sp>
        <p:nvSpPr>
          <p:cNvPr id="17" name="CuadroTexto 16"/>
          <p:cNvSpPr txBox="1"/>
          <p:nvPr/>
        </p:nvSpPr>
        <p:spPr>
          <a:xfrm>
            <a:off x="1225331" y="5981347"/>
            <a:ext cx="5984227"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Hará que se ejecute el </a:t>
            </a:r>
            <a:r>
              <a:rPr lang="es-AR" sz="2000" dirty="0" err="1">
                <a:latin typeface="Consolas" panose="020B0609020204030204" pitchFamily="49" charset="0"/>
                <a:cs typeface="Arial" panose="020B0604020202020204" pitchFamily="34" charset="0"/>
              </a:rPr>
              <a:t>hacerRuido</a:t>
            </a:r>
            <a:r>
              <a:rPr lang="es-AR" sz="2000" dirty="0">
                <a:latin typeface="Arial" panose="020B0604020202020204" pitchFamily="34" charset="0"/>
                <a:cs typeface="Arial" panose="020B0604020202020204" pitchFamily="34" charset="0"/>
              </a:rPr>
              <a:t>() de </a:t>
            </a:r>
            <a:r>
              <a:rPr lang="es-AR" sz="2000" dirty="0">
                <a:latin typeface="Consolas" panose="020B0609020204030204" pitchFamily="49" charset="0"/>
                <a:cs typeface="Arial" panose="020B0604020202020204" pitchFamily="34" charset="0"/>
              </a:rPr>
              <a:t>Hipo</a:t>
            </a:r>
          </a:p>
        </p:txBody>
      </p:sp>
      <p:sp>
        <p:nvSpPr>
          <p:cNvPr id="18" name="CuadroTexto 17"/>
          <p:cNvSpPr txBox="1"/>
          <p:nvPr/>
        </p:nvSpPr>
        <p:spPr>
          <a:xfrm>
            <a:off x="7209558" y="5379190"/>
            <a:ext cx="1934410" cy="1015663"/>
          </a:xfrm>
          <a:prstGeom prst="rect">
            <a:avLst/>
          </a:prstGeom>
          <a:noFill/>
        </p:spPr>
        <p:txBody>
          <a:bodyPr wrap="square" rtlCol="0">
            <a:spAutoFit/>
          </a:bodyPr>
          <a:lstStyle/>
          <a:p>
            <a:pPr algn="ctr"/>
            <a:r>
              <a:rPr lang="es-AR" sz="2000" b="1" dirty="0">
                <a:solidFill>
                  <a:srgbClr val="FF0000"/>
                </a:solidFill>
                <a:latin typeface="Arial" panose="020B0604020202020204" pitchFamily="34" charset="0"/>
                <a:cs typeface="Arial" panose="020B0604020202020204" pitchFamily="34" charset="0"/>
              </a:rPr>
              <a:t>Importante! Esto se define en ejecución!</a:t>
            </a:r>
          </a:p>
        </p:txBody>
      </p:sp>
      <p:sp>
        <p:nvSpPr>
          <p:cNvPr id="6" name="Rectángulo 5"/>
          <p:cNvSpPr/>
          <p:nvPr/>
        </p:nvSpPr>
        <p:spPr>
          <a:xfrm>
            <a:off x="-1" y="3221407"/>
            <a:ext cx="4810540"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DuenioAnimal</a:t>
            </a:r>
            <a:r>
              <a:rPr lang="es-AR" dirty="0">
                <a:solidFill>
                  <a:srgbClr val="660066"/>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Veterinario</a:t>
            </a:r>
            <a:r>
              <a:rPr lang="es-AR" dirty="0">
                <a:solidFill>
                  <a:srgbClr val="000000"/>
                </a:solidFill>
                <a:latin typeface="Consolas" panose="020B0609020204030204" pitchFamily="49" charset="0"/>
              </a:rPr>
              <a:t> v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Veterinario</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Animal</a:t>
            </a:r>
            <a:r>
              <a:rPr lang="es-AR" dirty="0">
                <a:solidFill>
                  <a:srgbClr val="000000"/>
                </a:solidFill>
                <a:latin typeface="Consolas" panose="020B0609020204030204" pitchFamily="49" charset="0"/>
              </a:rPr>
              <a:t> p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Animal</a:t>
            </a:r>
            <a:r>
              <a:rPr lang="es-AR" dirty="0">
                <a:solidFill>
                  <a:srgbClr val="000000"/>
                </a:solidFill>
                <a:latin typeface="Consolas" panose="020B0609020204030204" pitchFamily="49" charset="0"/>
              </a:rPr>
              <a:t> h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Hipo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hacerVacunar</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v</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darVacuna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p</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v</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darVacuna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h</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cxnSp>
        <p:nvCxnSpPr>
          <p:cNvPr id="12" name="Conector curvado 11"/>
          <p:cNvCxnSpPr/>
          <p:nvPr/>
        </p:nvCxnSpPr>
        <p:spPr>
          <a:xfrm rot="10800000">
            <a:off x="2531168" y="4850565"/>
            <a:ext cx="1550503" cy="578047"/>
          </a:xfrm>
          <a:prstGeom prst="curvedConnector3">
            <a:avLst>
              <a:gd name="adj1" fmla="val 50000"/>
            </a:avLst>
          </a:prstGeom>
          <a:ln w="28575">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19" name="Conector curvado 18"/>
          <p:cNvCxnSpPr/>
          <p:nvPr/>
        </p:nvCxnSpPr>
        <p:spPr>
          <a:xfrm rot="16200000" flipV="1">
            <a:off x="888803" y="5492330"/>
            <a:ext cx="951587" cy="476322"/>
          </a:xfrm>
          <a:prstGeom prst="curvedConnector3">
            <a:avLst>
              <a:gd name="adj1" fmla="val 50000"/>
            </a:avLst>
          </a:prstGeom>
          <a:ln w="28575">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62621498"/>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p>
        </p:txBody>
      </p:sp>
      <p:sp>
        <p:nvSpPr>
          <p:cNvPr id="3" name="Marcador de contenido 2"/>
          <p:cNvSpPr>
            <a:spLocks noGrp="1"/>
          </p:cNvSpPr>
          <p:nvPr>
            <p:ph idx="1"/>
          </p:nvPr>
        </p:nvSpPr>
        <p:spPr/>
        <p:txBody>
          <a:bodyPr/>
          <a:lstStyle/>
          <a:p>
            <a:r>
              <a:rPr lang="es-AR" dirty="0">
                <a:solidFill>
                  <a:srgbClr val="FF0000"/>
                </a:solidFill>
              </a:rPr>
              <a:t>Con </a:t>
            </a:r>
            <a:r>
              <a:rPr lang="es-AR" b="1" dirty="0">
                <a:solidFill>
                  <a:srgbClr val="FF0000"/>
                </a:solidFill>
              </a:rPr>
              <a:t>polimorfismo</a:t>
            </a:r>
            <a:r>
              <a:rPr lang="es-AR" dirty="0">
                <a:solidFill>
                  <a:srgbClr val="FF0000"/>
                </a:solidFill>
              </a:rPr>
              <a:t> es posible escribir </a:t>
            </a:r>
            <a:r>
              <a:rPr lang="es-AR" b="1" dirty="0">
                <a:solidFill>
                  <a:srgbClr val="FF0000"/>
                </a:solidFill>
              </a:rPr>
              <a:t>código</a:t>
            </a:r>
            <a:r>
              <a:rPr lang="es-AR" dirty="0">
                <a:solidFill>
                  <a:srgbClr val="FF0000"/>
                </a:solidFill>
              </a:rPr>
              <a:t> que </a:t>
            </a:r>
            <a:r>
              <a:rPr lang="es-AR" b="1" dirty="0">
                <a:solidFill>
                  <a:srgbClr val="FF0000"/>
                </a:solidFill>
              </a:rPr>
              <a:t>no</a:t>
            </a:r>
            <a:r>
              <a:rPr lang="es-AR" dirty="0">
                <a:solidFill>
                  <a:srgbClr val="FF0000"/>
                </a:solidFill>
              </a:rPr>
              <a:t> necesita </a:t>
            </a:r>
            <a:r>
              <a:rPr lang="es-AR" b="1" dirty="0">
                <a:solidFill>
                  <a:srgbClr val="FF0000"/>
                </a:solidFill>
              </a:rPr>
              <a:t>cambiar</a:t>
            </a:r>
            <a:r>
              <a:rPr lang="es-AR" dirty="0">
                <a:solidFill>
                  <a:srgbClr val="FF0000"/>
                </a:solidFill>
              </a:rPr>
              <a:t> cuando se </a:t>
            </a:r>
            <a:r>
              <a:rPr lang="es-AR" b="1" dirty="0" smtClean="0">
                <a:solidFill>
                  <a:srgbClr val="FF0000"/>
                </a:solidFill>
              </a:rPr>
              <a:t>agregan</a:t>
            </a:r>
            <a:r>
              <a:rPr lang="es-AR" dirty="0" smtClean="0">
                <a:solidFill>
                  <a:srgbClr val="FF0000"/>
                </a:solidFill>
              </a:rPr>
              <a:t> </a:t>
            </a:r>
            <a:r>
              <a:rPr lang="es-AR" b="1" dirty="0">
                <a:solidFill>
                  <a:srgbClr val="FF0000"/>
                </a:solidFill>
              </a:rPr>
              <a:t>nuevas</a:t>
            </a:r>
            <a:r>
              <a:rPr lang="es-AR" dirty="0">
                <a:solidFill>
                  <a:srgbClr val="FF0000"/>
                </a:solidFill>
              </a:rPr>
              <a:t> </a:t>
            </a:r>
            <a:r>
              <a:rPr lang="es-AR" b="1" dirty="0">
                <a:solidFill>
                  <a:srgbClr val="FF0000"/>
                </a:solidFill>
              </a:rPr>
              <a:t>clases</a:t>
            </a:r>
            <a:r>
              <a:rPr lang="es-AR" dirty="0">
                <a:solidFill>
                  <a:srgbClr val="FF0000"/>
                </a:solidFill>
              </a:rPr>
              <a:t>.</a:t>
            </a:r>
          </a:p>
          <a:p>
            <a:endParaRPr lang="es-AR" dirty="0"/>
          </a:p>
          <a:p>
            <a:r>
              <a:rPr lang="es-AR" dirty="0"/>
              <a:t>Por ejemplo:</a:t>
            </a:r>
          </a:p>
          <a:p>
            <a:pPr marL="0" indent="0" algn="ctr">
              <a:buNone/>
            </a:pPr>
            <a:r>
              <a:rPr lang="es-AR" sz="2400" dirty="0"/>
              <a:t>Se tiene una clase </a:t>
            </a:r>
            <a:r>
              <a:rPr lang="es-AR" sz="2400" dirty="0">
                <a:latin typeface="Consolas" panose="020B0609020204030204" pitchFamily="49" charset="0"/>
              </a:rPr>
              <a:t>Veterinario</a:t>
            </a:r>
            <a:r>
              <a:rPr lang="es-AR" sz="2400" dirty="0"/>
              <a:t> que toma argumentos de tipo </a:t>
            </a:r>
            <a:r>
              <a:rPr lang="es-AR" sz="2400" dirty="0">
                <a:latin typeface="Consolas" panose="020B0609020204030204" pitchFamily="49" charset="0"/>
              </a:rPr>
              <a:t>Animal</a:t>
            </a:r>
            <a:r>
              <a:rPr lang="es-AR" sz="2400" dirty="0"/>
              <a:t>, entonces el código va a poder tratar con cualquier sub-clase de </a:t>
            </a:r>
            <a:r>
              <a:rPr lang="es-AR" sz="2400" dirty="0">
                <a:latin typeface="Consolas" panose="020B0609020204030204" pitchFamily="49" charset="0"/>
              </a:rPr>
              <a:t>Animal</a:t>
            </a:r>
            <a:r>
              <a:rPr lang="es-AR" sz="2400" dirty="0"/>
              <a:t>, independientemente de si existían cuando </a:t>
            </a:r>
            <a:r>
              <a:rPr lang="es-AR" sz="2400" dirty="0">
                <a:latin typeface="Consolas" panose="020B0609020204030204" pitchFamily="49" charset="0"/>
              </a:rPr>
              <a:t>Veterinario</a:t>
            </a:r>
            <a:r>
              <a:rPr lang="es-AR" sz="2400" dirty="0"/>
              <a:t> fue creada.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144</a:t>
            </a:fld>
            <a:endParaRPr lang="es-AR" dirty="0"/>
          </a:p>
        </p:txBody>
      </p:sp>
    </p:spTree>
    <p:extLst>
      <p:ext uri="{BB962C8B-B14F-4D97-AF65-F5344CB8AC3E}">
        <p14:creationId xmlns:p14="http://schemas.microsoft.com/office/powerpoint/2010/main" val="3638080519"/>
      </p:ext>
    </p:extLst>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Instanciando Clases</a:t>
            </a:r>
          </a:p>
        </p:txBody>
      </p:sp>
      <p:sp>
        <p:nvSpPr>
          <p:cNvPr id="3" name="Marcador de contenido 2"/>
          <p:cNvSpPr>
            <a:spLocks noGrp="1"/>
          </p:cNvSpPr>
          <p:nvPr>
            <p:ph idx="1"/>
          </p:nvPr>
        </p:nvSpPr>
        <p:spPr/>
        <p:txBody>
          <a:bodyPr>
            <a:normAutofit/>
          </a:bodyPr>
          <a:lstStyle/>
          <a:p>
            <a:r>
              <a:rPr lang="es-AR" sz="2600" dirty="0"/>
              <a:t>Es posible hacer:</a:t>
            </a:r>
          </a:p>
          <a:p>
            <a:endParaRPr lang="es-AR" sz="2600" dirty="0"/>
          </a:p>
          <a:p>
            <a:endParaRPr lang="es-AR" sz="2600" dirty="0"/>
          </a:p>
          <a:p>
            <a:pPr marL="0" indent="0">
              <a:buNone/>
            </a:pPr>
            <a:endParaRPr lang="es-AR" sz="2600" dirty="0"/>
          </a:p>
          <a:p>
            <a:r>
              <a:rPr lang="es-AR" sz="2600" dirty="0"/>
              <a:t>También es posible hacer:</a:t>
            </a:r>
          </a:p>
          <a:p>
            <a:endParaRPr lang="es-AR" sz="2600" dirty="0"/>
          </a:p>
          <a:p>
            <a:endParaRPr lang="es-AR" sz="26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145</a:t>
            </a:fld>
            <a:endParaRPr lang="es-AR" dirty="0"/>
          </a:p>
        </p:txBody>
      </p:sp>
      <p:pic>
        <p:nvPicPr>
          <p:cNvPr id="7" name="Picture 2" descr="https://cdn.pixabay.com/photo/2012/04/16/11/18/dog-35553_960_7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32702" y="2815738"/>
            <a:ext cx="880388" cy="1180408"/>
          </a:xfrm>
          <a:prstGeom prst="rect">
            <a:avLst/>
          </a:prstGeom>
          <a:noFill/>
          <a:extLst>
            <a:ext uri="{909E8E84-426E-40DD-AFC4-6F175D3DCCD1}">
              <a14:hiddenFill xmlns:a14="http://schemas.microsoft.com/office/drawing/2010/main">
                <a:solidFill>
                  <a:srgbClr val="FFFFFF"/>
                </a:solidFill>
              </a14:hiddenFill>
            </a:ext>
          </a:extLst>
        </p:spPr>
      </p:pic>
      <p:sp>
        <p:nvSpPr>
          <p:cNvPr id="8" name="Elipse 7"/>
          <p:cNvSpPr/>
          <p:nvPr/>
        </p:nvSpPr>
        <p:spPr>
          <a:xfrm>
            <a:off x="5607022" y="2224715"/>
            <a:ext cx="1159306" cy="73108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Objeto Perro</a:t>
            </a:r>
          </a:p>
        </p:txBody>
      </p:sp>
      <p:cxnSp>
        <p:nvCxnSpPr>
          <p:cNvPr id="9" name="Conector curvado 8"/>
          <p:cNvCxnSpPr>
            <a:stCxn id="7" idx="0"/>
            <a:endCxn id="8" idx="2"/>
          </p:cNvCxnSpPr>
          <p:nvPr/>
        </p:nvCxnSpPr>
        <p:spPr>
          <a:xfrm rot="5400000" flipH="1" flipV="1">
            <a:off x="5127220" y="2335936"/>
            <a:ext cx="225479" cy="734126"/>
          </a:xfrm>
          <a:prstGeom prst="curvedConnector2">
            <a:avLst/>
          </a:prstGeom>
          <a:ln w="28575">
            <a:tailEnd type="triangle"/>
          </a:ln>
        </p:spPr>
        <p:style>
          <a:lnRef idx="1">
            <a:schemeClr val="dk1"/>
          </a:lnRef>
          <a:fillRef idx="0">
            <a:schemeClr val="dk1"/>
          </a:fillRef>
          <a:effectRef idx="0">
            <a:schemeClr val="dk1"/>
          </a:effectRef>
          <a:fontRef idx="minor">
            <a:schemeClr val="tx1"/>
          </a:fontRef>
        </p:style>
      </p:cxnSp>
      <p:sp>
        <p:nvSpPr>
          <p:cNvPr id="10" name="CuadroTexto 9"/>
          <p:cNvSpPr txBox="1"/>
          <p:nvPr/>
        </p:nvSpPr>
        <p:spPr>
          <a:xfrm>
            <a:off x="3679459" y="3661517"/>
            <a:ext cx="1023646" cy="369332"/>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Perro</a:t>
            </a:r>
          </a:p>
        </p:txBody>
      </p:sp>
      <p:sp>
        <p:nvSpPr>
          <p:cNvPr id="11" name="Elipse 10"/>
          <p:cNvSpPr/>
          <p:nvPr/>
        </p:nvSpPr>
        <p:spPr>
          <a:xfrm>
            <a:off x="6015123" y="4428889"/>
            <a:ext cx="1159306" cy="73108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Objeto Perro</a:t>
            </a:r>
          </a:p>
        </p:txBody>
      </p:sp>
      <p:cxnSp>
        <p:nvCxnSpPr>
          <p:cNvPr id="12" name="Conector curvado 11"/>
          <p:cNvCxnSpPr>
            <a:stCxn id="14" idx="0"/>
            <a:endCxn id="11" idx="2"/>
          </p:cNvCxnSpPr>
          <p:nvPr/>
        </p:nvCxnSpPr>
        <p:spPr>
          <a:xfrm rot="5400000" flipH="1" flipV="1">
            <a:off x="5249927" y="4365804"/>
            <a:ext cx="336566" cy="1193825"/>
          </a:xfrm>
          <a:prstGeom prst="curvedConnector2">
            <a:avLst/>
          </a:prstGeom>
          <a:ln w="28575">
            <a:tailEnd type="triangle"/>
          </a:ln>
        </p:spPr>
        <p:style>
          <a:lnRef idx="1">
            <a:schemeClr val="dk1"/>
          </a:lnRef>
          <a:fillRef idx="0">
            <a:schemeClr val="dk1"/>
          </a:fillRef>
          <a:effectRef idx="0">
            <a:schemeClr val="dk1"/>
          </a:effectRef>
          <a:fontRef idx="minor">
            <a:schemeClr val="tx1"/>
          </a:fontRef>
        </p:style>
      </p:cxnSp>
      <p:sp>
        <p:nvSpPr>
          <p:cNvPr id="13" name="CuadroTexto 12"/>
          <p:cNvSpPr txBox="1"/>
          <p:nvPr/>
        </p:nvSpPr>
        <p:spPr>
          <a:xfrm>
            <a:off x="3331029" y="6201857"/>
            <a:ext cx="899504" cy="369332"/>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Animal</a:t>
            </a:r>
          </a:p>
        </p:txBody>
      </p:sp>
      <p:pic>
        <p:nvPicPr>
          <p:cNvPr id="14" name="Picture 2" descr="https://3ed5972e-a-e9757c5c-s-sites.googlegroups.com/a/clipartonline.net/cartoon-animals/home/cartoon-animals-group-image_5.png?attachauth=ANoY7cotkF3pAXJ9gNjU7hWlVfqGsYUhSnSX3RquXGZTl47FVUvPADyEPysQHwWpjZPZgeZy3QV5a9GEM_ZRv2M3gldIDC31TuJgQVPoAUdmjvUip7M8yWFLBhkbZusKLiTZ5hDD_V1BI01HQ1ska9CmwHF_lginLC3W-d1T6gIvHLDSwVaMraHUKHac-FLywkUKRl4-gUdNHMqvTDn38Z1Sw7o9PdsHx2meKZh-eFXeBIXF83gBm7eH2t0ZQNG7Zhf9E52hR_go&amp;attredirects=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8770" y="5130999"/>
            <a:ext cx="1365056" cy="1362510"/>
          </a:xfrm>
          <a:prstGeom prst="rect">
            <a:avLst/>
          </a:prstGeom>
          <a:noFill/>
          <a:extLst>
            <a:ext uri="{909E8E84-426E-40DD-AFC4-6F175D3DCCD1}">
              <a14:hiddenFill xmlns:a14="http://schemas.microsoft.com/office/drawing/2010/main">
                <a:solidFill>
                  <a:srgbClr val="FFFFFF"/>
                </a:solidFill>
              </a14:hiddenFill>
            </a:ext>
          </a:extLst>
        </p:spPr>
      </p:pic>
      <p:sp>
        <p:nvSpPr>
          <p:cNvPr id="16" name="CuadroTexto 15"/>
          <p:cNvSpPr txBox="1"/>
          <p:nvPr/>
        </p:nvSpPr>
        <p:spPr>
          <a:xfrm>
            <a:off x="6738627" y="2973750"/>
            <a:ext cx="2030574"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La referencia y el objeto son del </a:t>
            </a:r>
            <a:r>
              <a:rPr lang="es-AR" sz="2000" b="1" dirty="0">
                <a:latin typeface="Arial" panose="020B0604020202020204" pitchFamily="34" charset="0"/>
                <a:cs typeface="Arial" panose="020B0604020202020204" pitchFamily="34" charset="0"/>
              </a:rPr>
              <a:t>mismo tipo</a:t>
            </a:r>
            <a:r>
              <a:rPr lang="es-AR" sz="2000" dirty="0">
                <a:latin typeface="Arial" panose="020B0604020202020204" pitchFamily="34" charset="0"/>
                <a:cs typeface="Arial" panose="020B0604020202020204" pitchFamily="34" charset="0"/>
              </a:rPr>
              <a:t>.</a:t>
            </a:r>
          </a:p>
        </p:txBody>
      </p:sp>
      <p:sp>
        <p:nvSpPr>
          <p:cNvPr id="17" name="CuadroTexto 16"/>
          <p:cNvSpPr txBox="1"/>
          <p:nvPr/>
        </p:nvSpPr>
        <p:spPr>
          <a:xfrm>
            <a:off x="6725366" y="5327826"/>
            <a:ext cx="2030574"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La referencia y el objeto son de </a:t>
            </a:r>
            <a:r>
              <a:rPr lang="es-AR" sz="2000" b="1" dirty="0">
                <a:latin typeface="Arial" panose="020B0604020202020204" pitchFamily="34" charset="0"/>
                <a:cs typeface="Arial" panose="020B0604020202020204" pitchFamily="34" charset="0"/>
              </a:rPr>
              <a:t>distinto tipo</a:t>
            </a:r>
            <a:r>
              <a:rPr lang="es-AR" sz="20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192624501"/>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Instanciando Clases</a:t>
            </a:r>
          </a:p>
        </p:txBody>
      </p:sp>
      <p:sp>
        <p:nvSpPr>
          <p:cNvPr id="3" name="Marcador de contenido 2"/>
          <p:cNvSpPr>
            <a:spLocks noGrp="1"/>
          </p:cNvSpPr>
          <p:nvPr>
            <p:ph idx="1"/>
          </p:nvPr>
        </p:nvSpPr>
        <p:spPr/>
        <p:txBody>
          <a:bodyPr/>
          <a:lstStyle/>
          <a:p>
            <a:r>
              <a:rPr lang="es-AR" dirty="0"/>
              <a:t>Pero ¿Qué pasa en este caso?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146</a:t>
            </a:fld>
            <a:endParaRPr lang="es-AR" dirty="0"/>
          </a:p>
        </p:txBody>
      </p:sp>
      <p:sp>
        <p:nvSpPr>
          <p:cNvPr id="11" name="Elipse 10"/>
          <p:cNvSpPr/>
          <p:nvPr/>
        </p:nvSpPr>
        <p:spPr>
          <a:xfrm>
            <a:off x="5207382" y="2770629"/>
            <a:ext cx="1159306" cy="73108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Objeto Animal</a:t>
            </a:r>
          </a:p>
        </p:txBody>
      </p:sp>
      <p:cxnSp>
        <p:nvCxnSpPr>
          <p:cNvPr id="12" name="Conector curvado 11"/>
          <p:cNvCxnSpPr>
            <a:stCxn id="14" idx="0"/>
            <a:endCxn id="11" idx="2"/>
          </p:cNvCxnSpPr>
          <p:nvPr/>
        </p:nvCxnSpPr>
        <p:spPr>
          <a:xfrm rot="5400000" flipH="1" flipV="1">
            <a:off x="4442186" y="2707544"/>
            <a:ext cx="336566" cy="1193825"/>
          </a:xfrm>
          <a:prstGeom prst="curvedConnector2">
            <a:avLst/>
          </a:prstGeom>
          <a:ln w="28575">
            <a:tailEnd type="triangle"/>
          </a:ln>
        </p:spPr>
        <p:style>
          <a:lnRef idx="1">
            <a:schemeClr val="dk1"/>
          </a:lnRef>
          <a:fillRef idx="0">
            <a:schemeClr val="dk1"/>
          </a:fillRef>
          <a:effectRef idx="0">
            <a:schemeClr val="dk1"/>
          </a:effectRef>
          <a:fontRef idx="minor">
            <a:schemeClr val="tx1"/>
          </a:fontRef>
        </p:style>
      </p:cxnSp>
      <p:sp>
        <p:nvSpPr>
          <p:cNvPr id="13" name="CuadroTexto 12"/>
          <p:cNvSpPr txBox="1"/>
          <p:nvPr/>
        </p:nvSpPr>
        <p:spPr>
          <a:xfrm>
            <a:off x="3563804" y="4899336"/>
            <a:ext cx="899504" cy="369332"/>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Animal</a:t>
            </a:r>
          </a:p>
        </p:txBody>
      </p:sp>
      <p:pic>
        <p:nvPicPr>
          <p:cNvPr id="14" name="Picture 2" descr="https://3ed5972e-a-e9757c5c-s-sites.googlegroups.com/a/clipartonline.net/cartoon-animals/home/cartoon-animals-group-image_5.png?attachauth=ANoY7cotkF3pAXJ9gNjU7hWlVfqGsYUhSnSX3RquXGZTl47FVUvPADyEPysQHwWpjZPZgeZy3QV5a9GEM_ZRv2M3gldIDC31TuJgQVPoAUdmjvUip7M8yWFLBhkbZusKLiTZ5hDD_V1BI01HQ1ska9CmwHF_lginLC3W-d1T6gIvHLDSwVaMraHUKHac-FLywkUKRl4-gUdNHMqvTDn38Z1Sw7o9PdsHx2meKZh-eFXeBIXF83gBm7eH2t0ZQNG7Zhf9E52hR_go&amp;attredirects=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1029" y="3472739"/>
            <a:ext cx="1365056" cy="1362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7722534"/>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Instanciando Clases</a:t>
            </a:r>
          </a:p>
        </p:txBody>
      </p:sp>
      <p:sp>
        <p:nvSpPr>
          <p:cNvPr id="3" name="Marcador de contenido 2"/>
          <p:cNvSpPr>
            <a:spLocks noGrp="1"/>
          </p:cNvSpPr>
          <p:nvPr>
            <p:ph idx="1"/>
          </p:nvPr>
        </p:nvSpPr>
        <p:spPr/>
        <p:txBody>
          <a:bodyPr/>
          <a:lstStyle/>
          <a:p>
            <a:r>
              <a:rPr lang="es-AR" dirty="0"/>
              <a:t>Pero ¿Qué pasa en este caso?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147</a:t>
            </a:fld>
            <a:endParaRPr lang="es-AR" dirty="0"/>
          </a:p>
        </p:txBody>
      </p:sp>
      <p:sp>
        <p:nvSpPr>
          <p:cNvPr id="11" name="Elipse 10"/>
          <p:cNvSpPr/>
          <p:nvPr/>
        </p:nvSpPr>
        <p:spPr>
          <a:xfrm>
            <a:off x="5207382" y="2770629"/>
            <a:ext cx="1159306" cy="73108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Objeto Animal</a:t>
            </a:r>
          </a:p>
        </p:txBody>
      </p:sp>
      <p:cxnSp>
        <p:nvCxnSpPr>
          <p:cNvPr id="12" name="Conector curvado 11"/>
          <p:cNvCxnSpPr>
            <a:stCxn id="14" idx="0"/>
            <a:endCxn id="11" idx="2"/>
          </p:cNvCxnSpPr>
          <p:nvPr/>
        </p:nvCxnSpPr>
        <p:spPr>
          <a:xfrm rot="5400000" flipH="1" flipV="1">
            <a:off x="4442186" y="2707544"/>
            <a:ext cx="336566" cy="1193825"/>
          </a:xfrm>
          <a:prstGeom prst="curvedConnector2">
            <a:avLst/>
          </a:prstGeom>
          <a:ln w="28575">
            <a:tailEnd type="triangle"/>
          </a:ln>
        </p:spPr>
        <p:style>
          <a:lnRef idx="1">
            <a:schemeClr val="dk1"/>
          </a:lnRef>
          <a:fillRef idx="0">
            <a:schemeClr val="dk1"/>
          </a:fillRef>
          <a:effectRef idx="0">
            <a:schemeClr val="dk1"/>
          </a:effectRef>
          <a:fontRef idx="minor">
            <a:schemeClr val="tx1"/>
          </a:fontRef>
        </p:style>
      </p:cxnSp>
      <p:sp>
        <p:nvSpPr>
          <p:cNvPr id="13" name="CuadroTexto 12"/>
          <p:cNvSpPr txBox="1"/>
          <p:nvPr/>
        </p:nvSpPr>
        <p:spPr>
          <a:xfrm>
            <a:off x="3563804" y="4899336"/>
            <a:ext cx="899504" cy="369332"/>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Animal</a:t>
            </a:r>
          </a:p>
        </p:txBody>
      </p:sp>
      <p:pic>
        <p:nvPicPr>
          <p:cNvPr id="14" name="Picture 2" descr="https://3ed5972e-a-e9757c5c-s-sites.googlegroups.com/a/clipartonline.net/cartoon-animals/home/cartoon-animals-group-image_5.png?attachauth=ANoY7cotkF3pAXJ9gNjU7hWlVfqGsYUhSnSX3RquXGZTl47FVUvPADyEPysQHwWpjZPZgeZy3QV5a9GEM_ZRv2M3gldIDC31TuJgQVPoAUdmjvUip7M8yWFLBhkbZusKLiTZ5hDD_V1BI01HQ1ska9CmwHF_lginLC3W-d1T6gIvHLDSwVaMraHUKHac-FLywkUKRl4-gUdNHMqvTDn38Z1Sw7o9PdsHx2meKZh-eFXeBIXF83gBm7eH2t0ZQNG7Zhf9E52hR_go&amp;attredirects=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1029" y="3472739"/>
            <a:ext cx="1365056" cy="1362510"/>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p:cNvSpPr txBox="1"/>
          <p:nvPr/>
        </p:nvSpPr>
        <p:spPr>
          <a:xfrm>
            <a:off x="5009321" y="4700896"/>
            <a:ext cx="3875709" cy="1631216"/>
          </a:xfrm>
          <a:prstGeom prst="rect">
            <a:avLst/>
          </a:prstGeom>
          <a:noFill/>
        </p:spPr>
        <p:txBody>
          <a:bodyPr wrap="square" rtlCol="0">
            <a:spAutoFit/>
          </a:bodyPr>
          <a:lstStyle/>
          <a:p>
            <a:pPr algn="ctr"/>
            <a:r>
              <a:rPr lang="es-AR" sz="2000" dirty="0">
                <a:solidFill>
                  <a:srgbClr val="FF0000"/>
                </a:solidFill>
                <a:latin typeface="Arial" panose="020B0604020202020204" pitchFamily="34" charset="0"/>
                <a:cs typeface="Arial" panose="020B0604020202020204" pitchFamily="34" charset="0"/>
              </a:rPr>
              <a:t>Tanto la referencia como el objeto son del mismo tipo… Pero ¿Qué es un objeto </a:t>
            </a:r>
            <a:r>
              <a:rPr lang="es-AR" sz="2000" dirty="0">
                <a:solidFill>
                  <a:srgbClr val="FF0000"/>
                </a:solidFill>
                <a:latin typeface="Consolas" panose="020B0609020204030204" pitchFamily="49" charset="0"/>
                <a:cs typeface="Arial" panose="020B0604020202020204" pitchFamily="34" charset="0"/>
              </a:rPr>
              <a:t>Animal</a:t>
            </a:r>
            <a:r>
              <a:rPr lang="es-AR" sz="2000" dirty="0">
                <a:solidFill>
                  <a:srgbClr val="FF0000"/>
                </a:solidFill>
                <a:latin typeface="Arial" panose="020B0604020202020204" pitchFamily="34" charset="0"/>
                <a:cs typeface="Arial" panose="020B0604020202020204" pitchFamily="34" charset="0"/>
              </a:rPr>
              <a:t>? ¿Qué tipo de </a:t>
            </a:r>
            <a:r>
              <a:rPr lang="es-AR" sz="2000" dirty="0">
                <a:solidFill>
                  <a:srgbClr val="FF0000"/>
                </a:solidFill>
                <a:latin typeface="Consolas" panose="020B0609020204030204" pitchFamily="49" charset="0"/>
                <a:cs typeface="Arial" panose="020B0604020202020204" pitchFamily="34" charset="0"/>
              </a:rPr>
              <a:t>Animal</a:t>
            </a:r>
            <a:r>
              <a:rPr lang="es-AR" sz="2000" dirty="0">
                <a:solidFill>
                  <a:srgbClr val="FF0000"/>
                </a:solidFill>
                <a:latin typeface="Arial" panose="020B0604020202020204" pitchFamily="34" charset="0"/>
                <a:cs typeface="Arial" panose="020B0604020202020204" pitchFamily="34" charset="0"/>
              </a:rPr>
              <a:t> es?</a:t>
            </a:r>
          </a:p>
        </p:txBody>
      </p:sp>
    </p:spTree>
    <p:extLst>
      <p:ext uri="{BB962C8B-B14F-4D97-AF65-F5344CB8AC3E}">
        <p14:creationId xmlns:p14="http://schemas.microsoft.com/office/powerpoint/2010/main" val="3206257318"/>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3969" cy="1220315"/>
          </a:xfrm>
        </p:spPr>
        <p:txBody>
          <a:bodyPr>
            <a:normAutofit/>
          </a:bodyPr>
          <a:lstStyle/>
          <a:p>
            <a:r>
              <a:rPr lang="es-AR" sz="3600" b="1" dirty="0"/>
              <a:t>Clases que NO Pueden Ser Instanciadas</a:t>
            </a:r>
          </a:p>
        </p:txBody>
      </p:sp>
      <p:sp>
        <p:nvSpPr>
          <p:cNvPr id="3" name="Marcador de contenido 2"/>
          <p:cNvSpPr>
            <a:spLocks noGrp="1"/>
          </p:cNvSpPr>
          <p:nvPr>
            <p:ph idx="1"/>
          </p:nvPr>
        </p:nvSpPr>
        <p:spPr/>
        <p:txBody>
          <a:bodyPr/>
          <a:lstStyle/>
          <a:p>
            <a:endParaRPr lang="es-AR" dirty="0"/>
          </a:p>
          <a:p>
            <a:r>
              <a:rPr lang="es-AR" dirty="0"/>
              <a:t>En el ejemplo, tiene sentido crear un objeto </a:t>
            </a:r>
            <a:r>
              <a:rPr lang="es-AR" dirty="0">
                <a:latin typeface="Consolas" panose="020B0609020204030204" pitchFamily="49" charset="0"/>
              </a:rPr>
              <a:t>Perro</a:t>
            </a:r>
            <a:r>
              <a:rPr lang="es-AR" dirty="0"/>
              <a:t> o un </a:t>
            </a:r>
            <a:r>
              <a:rPr lang="es-AR" dirty="0">
                <a:latin typeface="Consolas" panose="020B0609020204030204" pitchFamily="49" charset="0"/>
              </a:rPr>
              <a:t>Gato</a:t>
            </a:r>
            <a:r>
              <a:rPr lang="es-AR" dirty="0"/>
              <a:t>, pero ¿Qué es exactamente un objeto </a:t>
            </a:r>
            <a:r>
              <a:rPr lang="es-AR" dirty="0">
                <a:latin typeface="Consolas" panose="020B0609020204030204" pitchFamily="49" charset="0"/>
              </a:rPr>
              <a:t>Animal</a:t>
            </a:r>
            <a:r>
              <a:rPr lang="es-AR" dirty="0"/>
              <a:t>?</a:t>
            </a:r>
          </a:p>
          <a:p>
            <a:pPr lvl="1"/>
            <a:r>
              <a:rPr lang="es-AR" dirty="0"/>
              <a:t>No tiene sentido!</a:t>
            </a:r>
          </a:p>
          <a:p>
            <a:pPr lvl="1"/>
            <a:endParaRPr lang="es-AR" dirty="0"/>
          </a:p>
          <a:p>
            <a:r>
              <a:rPr lang="es-AR" dirty="0">
                <a:latin typeface="Consolas" panose="020B0609020204030204" pitchFamily="49" charset="0"/>
              </a:rPr>
              <a:t>Animal</a:t>
            </a:r>
            <a:r>
              <a:rPr lang="es-AR" dirty="0"/>
              <a:t> es una clase </a:t>
            </a:r>
            <a:r>
              <a:rPr lang="es-AR" b="1" dirty="0"/>
              <a:t>ABSTRACTA</a:t>
            </a:r>
            <a:r>
              <a:rPr lang="es-AR" dirty="0"/>
              <a:t>.</a:t>
            </a:r>
          </a:p>
          <a:p>
            <a:pPr lvl="1"/>
            <a:r>
              <a:rPr lang="es-AR" dirty="0"/>
              <a:t>Existe para permitir la herencia y el polimorfismo.</a:t>
            </a:r>
          </a:p>
          <a:p>
            <a:pPr lvl="1"/>
            <a:r>
              <a:rPr lang="es-AR" dirty="0"/>
              <a:t>Solo se desea poder instanciar sus sub-clases.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148</a:t>
            </a:fld>
            <a:endParaRPr lang="es-AR" dirty="0"/>
          </a:p>
        </p:txBody>
      </p:sp>
    </p:spTree>
    <p:extLst>
      <p:ext uri="{BB962C8B-B14F-4D97-AF65-F5344CB8AC3E}">
        <p14:creationId xmlns:p14="http://schemas.microsoft.com/office/powerpoint/2010/main" val="1727989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Temas</a:t>
            </a:r>
          </a:p>
        </p:txBody>
      </p:sp>
      <p:sp>
        <p:nvSpPr>
          <p:cNvPr id="3" name="Marcador de contenido 2"/>
          <p:cNvSpPr>
            <a:spLocks noGrp="1"/>
          </p:cNvSpPr>
          <p:nvPr>
            <p:ph idx="1"/>
          </p:nvPr>
        </p:nvSpPr>
        <p:spPr/>
        <p:txBody>
          <a:bodyPr>
            <a:normAutofit fontScale="70000" lnSpcReduction="20000"/>
          </a:bodyPr>
          <a:lstStyle/>
          <a:p>
            <a:r>
              <a:rPr lang="es-AR" dirty="0"/>
              <a:t>Clase </a:t>
            </a:r>
            <a:r>
              <a:rPr lang="es-AR" dirty="0" err="1"/>
              <a:t>Object</a:t>
            </a:r>
            <a:r>
              <a:rPr lang="es-AR" dirty="0"/>
              <a:t>: </a:t>
            </a:r>
            <a:r>
              <a:rPr lang="es-AR" dirty="0" err="1"/>
              <a:t>toString</a:t>
            </a:r>
            <a:r>
              <a:rPr lang="es-AR" dirty="0"/>
              <a:t>, </a:t>
            </a:r>
            <a:r>
              <a:rPr lang="es-AR" dirty="0" err="1"/>
              <a:t>equals</a:t>
            </a:r>
            <a:endParaRPr lang="es-AR" dirty="0"/>
          </a:p>
          <a:p>
            <a:endParaRPr lang="es-AR" dirty="0"/>
          </a:p>
          <a:p>
            <a:r>
              <a:rPr lang="es-AR" dirty="0"/>
              <a:t>Sobre-carga de métodos</a:t>
            </a:r>
          </a:p>
          <a:p>
            <a:endParaRPr lang="es-AR" dirty="0"/>
          </a:p>
          <a:p>
            <a:r>
              <a:rPr lang="es-AR" dirty="0"/>
              <a:t>Casting de Tipos Primitivos</a:t>
            </a:r>
          </a:p>
          <a:p>
            <a:endParaRPr lang="es-AR" dirty="0"/>
          </a:p>
          <a:p>
            <a:r>
              <a:rPr lang="es-AR" dirty="0"/>
              <a:t>Casting de Objetos</a:t>
            </a:r>
          </a:p>
          <a:p>
            <a:pPr lvl="1"/>
            <a:r>
              <a:rPr lang="es-AR" dirty="0" err="1"/>
              <a:t>Downcasting</a:t>
            </a:r>
            <a:endParaRPr lang="es-AR" dirty="0"/>
          </a:p>
          <a:p>
            <a:pPr lvl="1"/>
            <a:r>
              <a:rPr lang="es-AR" dirty="0" err="1"/>
              <a:t>Upcasting</a:t>
            </a:r>
            <a:endParaRPr lang="es-AR" dirty="0"/>
          </a:p>
          <a:p>
            <a:endParaRPr lang="es-AR" dirty="0"/>
          </a:p>
          <a:p>
            <a:r>
              <a:rPr lang="es-AR" dirty="0"/>
              <a:t>Polimorfismo</a:t>
            </a:r>
          </a:p>
          <a:p>
            <a:endParaRPr lang="es-AR" dirty="0"/>
          </a:p>
          <a:p>
            <a:r>
              <a:rPr lang="es-AR" dirty="0" err="1"/>
              <a:t>Binding</a:t>
            </a:r>
            <a:r>
              <a:rPr lang="es-AR" dirty="0"/>
              <a:t> Dinámico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a:t>
            </a:fld>
            <a:endParaRPr lang="es-AR" dirty="0"/>
          </a:p>
        </p:txBody>
      </p:sp>
    </p:spTree>
    <p:extLst>
      <p:ext uri="{BB962C8B-B14F-4D97-AF65-F5344CB8AC3E}">
        <p14:creationId xmlns:p14="http://schemas.microsoft.com/office/powerpoint/2010/main" val="3930349612"/>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900000"/>
            <a:ext cx="9144000" cy="1220315"/>
          </a:xfrm>
        </p:spPr>
        <p:txBody>
          <a:bodyPr>
            <a:normAutofit/>
          </a:bodyPr>
          <a:lstStyle/>
          <a:p>
            <a:r>
              <a:rPr lang="es-AR" sz="4400" b="1" dirty="0"/>
              <a:t>Hasta </a:t>
            </a:r>
            <a:r>
              <a:rPr lang="es-AR" sz="4400" b="1" dirty="0" err="1">
                <a:latin typeface="Consolas" panose="020B0609020204030204" pitchFamily="49" charset="0"/>
              </a:rPr>
              <a:t>Object</a:t>
            </a:r>
            <a:r>
              <a:rPr lang="es-AR" sz="4400" b="1" dirty="0"/>
              <a:t> no Paro…</a:t>
            </a:r>
            <a:br>
              <a:rPr lang="es-AR" sz="4400" b="1" dirty="0"/>
            </a:br>
            <a:r>
              <a:rPr lang="es-AR" sz="3100" i="1" dirty="0"/>
              <a:t>Uso de Referencias Polimórficas de Tipo </a:t>
            </a:r>
            <a:r>
              <a:rPr lang="es-AR" sz="3100" i="1" dirty="0" err="1">
                <a:latin typeface="Consolas" panose="020B0609020204030204" pitchFamily="49" charset="0"/>
              </a:rPr>
              <a:t>Object</a:t>
            </a:r>
            <a:endParaRPr lang="es-AR" sz="3100" i="1" dirty="0">
              <a:latin typeface="Consolas" panose="020B0609020204030204" pitchFamily="49" charset="0"/>
            </a:endParaRPr>
          </a:p>
        </p:txBody>
      </p:sp>
      <p:sp>
        <p:nvSpPr>
          <p:cNvPr id="3" name="Marcador de contenido 2"/>
          <p:cNvSpPr>
            <a:spLocks noGrp="1"/>
          </p:cNvSpPr>
          <p:nvPr>
            <p:ph idx="1"/>
          </p:nvPr>
        </p:nvSpPr>
        <p:spPr/>
        <p:txBody>
          <a:bodyPr/>
          <a:lstStyle/>
          <a:p>
            <a:endParaRPr lang="es-AR" dirty="0"/>
          </a:p>
          <a:p>
            <a:r>
              <a:rPr lang="es-AR" dirty="0"/>
              <a:t>Todas las clases heredan de </a:t>
            </a:r>
            <a:r>
              <a:rPr lang="es-AR" dirty="0" err="1">
                <a:latin typeface="Consolas" panose="020B0609020204030204" pitchFamily="49" charset="0"/>
              </a:rPr>
              <a:t>Object</a:t>
            </a:r>
            <a:r>
              <a:rPr lang="es-AR" dirty="0"/>
              <a:t>. </a:t>
            </a:r>
          </a:p>
          <a:p>
            <a:endParaRPr lang="es-AR" dirty="0"/>
          </a:p>
          <a:p>
            <a:pPr marL="0" indent="0" algn="ctr">
              <a:buNone/>
            </a:pPr>
            <a:r>
              <a:rPr lang="es-AR" i="1" dirty="0"/>
              <a:t>Entonces, ¿Por qué no hacer todo flexible y polimórfico cambiando las referencias por </a:t>
            </a:r>
            <a:r>
              <a:rPr lang="es-AR" dirty="0" err="1">
                <a:latin typeface="Consolas" panose="020B0609020204030204" pitchFamily="49" charset="0"/>
              </a:rPr>
              <a:t>Object</a:t>
            </a:r>
            <a:r>
              <a:rPr lang="es-AR" i="1" dirty="0"/>
              <a:t>?</a:t>
            </a:r>
          </a:p>
          <a:p>
            <a:pPr marL="0" indent="0" algn="ctr">
              <a:buNone/>
            </a:pPr>
            <a:endParaRPr lang="es-AR" i="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149</a:t>
            </a:fld>
            <a:endParaRPr lang="es-AR" dirty="0"/>
          </a:p>
        </p:txBody>
      </p:sp>
    </p:spTree>
    <p:extLst>
      <p:ext uri="{BB962C8B-B14F-4D97-AF65-F5344CB8AC3E}">
        <p14:creationId xmlns:p14="http://schemas.microsoft.com/office/powerpoint/2010/main" val="1204770168"/>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1" y="3496356"/>
            <a:ext cx="5329262" cy="1200329"/>
          </a:xfrm>
          <a:prstGeom prst="rect">
            <a:avLst/>
          </a:prstGeom>
        </p:spPr>
        <p:txBody>
          <a:bodyPr wrap="square">
            <a:spAutoFit/>
          </a:bodyPr>
          <a:lstStyle/>
          <a:p>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miArrayDePerro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unPerro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a:p>
            <a:r>
              <a:rPr lang="es-AR" dirty="0" err="1">
                <a:solidFill>
                  <a:srgbClr val="000000"/>
                </a:solidFill>
                <a:latin typeface="Consolas" panose="020B0609020204030204" pitchFamily="49" charset="0"/>
              </a:rPr>
              <a:t>miArrayDePerro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unPerro</a:t>
            </a:r>
            <a:r>
              <a:rPr lang="es-AR" dirty="0">
                <a:solidFill>
                  <a:srgbClr val="0000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otroPerro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miArrayDePerro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a:t>
            </a:r>
            <a:r>
              <a:rPr lang="es-AR" dirty="0">
                <a:solidFill>
                  <a:srgbClr val="666600"/>
                </a:solidFill>
                <a:latin typeface="Consolas" panose="020B0609020204030204" pitchFamily="49" charset="0"/>
              </a:rPr>
              <a:t>];</a:t>
            </a:r>
            <a:endParaRPr lang="es-AR" dirty="0"/>
          </a:p>
        </p:txBody>
      </p:sp>
      <p:sp>
        <p:nvSpPr>
          <p:cNvPr id="2" name="Título 1"/>
          <p:cNvSpPr>
            <a:spLocks noGrp="1"/>
          </p:cNvSpPr>
          <p:nvPr>
            <p:ph type="title"/>
          </p:nvPr>
        </p:nvSpPr>
        <p:spPr>
          <a:xfrm>
            <a:off x="0" y="900000"/>
            <a:ext cx="9144000" cy="1220315"/>
          </a:xfrm>
        </p:spPr>
        <p:txBody>
          <a:bodyPr>
            <a:normAutofit/>
          </a:bodyPr>
          <a:lstStyle/>
          <a:p>
            <a:r>
              <a:rPr lang="es-AR" b="1" dirty="0"/>
              <a:t>Hasta </a:t>
            </a:r>
            <a:r>
              <a:rPr lang="es-AR" b="1" dirty="0" err="1">
                <a:latin typeface="Consolas" panose="020B0609020204030204" pitchFamily="49" charset="0"/>
              </a:rPr>
              <a:t>Object</a:t>
            </a:r>
            <a:r>
              <a:rPr lang="es-AR" b="1" dirty="0"/>
              <a:t> no Paro…</a:t>
            </a:r>
            <a:br>
              <a:rPr lang="es-AR" b="1" dirty="0"/>
            </a:br>
            <a:r>
              <a:rPr lang="es-AR" sz="2800" i="1" dirty="0"/>
              <a:t>Uso de Referencias Polimórficas de Tipo </a:t>
            </a:r>
            <a:r>
              <a:rPr lang="es-AR" sz="2800" i="1" dirty="0" err="1">
                <a:latin typeface="Consolas" panose="020B0609020204030204" pitchFamily="49" charset="0"/>
              </a:rPr>
              <a:t>Object</a:t>
            </a:r>
            <a:endParaRPr lang="es-AR" sz="2800" i="1" dirty="0"/>
          </a:p>
        </p:txBody>
      </p:sp>
      <p:sp>
        <p:nvSpPr>
          <p:cNvPr id="3" name="Marcador de contenido 2"/>
          <p:cNvSpPr>
            <a:spLocks noGrp="1"/>
          </p:cNvSpPr>
          <p:nvPr>
            <p:ph idx="1"/>
          </p:nvPr>
        </p:nvSpPr>
        <p:spPr/>
        <p:txBody>
          <a:bodyPr/>
          <a:lstStyle/>
          <a:p>
            <a:r>
              <a:rPr lang="es-AR" dirty="0"/>
              <a:t>Cuando se coloca un objeto de tipo </a:t>
            </a:r>
            <a:r>
              <a:rPr lang="es-AR" dirty="0">
                <a:latin typeface="Consolas" panose="020B0609020204030204" pitchFamily="49" charset="0"/>
              </a:rPr>
              <a:t>Perro</a:t>
            </a:r>
            <a:r>
              <a:rPr lang="es-AR" dirty="0"/>
              <a:t> en un </a:t>
            </a:r>
            <a:r>
              <a:rPr lang="es-AR" dirty="0">
                <a:latin typeface="Consolas" panose="020B0609020204030204" pitchFamily="49" charset="0"/>
              </a:rPr>
              <a:t>Perro[],</a:t>
            </a:r>
            <a:r>
              <a:rPr lang="es-AR" dirty="0"/>
              <a:t> se pueden agregar y obtener </a:t>
            </a:r>
            <a:r>
              <a:rPr lang="es-AR" dirty="0">
                <a:latin typeface="Consolas" panose="020B0609020204030204" pitchFamily="49" charset="0"/>
              </a:rPr>
              <a:t>Perro</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150</a:t>
            </a:fld>
            <a:endParaRPr lang="es-AR" dirty="0"/>
          </a:p>
        </p:txBody>
      </p:sp>
      <p:sp>
        <p:nvSpPr>
          <p:cNvPr id="8" name="CuadroTexto 7"/>
          <p:cNvSpPr txBox="1"/>
          <p:nvPr/>
        </p:nvSpPr>
        <p:spPr>
          <a:xfrm>
            <a:off x="6403582" y="3567780"/>
            <a:ext cx="2239617" cy="923330"/>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Declarar un </a:t>
            </a:r>
            <a:r>
              <a:rPr lang="es-AR" dirty="0" err="1">
                <a:latin typeface="Arial" panose="020B0604020202020204" pitchFamily="34" charset="0"/>
                <a:cs typeface="Arial" panose="020B0604020202020204" pitchFamily="34" charset="0"/>
              </a:rPr>
              <a:t>array</a:t>
            </a:r>
            <a:r>
              <a:rPr lang="es-AR" dirty="0">
                <a:latin typeface="Arial" panose="020B0604020202020204" pitchFamily="34" charset="0"/>
                <a:cs typeface="Arial" panose="020B0604020202020204" pitchFamily="34" charset="0"/>
              </a:rPr>
              <a:t> con elementos de tipo </a:t>
            </a:r>
            <a:r>
              <a:rPr lang="es-AR" dirty="0">
                <a:latin typeface="Consolas" panose="020B0609020204030204" pitchFamily="49" charset="0"/>
                <a:cs typeface="Arial" panose="020B0604020202020204" pitchFamily="34" charset="0"/>
              </a:rPr>
              <a:t>Perro</a:t>
            </a:r>
          </a:p>
        </p:txBody>
      </p:sp>
      <p:sp>
        <p:nvSpPr>
          <p:cNvPr id="9" name="CuadroTexto 8"/>
          <p:cNvSpPr txBox="1"/>
          <p:nvPr/>
        </p:nvSpPr>
        <p:spPr>
          <a:xfrm>
            <a:off x="6090282" y="4636284"/>
            <a:ext cx="2239617" cy="369332"/>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Crear un </a:t>
            </a:r>
            <a:r>
              <a:rPr lang="es-AR" dirty="0">
                <a:latin typeface="Consolas" panose="020B0609020204030204" pitchFamily="49" charset="0"/>
                <a:cs typeface="Arial" panose="020B0604020202020204" pitchFamily="34" charset="0"/>
              </a:rPr>
              <a:t>Perro</a:t>
            </a:r>
          </a:p>
        </p:txBody>
      </p:sp>
      <p:sp>
        <p:nvSpPr>
          <p:cNvPr id="10" name="CuadroTexto 9"/>
          <p:cNvSpPr txBox="1"/>
          <p:nvPr/>
        </p:nvSpPr>
        <p:spPr>
          <a:xfrm>
            <a:off x="6275733" y="5573885"/>
            <a:ext cx="2239617" cy="646331"/>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Agregar el </a:t>
            </a:r>
            <a:r>
              <a:rPr lang="es-AR" dirty="0">
                <a:latin typeface="Consolas" panose="020B0609020204030204" pitchFamily="49" charset="0"/>
                <a:cs typeface="Arial" panose="020B0604020202020204" pitchFamily="34" charset="0"/>
              </a:rPr>
              <a:t>Perro</a:t>
            </a:r>
            <a:r>
              <a:rPr lang="es-AR" dirty="0">
                <a:latin typeface="Arial" panose="020B0604020202020204" pitchFamily="34" charset="0"/>
                <a:cs typeface="Arial" panose="020B0604020202020204" pitchFamily="34" charset="0"/>
              </a:rPr>
              <a:t> al </a:t>
            </a:r>
            <a:r>
              <a:rPr lang="es-AR" dirty="0" err="1">
                <a:latin typeface="Arial" panose="020B0604020202020204" pitchFamily="34" charset="0"/>
                <a:cs typeface="Arial" panose="020B0604020202020204" pitchFamily="34" charset="0"/>
              </a:rPr>
              <a:t>array</a:t>
            </a:r>
            <a:endParaRPr lang="es-AR" dirty="0">
              <a:latin typeface="Arial" panose="020B0604020202020204" pitchFamily="34" charset="0"/>
              <a:cs typeface="Arial" panose="020B0604020202020204" pitchFamily="34" charset="0"/>
            </a:endParaRPr>
          </a:p>
        </p:txBody>
      </p:sp>
      <p:sp>
        <p:nvSpPr>
          <p:cNvPr id="11" name="CuadroTexto 10"/>
          <p:cNvSpPr txBox="1"/>
          <p:nvPr/>
        </p:nvSpPr>
        <p:spPr>
          <a:xfrm>
            <a:off x="1137349" y="5443196"/>
            <a:ext cx="3129850" cy="923330"/>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Asignar el </a:t>
            </a:r>
            <a:r>
              <a:rPr lang="es-AR" dirty="0">
                <a:latin typeface="Consolas" panose="020B0609020204030204" pitchFamily="49" charset="0"/>
                <a:cs typeface="Arial" panose="020B0604020202020204" pitchFamily="34" charset="0"/>
              </a:rPr>
              <a:t>Perro</a:t>
            </a:r>
            <a:r>
              <a:rPr lang="es-AR" dirty="0">
                <a:latin typeface="Arial" panose="020B0604020202020204" pitchFamily="34" charset="0"/>
                <a:cs typeface="Arial" panose="020B0604020202020204" pitchFamily="34" charset="0"/>
              </a:rPr>
              <a:t> del </a:t>
            </a:r>
            <a:r>
              <a:rPr lang="es-AR" dirty="0" err="1">
                <a:latin typeface="Arial" panose="020B0604020202020204" pitchFamily="34" charset="0"/>
                <a:cs typeface="Arial" panose="020B0604020202020204" pitchFamily="34" charset="0"/>
              </a:rPr>
              <a:t>array</a:t>
            </a:r>
            <a:r>
              <a:rPr lang="es-AR" dirty="0">
                <a:latin typeface="Arial" panose="020B0604020202020204" pitchFamily="34" charset="0"/>
                <a:cs typeface="Arial" panose="020B0604020202020204" pitchFamily="34" charset="0"/>
              </a:rPr>
              <a:t> a una nueva referencia de </a:t>
            </a:r>
            <a:r>
              <a:rPr lang="es-AR" dirty="0">
                <a:latin typeface="Consolas" panose="020B0609020204030204" pitchFamily="49" charset="0"/>
                <a:cs typeface="Arial" panose="020B0604020202020204" pitchFamily="34" charset="0"/>
              </a:rPr>
              <a:t>Perro</a:t>
            </a:r>
          </a:p>
        </p:txBody>
      </p:sp>
      <p:cxnSp>
        <p:nvCxnSpPr>
          <p:cNvPr id="13" name="Conector curvado 12"/>
          <p:cNvCxnSpPr>
            <a:stCxn id="8" idx="1"/>
          </p:cNvCxnSpPr>
          <p:nvPr/>
        </p:nvCxnSpPr>
        <p:spPr>
          <a:xfrm rot="10800000">
            <a:off x="4927888" y="3690739"/>
            <a:ext cx="1475694" cy="338706"/>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ector curvado 13"/>
          <p:cNvCxnSpPr/>
          <p:nvPr/>
        </p:nvCxnSpPr>
        <p:spPr>
          <a:xfrm rot="10800000">
            <a:off x="3671084" y="3981861"/>
            <a:ext cx="2732501" cy="83909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ector curvado 16"/>
          <p:cNvCxnSpPr>
            <a:stCxn id="10" idx="1"/>
          </p:cNvCxnSpPr>
          <p:nvPr/>
        </p:nvCxnSpPr>
        <p:spPr>
          <a:xfrm rot="10800000">
            <a:off x="3671083" y="4287473"/>
            <a:ext cx="2604650" cy="1609578"/>
          </a:xfrm>
          <a:prstGeom prst="curvedConnector3">
            <a:avLst>
              <a:gd name="adj1" fmla="val 34736"/>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ector curvado 19"/>
          <p:cNvCxnSpPr>
            <a:stCxn id="11" idx="0"/>
            <a:endCxn id="6" idx="2"/>
          </p:cNvCxnSpPr>
          <p:nvPr/>
        </p:nvCxnSpPr>
        <p:spPr>
          <a:xfrm rot="16200000" flipV="1">
            <a:off x="2310197" y="5051119"/>
            <a:ext cx="746511" cy="37644"/>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781537"/>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900000"/>
            <a:ext cx="9143968" cy="1220315"/>
          </a:xfrm>
        </p:spPr>
        <p:txBody>
          <a:bodyPr>
            <a:normAutofit/>
          </a:bodyPr>
          <a:lstStyle/>
          <a:p>
            <a:r>
              <a:rPr lang="es-AR" b="1" dirty="0"/>
              <a:t>Hasta </a:t>
            </a:r>
            <a:r>
              <a:rPr lang="es-AR" b="1" dirty="0" err="1">
                <a:latin typeface="Consolas" panose="020B0609020204030204" pitchFamily="49" charset="0"/>
              </a:rPr>
              <a:t>Object</a:t>
            </a:r>
            <a:r>
              <a:rPr lang="es-AR" b="1" dirty="0"/>
              <a:t> no Paro…</a:t>
            </a:r>
            <a:br>
              <a:rPr lang="es-AR" b="1" dirty="0"/>
            </a:br>
            <a:r>
              <a:rPr lang="es-AR" sz="2800" i="1" dirty="0"/>
              <a:t>Uso de Referencias Polimórficas de Tipo </a:t>
            </a:r>
            <a:r>
              <a:rPr lang="es-AR" sz="2800" i="1" dirty="0" err="1">
                <a:latin typeface="Consolas" panose="020B0609020204030204" pitchFamily="49" charset="0"/>
              </a:rPr>
              <a:t>Object</a:t>
            </a:r>
            <a:endParaRPr lang="es-AR" sz="2000" i="1" dirty="0"/>
          </a:p>
        </p:txBody>
      </p:sp>
      <p:sp>
        <p:nvSpPr>
          <p:cNvPr id="3" name="Marcador de contenido 2"/>
          <p:cNvSpPr>
            <a:spLocks noGrp="1"/>
          </p:cNvSpPr>
          <p:nvPr>
            <p:ph idx="1"/>
          </p:nvPr>
        </p:nvSpPr>
        <p:spPr/>
        <p:txBody>
          <a:bodyPr/>
          <a:lstStyle/>
          <a:p>
            <a:r>
              <a:rPr lang="es-AR" sz="2400" dirty="0"/>
              <a:t>¿Qué pasa cuando la declaración incluye el tipo </a:t>
            </a:r>
            <a:r>
              <a:rPr lang="es-AR" sz="2400" dirty="0" err="1">
                <a:latin typeface="Consolas" panose="020B0609020204030204" pitchFamily="49" charset="0"/>
              </a:rPr>
              <a:t>Object</a:t>
            </a:r>
            <a:r>
              <a:rPr lang="es-AR" sz="2400" dirty="0"/>
              <a:t>? Se está creando un </a:t>
            </a:r>
            <a:r>
              <a:rPr lang="es-AR" sz="2400" dirty="0" err="1"/>
              <a:t>array</a:t>
            </a:r>
            <a:r>
              <a:rPr lang="es-AR" sz="2400" dirty="0"/>
              <a:t> que puede contener cualquier tipo de </a:t>
            </a:r>
            <a:r>
              <a:rPr lang="es-AR" sz="2400" dirty="0" err="1">
                <a:latin typeface="Consolas" panose="020B0609020204030204" pitchFamily="49" charset="0"/>
              </a:rPr>
              <a:t>Object</a:t>
            </a:r>
            <a:r>
              <a:rPr lang="es-AR" sz="2400" dirty="0"/>
              <a:t>.</a:t>
            </a:r>
          </a:p>
          <a:p>
            <a:endParaRPr lang="es-AR" dirty="0"/>
          </a:p>
          <a:p>
            <a:endParaRPr lang="es-AR" dirty="0"/>
          </a:p>
          <a:p>
            <a:endParaRPr lang="es-AR" sz="2400" dirty="0"/>
          </a:p>
          <a:p>
            <a:r>
              <a:rPr lang="es-AR" sz="2400" dirty="0"/>
              <a:t>¿Qué pasa cuando se quiere obtener el objeto </a:t>
            </a:r>
            <a:r>
              <a:rPr lang="es-AR" sz="2400" dirty="0">
                <a:latin typeface="Consolas" panose="020B0609020204030204" pitchFamily="49" charset="0"/>
              </a:rPr>
              <a:t>Perro</a:t>
            </a:r>
            <a:r>
              <a:rPr lang="es-AR" sz="2400" dirty="0"/>
              <a:t> y asignarlo a una referencia de </a:t>
            </a:r>
            <a:r>
              <a:rPr lang="es-AR" sz="2400" dirty="0">
                <a:latin typeface="Consolas" panose="020B0609020204030204" pitchFamily="49" charset="0"/>
              </a:rPr>
              <a:t>Perro</a:t>
            </a:r>
            <a:r>
              <a:rPr lang="es-AR" sz="2400"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151</a:t>
            </a:fld>
            <a:endParaRPr lang="es-AR" dirty="0"/>
          </a:p>
        </p:txBody>
      </p:sp>
      <p:sp>
        <p:nvSpPr>
          <p:cNvPr id="9" name="CuadroTexto 8"/>
          <p:cNvSpPr txBox="1"/>
          <p:nvPr/>
        </p:nvSpPr>
        <p:spPr>
          <a:xfrm>
            <a:off x="6442045" y="3711072"/>
            <a:ext cx="2358281" cy="646331"/>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Esto es igual que en el ejemplo anterior</a:t>
            </a:r>
          </a:p>
        </p:txBody>
      </p:sp>
      <p:sp>
        <p:nvSpPr>
          <p:cNvPr id="11" name="Cerrar llave 10"/>
          <p:cNvSpPr/>
          <p:nvPr/>
        </p:nvSpPr>
        <p:spPr>
          <a:xfrm>
            <a:off x="6097437" y="3677313"/>
            <a:ext cx="177421" cy="658356"/>
          </a:xfrm>
          <a:prstGeom prst="righ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6" name="Rectángulo 5"/>
          <p:cNvSpPr/>
          <p:nvPr/>
        </p:nvSpPr>
        <p:spPr>
          <a:xfrm>
            <a:off x="588741" y="3572572"/>
            <a:ext cx="5341509" cy="923330"/>
          </a:xfrm>
          <a:prstGeom prst="rect">
            <a:avLst/>
          </a:prstGeom>
        </p:spPr>
        <p:txBody>
          <a:bodyPr wrap="square">
            <a:spAutoFit/>
          </a:bodyPr>
          <a:lstStyle/>
          <a:p>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miArrayDePerro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unPerro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Perro</a:t>
            </a:r>
            <a:r>
              <a:rPr lang="es-AR" dirty="0">
                <a:solidFill>
                  <a:srgbClr val="666600"/>
                </a:solidFill>
                <a:latin typeface="Consolas" panose="020B0609020204030204" pitchFamily="49" charset="0"/>
              </a:rPr>
              <a:t>();</a:t>
            </a:r>
            <a:endParaRPr lang="es-AR" dirty="0"/>
          </a:p>
          <a:p>
            <a:r>
              <a:rPr lang="es-AR" dirty="0" err="1">
                <a:solidFill>
                  <a:srgbClr val="000000"/>
                </a:solidFill>
                <a:latin typeface="Consolas" panose="020B0609020204030204" pitchFamily="49" charset="0"/>
              </a:rPr>
              <a:t>miArrayDePerro</a:t>
            </a:r>
            <a:r>
              <a:rPr lang="es-AR" dirty="0">
                <a:solidFill>
                  <a:srgbClr val="000000"/>
                </a:solidFill>
                <a:latin typeface="Consolas" panose="020B0609020204030204" pitchFamily="49" charset="0"/>
              </a:rPr>
              <a:t>[0] = </a:t>
            </a:r>
            <a:r>
              <a:rPr lang="es-AR" dirty="0" err="1">
                <a:solidFill>
                  <a:srgbClr val="000000"/>
                </a:solidFill>
                <a:latin typeface="Consolas" panose="020B0609020204030204" pitchFamily="49" charset="0"/>
              </a:rPr>
              <a:t>unPerro</a:t>
            </a:r>
            <a:r>
              <a:rPr lang="es-AR" dirty="0">
                <a:solidFill>
                  <a:srgbClr val="000000"/>
                </a:solidFill>
                <a:latin typeface="Consolas" panose="020B0609020204030204" pitchFamily="49" charset="0"/>
              </a:rPr>
              <a:t>;</a:t>
            </a:r>
            <a:endParaRPr lang="es-AR" dirty="0"/>
          </a:p>
        </p:txBody>
      </p:sp>
      <p:sp>
        <p:nvSpPr>
          <p:cNvPr id="10" name="Rectángulo 9"/>
          <p:cNvSpPr/>
          <p:nvPr/>
        </p:nvSpPr>
        <p:spPr>
          <a:xfrm>
            <a:off x="2171716" y="5763493"/>
            <a:ext cx="4800568" cy="369332"/>
          </a:xfrm>
          <a:prstGeom prst="rect">
            <a:avLst/>
          </a:prstGeom>
        </p:spPr>
        <p:txBody>
          <a:bodyPr wrap="square">
            <a:spAutoFit/>
          </a:bodyPr>
          <a:lstStyle/>
          <a:p>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otroPerro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miArrayDePerro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1305041354"/>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900000"/>
            <a:ext cx="9144000" cy="1220315"/>
          </a:xfrm>
        </p:spPr>
        <p:txBody>
          <a:bodyPr>
            <a:normAutofit/>
          </a:bodyPr>
          <a:lstStyle/>
          <a:p>
            <a:r>
              <a:rPr lang="es-AR" b="1" dirty="0"/>
              <a:t>Hasta </a:t>
            </a:r>
            <a:r>
              <a:rPr lang="es-AR" b="1" dirty="0" err="1">
                <a:latin typeface="Consolas" panose="020B0609020204030204" pitchFamily="49" charset="0"/>
              </a:rPr>
              <a:t>Object</a:t>
            </a:r>
            <a:r>
              <a:rPr lang="es-AR" b="1" dirty="0"/>
              <a:t> no Paro…</a:t>
            </a:r>
            <a:br>
              <a:rPr lang="es-AR" b="1" dirty="0"/>
            </a:br>
            <a:r>
              <a:rPr lang="es-AR" sz="2800" i="1" dirty="0"/>
              <a:t>Uso de Referencias Polimórficas de Tipo </a:t>
            </a:r>
            <a:r>
              <a:rPr lang="es-AR" sz="2800" i="1" dirty="0" err="1">
                <a:latin typeface="Consolas" panose="020B0609020204030204" pitchFamily="49" charset="0"/>
              </a:rPr>
              <a:t>Object</a:t>
            </a:r>
            <a:endParaRPr lang="es-AR" sz="2000" i="1" dirty="0"/>
          </a:p>
        </p:txBody>
      </p:sp>
      <p:sp>
        <p:nvSpPr>
          <p:cNvPr id="3" name="Marcador de contenido 2"/>
          <p:cNvSpPr>
            <a:spLocks noGrp="1"/>
          </p:cNvSpPr>
          <p:nvPr>
            <p:ph idx="1"/>
          </p:nvPr>
        </p:nvSpPr>
        <p:spPr/>
        <p:txBody>
          <a:bodyPr>
            <a:normAutofit/>
          </a:bodyPr>
          <a:lstStyle/>
          <a:p>
            <a:r>
              <a:rPr lang="es-AR" sz="2400" dirty="0"/>
              <a:t>Qué pasa cuando se quiere obtener el objeto </a:t>
            </a:r>
            <a:r>
              <a:rPr lang="es-AR" sz="2400" dirty="0">
                <a:latin typeface="Consolas" panose="020B0609020204030204" pitchFamily="49" charset="0"/>
              </a:rPr>
              <a:t>Perro</a:t>
            </a:r>
            <a:r>
              <a:rPr lang="es-AR" sz="2400" dirty="0"/>
              <a:t> y asignarlo a una referencia de </a:t>
            </a:r>
            <a:r>
              <a:rPr lang="es-AR" sz="2400" dirty="0">
                <a:latin typeface="Consolas" panose="020B0609020204030204" pitchFamily="49" charset="0"/>
              </a:rPr>
              <a:t>Perro</a:t>
            </a:r>
            <a:r>
              <a:rPr lang="es-AR" sz="2400" dirty="0"/>
              <a:t>?</a:t>
            </a:r>
          </a:p>
          <a:p>
            <a:endParaRPr lang="es-AR" sz="2400" dirty="0"/>
          </a:p>
          <a:p>
            <a:endParaRPr lang="es-AR" sz="2400" dirty="0"/>
          </a:p>
          <a:p>
            <a:pPr marL="0" indent="0" algn="ctr">
              <a:buNone/>
            </a:pPr>
            <a:endParaRPr lang="es-AR" sz="2400" dirty="0"/>
          </a:p>
          <a:p>
            <a:pPr marL="0" indent="0" algn="ctr">
              <a:buNone/>
            </a:pPr>
            <a:endParaRPr lang="es-AR" sz="24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152</a:t>
            </a:fld>
            <a:endParaRPr lang="es-AR" dirty="0"/>
          </a:p>
        </p:txBody>
      </p:sp>
      <p:sp>
        <p:nvSpPr>
          <p:cNvPr id="12" name="Rectángulo 11"/>
          <p:cNvSpPr/>
          <p:nvPr/>
        </p:nvSpPr>
        <p:spPr>
          <a:xfrm>
            <a:off x="4770783" y="3303319"/>
            <a:ext cx="4238268" cy="1692771"/>
          </a:xfrm>
          <a:prstGeom prst="rect">
            <a:avLst/>
          </a:prstGeom>
        </p:spPr>
        <p:txBody>
          <a:bodyPr wrap="square">
            <a:spAutoFit/>
          </a:bodyPr>
          <a:lstStyle/>
          <a:p>
            <a:pPr algn="ctr"/>
            <a:r>
              <a:rPr lang="es-AR" sz="2000" b="1" dirty="0">
                <a:latin typeface="Arial" panose="020B0604020202020204" pitchFamily="34" charset="0"/>
                <a:cs typeface="Arial" panose="020B0604020202020204" pitchFamily="34" charset="0"/>
              </a:rPr>
              <a:t>NO</a:t>
            </a:r>
            <a:r>
              <a:rPr lang="es-AR" sz="2000" dirty="0">
                <a:latin typeface="Arial" panose="020B0604020202020204" pitchFamily="34" charset="0"/>
                <a:cs typeface="Arial" panose="020B0604020202020204" pitchFamily="34" charset="0"/>
              </a:rPr>
              <a:t> compilará! Cuando se define </a:t>
            </a:r>
            <a:r>
              <a:rPr lang="es-AR" sz="2000" dirty="0" err="1">
                <a:latin typeface="Consolas" panose="020B0609020204030204" pitchFamily="49" charset="0"/>
                <a:cs typeface="Arial" panose="020B0604020202020204" pitchFamily="34" charset="0"/>
              </a:rPr>
              <a:t>Object</a:t>
            </a:r>
            <a:r>
              <a:rPr lang="es-AR" sz="2000" dirty="0">
                <a:latin typeface="Arial" panose="020B0604020202020204" pitchFamily="34" charset="0"/>
                <a:cs typeface="Arial" panose="020B0604020202020204" pitchFamily="34" charset="0"/>
              </a:rPr>
              <a:t>[], el [] devolverá un </a:t>
            </a:r>
            <a:r>
              <a:rPr lang="es-AR" sz="2000" dirty="0" err="1">
                <a:latin typeface="Consolas" panose="020B0609020204030204" pitchFamily="49" charset="0"/>
                <a:cs typeface="Arial" panose="020B0604020202020204" pitchFamily="34" charset="0"/>
              </a:rPr>
              <a:t>Object</a:t>
            </a:r>
            <a:r>
              <a:rPr lang="es-AR" sz="2000" dirty="0">
                <a:latin typeface="Arial" panose="020B0604020202020204" pitchFamily="34" charset="0"/>
                <a:cs typeface="Arial" panose="020B0604020202020204" pitchFamily="34" charset="0"/>
              </a:rPr>
              <a:t>. El compilador sabe que ese objeto hereda de </a:t>
            </a:r>
            <a:r>
              <a:rPr lang="es-AR" sz="2000" dirty="0" err="1">
                <a:latin typeface="Consolas" panose="020B0609020204030204" pitchFamily="49" charset="0"/>
                <a:cs typeface="Arial" panose="020B0604020202020204" pitchFamily="34" charset="0"/>
              </a:rPr>
              <a:t>Object</a:t>
            </a:r>
            <a:r>
              <a:rPr lang="es-AR" sz="2000" dirty="0">
                <a:latin typeface="Arial" panose="020B0604020202020204" pitchFamily="34" charset="0"/>
                <a:cs typeface="Arial" panose="020B0604020202020204" pitchFamily="34" charset="0"/>
              </a:rPr>
              <a:t>, pero no sabe que es un </a:t>
            </a:r>
            <a:r>
              <a:rPr lang="es-AR" sz="2000" dirty="0">
                <a:latin typeface="Consolas" panose="020B0609020204030204" pitchFamily="49" charset="0"/>
                <a:cs typeface="Arial" panose="020B0604020202020204" pitchFamily="34" charset="0"/>
              </a:rPr>
              <a:t>Perro</a:t>
            </a:r>
            <a:r>
              <a:rPr lang="es-AR" sz="2000" dirty="0">
                <a:latin typeface="Arial" panose="020B0604020202020204" pitchFamily="34" charset="0"/>
                <a:cs typeface="Arial" panose="020B0604020202020204" pitchFamily="34" charset="0"/>
              </a:rPr>
              <a:t>!</a:t>
            </a:r>
          </a:p>
        </p:txBody>
      </p:sp>
      <p:sp>
        <p:nvSpPr>
          <p:cNvPr id="10" name="Rectángulo 9"/>
          <p:cNvSpPr/>
          <p:nvPr/>
        </p:nvSpPr>
        <p:spPr>
          <a:xfrm>
            <a:off x="-1" y="5535836"/>
            <a:ext cx="9143968" cy="1015663"/>
          </a:xfrm>
          <a:prstGeom prst="rect">
            <a:avLst/>
          </a:prstGeom>
        </p:spPr>
        <p:txBody>
          <a:bodyPr wrap="square">
            <a:spAutoFit/>
          </a:bodyPr>
          <a:lstStyle/>
          <a:p>
            <a:pPr algn="ctr"/>
            <a:r>
              <a:rPr lang="es-AR" sz="2000" dirty="0">
                <a:solidFill>
                  <a:srgbClr val="FF0000"/>
                </a:solidFill>
                <a:latin typeface="Arial" panose="020B0604020202020204" pitchFamily="34" charset="0"/>
                <a:cs typeface="Arial" panose="020B0604020202020204" pitchFamily="34" charset="0"/>
              </a:rPr>
              <a:t>Todo lo que salga del </a:t>
            </a:r>
            <a:r>
              <a:rPr lang="es-AR" sz="2000" dirty="0" err="1">
                <a:solidFill>
                  <a:srgbClr val="FF0000"/>
                </a:solidFill>
                <a:latin typeface="Consolas" panose="020B0609020204030204" pitchFamily="49" charset="0"/>
                <a:cs typeface="Arial" panose="020B0604020202020204" pitchFamily="34" charset="0"/>
              </a:rPr>
              <a:t>Object</a:t>
            </a:r>
            <a:r>
              <a:rPr lang="es-AR" sz="2000" dirty="0">
                <a:solidFill>
                  <a:srgbClr val="FF0000"/>
                </a:solidFill>
                <a:latin typeface="Arial" panose="020B0604020202020204" pitchFamily="34" charset="0"/>
                <a:cs typeface="Arial" panose="020B0604020202020204" pitchFamily="34" charset="0"/>
              </a:rPr>
              <a:t>[] será una referencia de tipo </a:t>
            </a:r>
            <a:r>
              <a:rPr lang="es-AR" sz="2000" dirty="0" err="1">
                <a:solidFill>
                  <a:srgbClr val="FF0000"/>
                </a:solidFill>
                <a:latin typeface="Consolas" panose="020B0609020204030204" pitchFamily="49" charset="0"/>
                <a:ea typeface="Arial" charset="0"/>
                <a:cs typeface="Arial" charset="0"/>
              </a:rPr>
              <a:t>Object</a:t>
            </a:r>
            <a:r>
              <a:rPr lang="es-AR" sz="2000" dirty="0">
                <a:solidFill>
                  <a:srgbClr val="FF0000"/>
                </a:solidFill>
                <a:latin typeface="Arial" panose="020B0604020202020204" pitchFamily="34" charset="0"/>
                <a:cs typeface="Arial" panose="020B0604020202020204" pitchFamily="34" charset="0"/>
              </a:rPr>
              <a:t>, independientemente del tipo real del objeto, de la referencia que ese objeto tenía cuando fue guardado en el </a:t>
            </a:r>
            <a:r>
              <a:rPr lang="es-AR" sz="2000" dirty="0" err="1">
                <a:solidFill>
                  <a:srgbClr val="FF0000"/>
                </a:solidFill>
                <a:latin typeface="Arial" panose="020B0604020202020204" pitchFamily="34" charset="0"/>
                <a:cs typeface="Arial" panose="020B0604020202020204" pitchFamily="34" charset="0"/>
              </a:rPr>
              <a:t>array</a:t>
            </a:r>
            <a:r>
              <a:rPr lang="es-AR" sz="2000" dirty="0">
                <a:solidFill>
                  <a:srgbClr val="FF0000"/>
                </a:solidFill>
                <a:latin typeface="Arial" panose="020B0604020202020204" pitchFamily="34" charset="0"/>
                <a:cs typeface="Arial" panose="020B0604020202020204" pitchFamily="34" charset="0"/>
              </a:rPr>
              <a:t>.</a:t>
            </a:r>
          </a:p>
        </p:txBody>
      </p:sp>
      <p:sp>
        <p:nvSpPr>
          <p:cNvPr id="9" name="Rectángulo 8"/>
          <p:cNvSpPr/>
          <p:nvPr/>
        </p:nvSpPr>
        <p:spPr>
          <a:xfrm>
            <a:off x="68237" y="3841928"/>
            <a:ext cx="4800568" cy="369332"/>
          </a:xfrm>
          <a:prstGeom prst="rect">
            <a:avLst/>
          </a:prstGeom>
        </p:spPr>
        <p:txBody>
          <a:bodyPr wrap="square">
            <a:spAutoFit/>
          </a:bodyPr>
          <a:lstStyle/>
          <a:p>
            <a:r>
              <a:rPr lang="es-AR" dirty="0">
                <a:solidFill>
                  <a:srgbClr val="660066"/>
                </a:solidFill>
                <a:latin typeface="Consolas" panose="020B0609020204030204" pitchFamily="49" charset="0"/>
              </a:rPr>
              <a:t>Perro</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otroPerro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miArrayDePerro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683387462"/>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i="1" dirty="0"/>
              <a:t>¿Qué es Polimorfismo?</a:t>
            </a:r>
            <a:br>
              <a:rPr lang="es-AR" b="1" i="1" dirty="0"/>
            </a:br>
            <a:r>
              <a:rPr lang="es-AR" sz="2800" i="1" dirty="0"/>
              <a:t>Resumiendo…</a:t>
            </a:r>
            <a:endParaRPr lang="es-AR" i="1" dirty="0"/>
          </a:p>
        </p:txBody>
      </p:sp>
      <p:sp>
        <p:nvSpPr>
          <p:cNvPr id="10" name="Marcador de contenido 9"/>
          <p:cNvSpPr>
            <a:spLocks noGrp="1"/>
          </p:cNvSpPr>
          <p:nvPr>
            <p:ph idx="1"/>
          </p:nvPr>
        </p:nvSpPr>
        <p:spPr/>
        <p:txBody>
          <a:bodyPr>
            <a:normAutofit fontScale="92500" lnSpcReduction="20000"/>
          </a:bodyPr>
          <a:lstStyle/>
          <a:p>
            <a:r>
              <a:rPr lang="es-AR" dirty="0"/>
              <a:t>Significa: </a:t>
            </a:r>
            <a:r>
              <a:rPr lang="es-AR" b="1" dirty="0"/>
              <a:t>“un mismo nombre representa diferentes formas”</a:t>
            </a:r>
            <a:r>
              <a:rPr lang="es-AR" dirty="0"/>
              <a:t>.</a:t>
            </a:r>
          </a:p>
          <a:p>
            <a:endParaRPr lang="es-AR" dirty="0"/>
          </a:p>
          <a:p>
            <a:r>
              <a:rPr lang="es-AR" dirty="0"/>
              <a:t>Es el mecanismo que permite que </a:t>
            </a:r>
            <a:r>
              <a:rPr lang="es-AR" b="1" dirty="0"/>
              <a:t>diferentes objetos </a:t>
            </a:r>
            <a:r>
              <a:rPr lang="es-AR" dirty="0"/>
              <a:t>respondan al </a:t>
            </a:r>
            <a:r>
              <a:rPr lang="es-AR" b="1" dirty="0"/>
              <a:t>mismo método </a:t>
            </a:r>
            <a:r>
              <a:rPr lang="es-AR" dirty="0"/>
              <a:t>de </a:t>
            </a:r>
            <a:r>
              <a:rPr lang="es-AR" b="1" dirty="0"/>
              <a:t>manera diferente</a:t>
            </a:r>
            <a:r>
              <a:rPr lang="es-AR" dirty="0"/>
              <a:t>.</a:t>
            </a:r>
          </a:p>
          <a:p>
            <a:endParaRPr lang="es-AR" dirty="0"/>
          </a:p>
          <a:p>
            <a:r>
              <a:rPr lang="es-AR" dirty="0"/>
              <a:t>Es la capacidad de un método de tener diferente comportamiento dependiendo del objeto sobre el que está actuando. </a:t>
            </a:r>
          </a:p>
          <a:p>
            <a:endParaRPr lang="es-AR" dirty="0"/>
          </a:p>
          <a:p>
            <a:r>
              <a:rPr lang="es-AR" dirty="0"/>
              <a:t>Facilita la </a:t>
            </a:r>
            <a:r>
              <a:rPr lang="es-AR" b="1" dirty="0"/>
              <a:t>extensibilidad</a:t>
            </a:r>
            <a:r>
              <a:rPr lang="es-AR" dirty="0"/>
              <a:t>.</a:t>
            </a: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153</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874458"/>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Tipos de Polimorfismo</a:t>
            </a:r>
          </a:p>
        </p:txBody>
      </p:sp>
      <p:sp>
        <p:nvSpPr>
          <p:cNvPr id="3" name="Marcador de contenido 2"/>
          <p:cNvSpPr>
            <a:spLocks noGrp="1"/>
          </p:cNvSpPr>
          <p:nvPr>
            <p:ph idx="1"/>
          </p:nvPr>
        </p:nvSpPr>
        <p:spPr/>
        <p:txBody>
          <a:bodyPr>
            <a:normAutofit fontScale="92500" lnSpcReduction="20000"/>
          </a:bodyPr>
          <a:lstStyle/>
          <a:p>
            <a:r>
              <a:rPr lang="es-AR" b="1" dirty="0" err="1"/>
              <a:t>Binding</a:t>
            </a:r>
            <a:r>
              <a:rPr lang="es-AR" dirty="0"/>
              <a:t> es el mecanismo que resuelve la invocación de un método con el cuerpo del método. </a:t>
            </a:r>
          </a:p>
          <a:p>
            <a:pPr marL="0" indent="0">
              <a:buNone/>
            </a:pPr>
            <a:endParaRPr lang="es-AR" dirty="0"/>
          </a:p>
          <a:p>
            <a:r>
              <a:rPr lang="es-AR" dirty="0"/>
              <a:t>Polimorfismo en tiempo de </a:t>
            </a:r>
            <a:r>
              <a:rPr lang="es-AR" b="1" dirty="0"/>
              <a:t>COMPILACIÓN</a:t>
            </a:r>
            <a:r>
              <a:rPr lang="es-AR" dirty="0"/>
              <a:t>.</a:t>
            </a:r>
          </a:p>
          <a:p>
            <a:pPr lvl="1"/>
            <a:r>
              <a:rPr lang="es-AR" dirty="0"/>
              <a:t>Sobre-carga de un método </a:t>
            </a:r>
            <a:r>
              <a:rPr lang="es-AR" dirty="0" err="1">
                <a:latin typeface="Consolas" panose="020B0609020204030204" pitchFamily="49" charset="0"/>
              </a:rPr>
              <a:t>static</a:t>
            </a:r>
            <a:r>
              <a:rPr lang="es-AR" dirty="0"/>
              <a:t>.</a:t>
            </a:r>
          </a:p>
          <a:p>
            <a:pPr marL="0" indent="0">
              <a:buNone/>
            </a:pPr>
            <a:endParaRPr lang="es-AR" dirty="0"/>
          </a:p>
          <a:p>
            <a:r>
              <a:rPr lang="es-AR" dirty="0"/>
              <a:t>Polimorfismo en tiempo de </a:t>
            </a:r>
            <a:r>
              <a:rPr lang="es-AR" b="1" dirty="0"/>
              <a:t>EJECUCIÓN</a:t>
            </a:r>
            <a:r>
              <a:rPr lang="es-AR" dirty="0"/>
              <a:t>.</a:t>
            </a:r>
          </a:p>
          <a:p>
            <a:pPr lvl="1"/>
            <a:r>
              <a:rPr lang="es-AR" dirty="0"/>
              <a:t>Sobre-escritura de un método.</a:t>
            </a:r>
          </a:p>
          <a:p>
            <a:pPr lvl="1"/>
            <a:r>
              <a:rPr lang="es-AR" dirty="0"/>
              <a:t>Un método sobre-escrito es invocado a partir de la referencia a la </a:t>
            </a:r>
            <a:r>
              <a:rPr lang="es-AR" dirty="0" err="1"/>
              <a:t>super</a:t>
            </a:r>
            <a:r>
              <a:rPr lang="es-AR" dirty="0"/>
              <a:t>-clase.</a:t>
            </a:r>
          </a:p>
          <a:p>
            <a:pPr lvl="1"/>
            <a:r>
              <a:rPr lang="es-AR" dirty="0"/>
              <a:t>Por ejemplo, el </a:t>
            </a:r>
            <a:r>
              <a:rPr lang="es-AR" dirty="0" err="1">
                <a:latin typeface="Consolas" panose="020B0609020204030204" pitchFamily="49" charset="0"/>
              </a:rPr>
              <a:t>hacerRuido</a:t>
            </a:r>
            <a:r>
              <a:rPr lang="es-AR" dirty="0"/>
              <a:t>() en </a:t>
            </a:r>
            <a:r>
              <a:rPr lang="es-AR" dirty="0">
                <a:latin typeface="Consolas" panose="020B0609020204030204" pitchFamily="49" charset="0"/>
              </a:rPr>
              <a:t>Animal</a:t>
            </a:r>
            <a:r>
              <a:rPr lang="es-AR" dirty="0"/>
              <a:t> y sus sub-clases.</a:t>
            </a:r>
          </a:p>
          <a:p>
            <a:pPr marL="457200" lvl="1"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154</a:t>
            </a:fld>
            <a:endParaRPr lang="es-AR" dirty="0"/>
          </a:p>
        </p:txBody>
      </p:sp>
      <p:pic>
        <p:nvPicPr>
          <p:cNvPr id="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2901254"/>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 en Compilación</a:t>
            </a:r>
            <a:r>
              <a:rPr lang="es-AR" dirty="0"/>
              <a:t/>
            </a:r>
            <a:br>
              <a:rPr lang="es-AR" dirty="0"/>
            </a:br>
            <a:r>
              <a:rPr lang="es-AR" sz="2800" i="1" dirty="0" err="1"/>
              <a:t>Binding</a:t>
            </a:r>
            <a:r>
              <a:rPr lang="es-AR" sz="2800" i="1" dirty="0"/>
              <a:t> Temprano</a:t>
            </a:r>
          </a:p>
        </p:txBody>
      </p:sp>
      <p:sp>
        <p:nvSpPr>
          <p:cNvPr id="3" name="Marcador de contenido 2"/>
          <p:cNvSpPr>
            <a:spLocks noGrp="1"/>
          </p:cNvSpPr>
          <p:nvPr>
            <p:ph idx="1"/>
          </p:nvPr>
        </p:nvSpPr>
        <p:spPr/>
        <p:txBody>
          <a:bodyPr/>
          <a:lstStyle/>
          <a:p>
            <a:r>
              <a:rPr lang="es-AR" dirty="0"/>
              <a:t>El compilador puede determinar qué método se invocará basándose en la cantidad, tipo y orden de los argumentos.</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155</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
        <p:nvSpPr>
          <p:cNvPr id="18" name="CuadroTexto 17"/>
          <p:cNvSpPr txBox="1"/>
          <p:nvPr/>
        </p:nvSpPr>
        <p:spPr>
          <a:xfrm>
            <a:off x="370126" y="3920632"/>
            <a:ext cx="1247490" cy="2308324"/>
          </a:xfrm>
          <a:prstGeom prst="rect">
            <a:avLst/>
          </a:prstGeom>
          <a:solidFill>
            <a:schemeClr val="bg1">
              <a:lumMod val="95000"/>
            </a:schemeClr>
          </a:solidFill>
          <a:ln>
            <a:solidFill>
              <a:schemeClr val="bg2">
                <a:lumMod val="25000"/>
              </a:schemeClr>
            </a:solidFill>
          </a:ln>
        </p:spPr>
        <p:txBody>
          <a:bodyPr wrap="square" rtlCol="0">
            <a:spAutoFit/>
          </a:bodyPr>
          <a:lstStyle/>
          <a:p>
            <a:r>
              <a:rPr lang="es-AR" dirty="0">
                <a:solidFill>
                  <a:srgbClr val="000000"/>
                </a:solidFill>
                <a:latin typeface="Consolas" panose="020B0609020204030204" pitchFamily="49" charset="0"/>
              </a:rPr>
              <a:t>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m3</a:t>
            </a:r>
            <a:r>
              <a:rPr lang="es-AR" dirty="0">
                <a:solidFill>
                  <a:srgbClr val="666600"/>
                </a:solidFill>
                <a:latin typeface="Consolas" panose="020B0609020204030204" pitchFamily="49" charset="0"/>
              </a:rPr>
              <a:t>(){…}</a:t>
            </a:r>
            <a:endParaRPr lang="es-AR" dirty="0"/>
          </a:p>
          <a:p>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0" name="CuadroTexto 19"/>
          <p:cNvSpPr txBox="1"/>
          <p:nvPr/>
        </p:nvSpPr>
        <p:spPr>
          <a:xfrm>
            <a:off x="-200642" y="3456435"/>
            <a:ext cx="2604114" cy="400110"/>
          </a:xfrm>
          <a:prstGeom prst="rect">
            <a:avLst/>
          </a:prstGeom>
          <a:noFill/>
        </p:spPr>
        <p:txBody>
          <a:bodyPr wrap="square" rtlCol="0">
            <a:spAutoFit/>
          </a:bodyPr>
          <a:lstStyle/>
          <a:p>
            <a:pPr algn="ctr"/>
            <a:r>
              <a:rPr lang="es-AR" sz="2000" dirty="0">
                <a:solidFill>
                  <a:srgbClr val="C00000"/>
                </a:solidFill>
                <a:latin typeface="Consolas" panose="020B0609020204030204" pitchFamily="49" charset="0"/>
              </a:rPr>
              <a:t>Código Fuente</a:t>
            </a:r>
          </a:p>
        </p:txBody>
      </p:sp>
      <p:sp>
        <p:nvSpPr>
          <p:cNvPr id="22" name="CuadroTexto 21"/>
          <p:cNvSpPr txBox="1"/>
          <p:nvPr/>
        </p:nvSpPr>
        <p:spPr>
          <a:xfrm>
            <a:off x="3507724" y="3524830"/>
            <a:ext cx="2871111" cy="400110"/>
          </a:xfrm>
          <a:prstGeom prst="rect">
            <a:avLst/>
          </a:prstGeom>
          <a:noFill/>
        </p:spPr>
        <p:txBody>
          <a:bodyPr wrap="square" rtlCol="0">
            <a:spAutoFit/>
          </a:bodyPr>
          <a:lstStyle/>
          <a:p>
            <a:pPr algn="ctr"/>
            <a:r>
              <a:rPr lang="es-AR" sz="2000" dirty="0">
                <a:solidFill>
                  <a:srgbClr val="C00000"/>
                </a:solidFill>
                <a:latin typeface="Consolas" panose="020B0609020204030204" pitchFamily="49" charset="0"/>
              </a:rPr>
              <a:t>Programa Compilado</a:t>
            </a:r>
          </a:p>
        </p:txBody>
      </p:sp>
      <p:sp>
        <p:nvSpPr>
          <p:cNvPr id="23" name="CuadroTexto 22"/>
          <p:cNvSpPr txBox="1"/>
          <p:nvPr/>
        </p:nvSpPr>
        <p:spPr>
          <a:xfrm>
            <a:off x="3721445" y="3989388"/>
            <a:ext cx="2443671" cy="1477328"/>
          </a:xfrm>
          <a:prstGeom prst="rect">
            <a:avLst/>
          </a:prstGeom>
          <a:solidFill>
            <a:schemeClr val="bg1">
              <a:lumMod val="95000"/>
            </a:schemeClr>
          </a:solidFill>
          <a:ln>
            <a:solidFill>
              <a:schemeClr val="bg2">
                <a:lumMod val="25000"/>
              </a:schemeClr>
            </a:solidFill>
          </a:ln>
        </p:spPr>
        <p:txBody>
          <a:bodyPr wrap="square" rtlCol="0">
            <a:spAutoFit/>
          </a:bodyPr>
          <a:lstStyle/>
          <a:p>
            <a:r>
              <a:rPr lang="es-AR" dirty="0">
                <a:latin typeface="Consolas" panose="020B0609020204030204" pitchFamily="49" charset="0"/>
              </a:rPr>
              <a:t>…</a:t>
            </a:r>
          </a:p>
          <a:p>
            <a:r>
              <a:rPr lang="es-AR" dirty="0">
                <a:latin typeface="Consolas" panose="020B0609020204030204" pitchFamily="49" charset="0"/>
              </a:rPr>
              <a:t>…</a:t>
            </a:r>
          </a:p>
          <a:p>
            <a:r>
              <a:rPr lang="es-AR" dirty="0">
                <a:latin typeface="Consolas" panose="020B0609020204030204" pitchFamily="49" charset="0"/>
              </a:rPr>
              <a:t>Invocación a m1();</a:t>
            </a:r>
          </a:p>
          <a:p>
            <a:r>
              <a:rPr lang="es-AR" dirty="0">
                <a:latin typeface="Consolas" panose="020B0609020204030204" pitchFamily="49" charset="0"/>
              </a:rPr>
              <a:t>Invocación a m2();  </a:t>
            </a:r>
          </a:p>
          <a:p>
            <a:r>
              <a:rPr lang="es-AR" dirty="0">
                <a:latin typeface="Consolas" panose="020B0609020204030204" pitchFamily="49" charset="0"/>
              </a:rPr>
              <a:t>…</a:t>
            </a:r>
          </a:p>
        </p:txBody>
      </p:sp>
      <p:sp>
        <p:nvSpPr>
          <p:cNvPr id="24" name="Flecha derecha 23"/>
          <p:cNvSpPr/>
          <p:nvPr/>
        </p:nvSpPr>
        <p:spPr>
          <a:xfrm>
            <a:off x="1777457" y="4518444"/>
            <a:ext cx="1857829" cy="743109"/>
          </a:xfrm>
          <a:prstGeom prst="rightArrow">
            <a:avLst/>
          </a:prstGeom>
          <a:solidFill>
            <a:schemeClr val="accent5">
              <a:lumMod val="20000"/>
              <a:lumOff val="8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1" name="CuadroTexto 20"/>
          <p:cNvSpPr txBox="1"/>
          <p:nvPr/>
        </p:nvSpPr>
        <p:spPr>
          <a:xfrm>
            <a:off x="1785623" y="4693431"/>
            <a:ext cx="1594541" cy="400110"/>
          </a:xfrm>
          <a:prstGeom prst="rect">
            <a:avLst/>
          </a:prstGeom>
          <a:noFill/>
        </p:spPr>
        <p:txBody>
          <a:bodyPr wrap="square" rtlCol="0">
            <a:spAutoFit/>
          </a:bodyPr>
          <a:lstStyle/>
          <a:p>
            <a:r>
              <a:rPr lang="es-AR" sz="2000" dirty="0">
                <a:solidFill>
                  <a:srgbClr val="C00000"/>
                </a:solidFill>
                <a:latin typeface="Consolas" panose="020B0609020204030204" pitchFamily="49" charset="0"/>
              </a:rPr>
              <a:t>Compilador</a:t>
            </a:r>
          </a:p>
        </p:txBody>
      </p:sp>
      <p:sp>
        <p:nvSpPr>
          <p:cNvPr id="27" name="CuadroTexto 26"/>
          <p:cNvSpPr txBox="1"/>
          <p:nvPr/>
        </p:nvSpPr>
        <p:spPr>
          <a:xfrm>
            <a:off x="6720114" y="3889854"/>
            <a:ext cx="2057003" cy="163121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En compilación se resuelven todas las invocaciones a métodos</a:t>
            </a:r>
          </a:p>
        </p:txBody>
      </p:sp>
    </p:spTree>
    <p:extLst>
      <p:ext uri="{BB962C8B-B14F-4D97-AF65-F5344CB8AC3E}">
        <p14:creationId xmlns:p14="http://schemas.microsoft.com/office/powerpoint/2010/main" val="2193527508"/>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 en Ejecución</a:t>
            </a:r>
            <a:r>
              <a:rPr lang="es-AR" dirty="0"/>
              <a:t/>
            </a:r>
            <a:br>
              <a:rPr lang="es-AR" dirty="0"/>
            </a:br>
            <a:r>
              <a:rPr lang="es-AR" sz="2800" i="1" dirty="0" err="1"/>
              <a:t>Binding</a:t>
            </a:r>
            <a:r>
              <a:rPr lang="es-AR" sz="2800" i="1" dirty="0"/>
              <a:t> Dinámico</a:t>
            </a:r>
          </a:p>
        </p:txBody>
      </p:sp>
      <p:sp>
        <p:nvSpPr>
          <p:cNvPr id="3" name="Marcador de contenido 2"/>
          <p:cNvSpPr>
            <a:spLocks noGrp="1"/>
          </p:cNvSpPr>
          <p:nvPr>
            <p:ph idx="1"/>
          </p:nvPr>
        </p:nvSpPr>
        <p:spPr/>
        <p:txBody>
          <a:bodyPr/>
          <a:lstStyle/>
          <a:p>
            <a:r>
              <a:rPr lang="es-AR" dirty="0"/>
              <a:t>La determinación de </a:t>
            </a:r>
            <a:r>
              <a:rPr lang="es-AR" b="1" dirty="0"/>
              <a:t>qué método invocar se basa en el tipo del objeto al que se está haciendo referencia</a:t>
            </a:r>
            <a:r>
              <a:rPr lang="es-AR" dirty="0"/>
              <a:t>.</a:t>
            </a:r>
          </a:p>
          <a:p>
            <a:r>
              <a:rPr lang="es-AR" dirty="0"/>
              <a:t>Resuelve el polimorfismo basado en la sobre-escritura.</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156</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
        <p:nvSpPr>
          <p:cNvPr id="25" name="CuadroTexto 24"/>
          <p:cNvSpPr txBox="1"/>
          <p:nvPr/>
        </p:nvSpPr>
        <p:spPr>
          <a:xfrm>
            <a:off x="89987" y="5122513"/>
            <a:ext cx="3584001" cy="1200329"/>
          </a:xfrm>
          <a:prstGeom prst="rect">
            <a:avLst/>
          </a:prstGeom>
          <a:solidFill>
            <a:schemeClr val="bg1">
              <a:lumMod val="95000"/>
            </a:schemeClr>
          </a:solidFill>
          <a:ln>
            <a:solidFill>
              <a:schemeClr val="bg2">
                <a:lumMod val="25000"/>
              </a:schemeClr>
            </a:solidFill>
          </a:ln>
        </p:spPr>
        <p:txBody>
          <a:bodyPr wrap="square" rtlCol="0">
            <a:spAutoFit/>
          </a:bodyPr>
          <a:lstStyle/>
          <a:p>
            <a:r>
              <a:rPr lang="es-AR" dirty="0" err="1">
                <a:solidFill>
                  <a:srgbClr val="660066"/>
                </a:solidFill>
                <a:latin typeface="Consolas" panose="020B0609020204030204" pitchFamily="49" charset="0"/>
              </a:rPr>
              <a:t>ClaseA</a:t>
            </a:r>
            <a:r>
              <a:rPr lang="es-AR" dirty="0">
                <a:solidFill>
                  <a:srgbClr val="000000"/>
                </a:solidFill>
                <a:latin typeface="Consolas" panose="020B0609020204030204" pitchFamily="49" charset="0"/>
              </a:rPr>
              <a:t> b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SubClaseB</a:t>
            </a:r>
            <a:r>
              <a:rPr lang="es-AR" dirty="0">
                <a:solidFill>
                  <a:srgbClr val="666600"/>
                </a:solidFill>
                <a:latin typeface="Consolas" panose="020B0609020204030204" pitchFamily="49" charset="0"/>
              </a:rPr>
              <a:t>();</a:t>
            </a:r>
            <a:endParaRPr lang="es-AR" dirty="0"/>
          </a:p>
          <a:p>
            <a:r>
              <a:rPr lang="es-AR" dirty="0" err="1">
                <a:solidFill>
                  <a:srgbClr val="660066"/>
                </a:solidFill>
                <a:latin typeface="Consolas" panose="020B0609020204030204" pitchFamily="49" charset="0"/>
              </a:rPr>
              <a:t>ClaseA</a:t>
            </a:r>
            <a:r>
              <a:rPr lang="es-AR" dirty="0">
                <a:solidFill>
                  <a:srgbClr val="000000"/>
                </a:solidFill>
                <a:latin typeface="Consolas" panose="020B0609020204030204" pitchFamily="49" charset="0"/>
              </a:rPr>
              <a:t> c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SubClaseC</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metodo1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c</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metodo1</a:t>
            </a:r>
            <a:r>
              <a:rPr lang="es-AR" dirty="0">
                <a:solidFill>
                  <a:srgbClr val="666600"/>
                </a:solidFill>
                <a:latin typeface="Consolas" panose="020B0609020204030204" pitchFamily="49" charset="0"/>
              </a:rPr>
              <a:t>();</a:t>
            </a:r>
            <a:endParaRPr lang="es-AR" dirty="0"/>
          </a:p>
        </p:txBody>
      </p:sp>
      <p:sp>
        <p:nvSpPr>
          <p:cNvPr id="26" name="CuadroTexto 25"/>
          <p:cNvSpPr txBox="1"/>
          <p:nvPr/>
        </p:nvSpPr>
        <p:spPr>
          <a:xfrm>
            <a:off x="204227" y="4452933"/>
            <a:ext cx="2604114" cy="400110"/>
          </a:xfrm>
          <a:prstGeom prst="rect">
            <a:avLst/>
          </a:prstGeom>
          <a:noFill/>
        </p:spPr>
        <p:txBody>
          <a:bodyPr wrap="square" rtlCol="0">
            <a:spAutoFit/>
          </a:bodyPr>
          <a:lstStyle/>
          <a:p>
            <a:pPr algn="ctr"/>
            <a:r>
              <a:rPr lang="es-AR" sz="2000" dirty="0">
                <a:solidFill>
                  <a:srgbClr val="C00000"/>
                </a:solidFill>
                <a:latin typeface="Consolas" panose="020B0609020204030204" pitchFamily="49" charset="0"/>
              </a:rPr>
              <a:t>Código Fuente</a:t>
            </a:r>
          </a:p>
        </p:txBody>
      </p:sp>
      <p:sp>
        <p:nvSpPr>
          <p:cNvPr id="27" name="CuadroTexto 26"/>
          <p:cNvSpPr txBox="1"/>
          <p:nvPr/>
        </p:nvSpPr>
        <p:spPr>
          <a:xfrm>
            <a:off x="4866226" y="4372636"/>
            <a:ext cx="2604114" cy="400110"/>
          </a:xfrm>
          <a:prstGeom prst="rect">
            <a:avLst/>
          </a:prstGeom>
          <a:noFill/>
        </p:spPr>
        <p:txBody>
          <a:bodyPr wrap="square" rtlCol="0">
            <a:spAutoFit/>
          </a:bodyPr>
          <a:lstStyle/>
          <a:p>
            <a:pPr algn="ctr"/>
            <a:r>
              <a:rPr lang="es-AR" sz="2000" dirty="0">
                <a:solidFill>
                  <a:srgbClr val="C00000"/>
                </a:solidFill>
                <a:latin typeface="Consolas" panose="020B0609020204030204" pitchFamily="49" charset="0"/>
              </a:rPr>
              <a:t>En ejecución</a:t>
            </a:r>
          </a:p>
        </p:txBody>
      </p:sp>
      <p:sp>
        <p:nvSpPr>
          <p:cNvPr id="28" name="CuadroTexto 27"/>
          <p:cNvSpPr txBox="1"/>
          <p:nvPr/>
        </p:nvSpPr>
        <p:spPr>
          <a:xfrm>
            <a:off x="3886200" y="4869933"/>
            <a:ext cx="5086350" cy="369332"/>
          </a:xfrm>
          <a:prstGeom prst="rect">
            <a:avLst/>
          </a:prstGeom>
          <a:solidFill>
            <a:schemeClr val="bg1">
              <a:lumMod val="95000"/>
            </a:schemeClr>
          </a:solidFill>
          <a:ln>
            <a:solidFill>
              <a:schemeClr val="bg2">
                <a:lumMod val="25000"/>
              </a:schemeClr>
            </a:solidFill>
          </a:ln>
        </p:spPr>
        <p:txBody>
          <a:bodyPr wrap="square" rtlCol="0">
            <a:spAutoFit/>
          </a:bodyPr>
          <a:lstStyle/>
          <a:p>
            <a:pPr algn="ctr"/>
            <a:r>
              <a:rPr lang="es-AR" dirty="0">
                <a:latin typeface="Consolas" panose="020B0609020204030204" pitchFamily="49" charset="0"/>
              </a:rPr>
              <a:t>Implementación de </a:t>
            </a:r>
            <a:r>
              <a:rPr lang="es-AR" dirty="0" err="1">
                <a:latin typeface="Consolas" panose="020B0609020204030204" pitchFamily="49" charset="0"/>
              </a:rPr>
              <a:t>SubClaseB</a:t>
            </a:r>
            <a:r>
              <a:rPr lang="es-AR" dirty="0">
                <a:latin typeface="Consolas" panose="020B0609020204030204" pitchFamily="49" charset="0"/>
              </a:rPr>
              <a:t> de metodo1</a:t>
            </a:r>
          </a:p>
        </p:txBody>
      </p:sp>
      <p:sp>
        <p:nvSpPr>
          <p:cNvPr id="29" name="CuadroTexto 28"/>
          <p:cNvSpPr txBox="1"/>
          <p:nvPr/>
        </p:nvSpPr>
        <p:spPr>
          <a:xfrm>
            <a:off x="3886200" y="5722678"/>
            <a:ext cx="5086350" cy="369332"/>
          </a:xfrm>
          <a:prstGeom prst="rect">
            <a:avLst/>
          </a:prstGeom>
          <a:solidFill>
            <a:schemeClr val="bg1">
              <a:lumMod val="95000"/>
            </a:schemeClr>
          </a:solidFill>
          <a:ln>
            <a:solidFill>
              <a:schemeClr val="bg2">
                <a:lumMod val="25000"/>
              </a:schemeClr>
            </a:solidFill>
          </a:ln>
        </p:spPr>
        <p:txBody>
          <a:bodyPr wrap="square" rtlCol="0">
            <a:spAutoFit/>
          </a:bodyPr>
          <a:lstStyle/>
          <a:p>
            <a:pPr algn="ctr"/>
            <a:r>
              <a:rPr lang="es-AR" dirty="0">
                <a:latin typeface="Consolas" panose="020B0609020204030204" pitchFamily="49" charset="0"/>
              </a:rPr>
              <a:t>Implementación de </a:t>
            </a:r>
            <a:r>
              <a:rPr lang="es-AR" dirty="0" err="1">
                <a:latin typeface="Consolas" panose="020B0609020204030204" pitchFamily="49" charset="0"/>
              </a:rPr>
              <a:t>SubClaseC</a:t>
            </a:r>
            <a:r>
              <a:rPr lang="es-AR" dirty="0">
                <a:latin typeface="Consolas" panose="020B0609020204030204" pitchFamily="49" charset="0"/>
              </a:rPr>
              <a:t> de metodo1</a:t>
            </a:r>
          </a:p>
        </p:txBody>
      </p:sp>
      <p:cxnSp>
        <p:nvCxnSpPr>
          <p:cNvPr id="31" name="Conector curvado 30"/>
          <p:cNvCxnSpPr>
            <a:endCxn id="28" idx="1"/>
          </p:cNvCxnSpPr>
          <p:nvPr/>
        </p:nvCxnSpPr>
        <p:spPr>
          <a:xfrm flipV="1">
            <a:off x="1739900" y="5054599"/>
            <a:ext cx="2146300" cy="852745"/>
          </a:xfrm>
          <a:prstGeom prst="curved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Conector curvado 32"/>
          <p:cNvCxnSpPr>
            <a:endCxn id="29" idx="1"/>
          </p:cNvCxnSpPr>
          <p:nvPr/>
        </p:nvCxnSpPr>
        <p:spPr>
          <a:xfrm flipV="1">
            <a:off x="1739900" y="5907344"/>
            <a:ext cx="2146300" cy="248753"/>
          </a:xfrm>
          <a:prstGeom prst="curved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7335263"/>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157</a:t>
            </a:fld>
            <a:endParaRPr lang="es-AR" dirty="0"/>
          </a:p>
        </p:txBody>
      </p:sp>
      <p:graphicFrame>
        <p:nvGraphicFramePr>
          <p:cNvPr id="31" name="Tabla 30"/>
          <p:cNvGraphicFramePr>
            <a:graphicFrameLocks noGrp="1"/>
          </p:cNvGraphicFramePr>
          <p:nvPr>
            <p:extLst>
              <p:ext uri="{D42A27DB-BD31-4B8C-83A1-F6EECF244321}">
                <p14:modId xmlns:p14="http://schemas.microsoft.com/office/powerpoint/2010/main" val="37763996"/>
              </p:ext>
            </p:extLst>
          </p:nvPr>
        </p:nvGraphicFramePr>
        <p:xfrm>
          <a:off x="2380726" y="2002960"/>
          <a:ext cx="3861681" cy="1368821"/>
        </p:xfrm>
        <a:graphic>
          <a:graphicData uri="http://schemas.openxmlformats.org/drawingml/2006/table">
            <a:tbl>
              <a:tblPr>
                <a:tableStyleId>{5C22544A-7EE6-4342-B048-85BDC9FD1C3A}</a:tableStyleId>
              </a:tblPr>
              <a:tblGrid>
                <a:gridCol w="3861681">
                  <a:extLst>
                    <a:ext uri="{9D8B030D-6E8A-4147-A177-3AD203B41FA5}">
                      <a16:colId xmlns=""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09413">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grpSp>
        <p:nvGrpSpPr>
          <p:cNvPr id="32" name="Grupo 31"/>
          <p:cNvGrpSpPr/>
          <p:nvPr/>
        </p:nvGrpSpPr>
        <p:grpSpPr>
          <a:xfrm>
            <a:off x="4166424" y="3415775"/>
            <a:ext cx="290286" cy="522781"/>
            <a:chOff x="-1886857" y="3661511"/>
            <a:chExt cx="290286" cy="414618"/>
          </a:xfrm>
        </p:grpSpPr>
        <p:sp>
          <p:nvSpPr>
            <p:cNvPr id="33" name="Triángulo isósceles 32"/>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panose="020B0604020202020204" pitchFamily="34" charset="0"/>
                <a:cs typeface="Arial" panose="020B0604020202020204" pitchFamily="34" charset="0"/>
              </a:endParaRPr>
            </a:p>
          </p:txBody>
        </p:sp>
        <p:cxnSp>
          <p:nvCxnSpPr>
            <p:cNvPr id="34" name="Conector recto 33"/>
            <p:cNvCxnSpPr>
              <a:stCxn id="33" idx="3"/>
            </p:cNvCxnSpPr>
            <p:nvPr/>
          </p:nvCxnSpPr>
          <p:spPr>
            <a:xfrm>
              <a:off x="-1741714" y="3933371"/>
              <a:ext cx="0" cy="1427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5" name="Conector angular 34"/>
          <p:cNvCxnSpPr/>
          <p:nvPr/>
        </p:nvCxnSpPr>
        <p:spPr>
          <a:xfrm>
            <a:off x="4221160" y="3938556"/>
            <a:ext cx="3816000"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Conector angular 35"/>
          <p:cNvCxnSpPr/>
          <p:nvPr/>
        </p:nvCxnSpPr>
        <p:spPr>
          <a:xfrm flipH="1">
            <a:off x="112952" y="3938556"/>
            <a:ext cx="4104000" cy="499646"/>
          </a:xfrm>
          <a:prstGeom prst="bent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7" name="Tabla 36"/>
          <p:cNvGraphicFramePr>
            <a:graphicFrameLocks noGrp="1"/>
          </p:cNvGraphicFramePr>
          <p:nvPr>
            <p:extLst>
              <p:ext uri="{D42A27DB-BD31-4B8C-83A1-F6EECF244321}">
                <p14:modId xmlns:p14="http://schemas.microsoft.com/office/powerpoint/2010/main" val="900600752"/>
              </p:ext>
            </p:extLst>
          </p:nvPr>
        </p:nvGraphicFramePr>
        <p:xfrm>
          <a:off x="107491" y="4152587"/>
          <a:ext cx="3849911" cy="1995792"/>
        </p:xfrm>
        <a:graphic>
          <a:graphicData uri="http://schemas.openxmlformats.org/drawingml/2006/table">
            <a:tbl>
              <a:tblPr>
                <a:tableStyleId>{5C22544A-7EE6-4342-B048-85BDC9FD1C3A}</a:tableStyleId>
              </a:tblPr>
              <a:tblGrid>
                <a:gridCol w="3849911">
                  <a:extLst>
                    <a:ext uri="{9D8B030D-6E8A-4147-A177-3AD203B41FA5}">
                      <a16:colId xmlns=""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Circulo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48257">
                <a:tc>
                  <a:txBody>
                    <a:bodyPr/>
                    <a:lstStyle/>
                    <a:p>
                      <a:pPr marL="0" indent="0">
                        <a:buFontTx/>
                        <a:buNone/>
                      </a:pPr>
                      <a:r>
                        <a:rPr lang="en-GB" sz="1400" dirty="0">
                          <a:latin typeface="Arial" panose="020B0604020202020204" pitchFamily="34" charset="0"/>
                          <a:cs typeface="Arial" panose="020B0604020202020204" pitchFamily="34" charset="0"/>
                        </a:rPr>
                        <a:t>- radio: double</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pi : double</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graphicFrame>
        <p:nvGraphicFramePr>
          <p:cNvPr id="38" name="Tabla 37"/>
          <p:cNvGraphicFramePr>
            <a:graphicFrameLocks noGrp="1"/>
          </p:cNvGraphicFramePr>
          <p:nvPr>
            <p:extLst>
              <p:ext uri="{D42A27DB-BD31-4B8C-83A1-F6EECF244321}">
                <p14:modId xmlns:p14="http://schemas.microsoft.com/office/powerpoint/2010/main" val="4208776991"/>
              </p:ext>
            </p:extLst>
          </p:nvPr>
        </p:nvGraphicFramePr>
        <p:xfrm>
          <a:off x="4476502" y="4152587"/>
          <a:ext cx="4576541" cy="2209152"/>
        </p:xfrm>
        <a:graphic>
          <a:graphicData uri="http://schemas.openxmlformats.org/drawingml/2006/table">
            <a:tbl>
              <a:tblPr>
                <a:tableStyleId>{5C22544A-7EE6-4342-B048-85BDC9FD1C3A}</a:tableStyleId>
              </a:tblPr>
              <a:tblGrid>
                <a:gridCol w="4576541">
                  <a:extLst>
                    <a:ext uri="{9D8B030D-6E8A-4147-A177-3AD203B41FA5}">
                      <a16:colId xmlns=""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Rectangulo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48257">
                <a:tc>
                  <a:txBody>
                    <a:bodyPr/>
                    <a:lstStyle/>
                    <a:p>
                      <a:pPr marL="0" indent="0">
                        <a:buFontTx/>
                        <a:buNone/>
                      </a:pPr>
                      <a:r>
                        <a:rPr lang="en-GB" sz="1400" dirty="0">
                          <a:latin typeface="Arial" panose="020B0604020202020204" pitchFamily="34" charset="0"/>
                          <a:cs typeface="Arial" panose="020B0604020202020204" pitchFamily="34" charset="0"/>
                        </a:rPr>
                        <a:t>- largo: double</a:t>
                      </a:r>
                    </a:p>
                    <a:p>
                      <a:pPr marL="0" indent="0">
                        <a:buFontTx/>
                        <a:buNone/>
                      </a:pPr>
                      <a:r>
                        <a:rPr lang="en-GB" sz="1400" dirty="0">
                          <a:latin typeface="Arial" panose="020B0604020202020204" pitchFamily="34" charset="0"/>
                          <a:cs typeface="Arial" panose="020B0604020202020204" pitchFamily="34" charset="0"/>
                        </a:rPr>
                        <a:t>- ancho: double</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(largo:</a:t>
                      </a:r>
                      <a:r>
                        <a:rPr lang="en-GB" sz="1400" baseline="0" dirty="0">
                          <a:latin typeface="Arial" panose="020B0604020202020204" pitchFamily="34" charset="0"/>
                          <a:cs typeface="Arial" panose="020B0604020202020204" pitchFamily="34" charset="0"/>
                        </a:rPr>
                        <a:t> double, ancho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Rectangulo</a:t>
                      </a:r>
                      <a:r>
                        <a:rPr lang="en-GB" sz="1400" dirty="0">
                          <a:latin typeface="Arial" panose="020B0604020202020204" pitchFamily="34" charset="0"/>
                          <a:cs typeface="Arial" panose="020B0604020202020204" pitchFamily="34" charset="0"/>
                        </a:rPr>
                        <a:t>(largo:</a:t>
                      </a:r>
                      <a:r>
                        <a:rPr lang="en-GB" sz="1400" baseline="0" dirty="0">
                          <a:latin typeface="Arial" panose="020B0604020202020204" pitchFamily="34" charset="0"/>
                          <a:cs typeface="Arial" panose="020B0604020202020204" pitchFamily="34" charset="0"/>
                        </a:rPr>
                        <a:t> double, ancho</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
        <p:nvSpPr>
          <p:cNvPr id="41" name="Rectángulo 40"/>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43" name="Elipse 42"/>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861619012"/>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a:t>
            </a:r>
          </a:p>
        </p:txBody>
      </p:sp>
      <p:sp>
        <p:nvSpPr>
          <p:cNvPr id="11" name="Marcador de contenido 10"/>
          <p:cNvSpPr>
            <a:spLocks noGrp="1"/>
          </p:cNvSpPr>
          <p:nvPr>
            <p:ph idx="1"/>
          </p:nvPr>
        </p:nvSpPr>
        <p:spPr/>
        <p:txBody>
          <a:bodyPr/>
          <a:lstStyle/>
          <a:p>
            <a:r>
              <a:rPr lang="es-AR" dirty="0"/>
              <a:t>Se definen los objetos: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158</a:t>
            </a:fld>
            <a:endParaRPr lang="es-AR" dirty="0"/>
          </a:p>
        </p:txBody>
      </p:sp>
      <p:sp>
        <p:nvSpPr>
          <p:cNvPr id="6" name="Rectángulo 5"/>
          <p:cNvSpPr/>
          <p:nvPr/>
        </p:nvSpPr>
        <p:spPr>
          <a:xfrm>
            <a:off x="910771" y="3215951"/>
            <a:ext cx="7322457" cy="2031325"/>
          </a:xfrm>
          <a:prstGeom prst="rect">
            <a:avLst/>
          </a:prstGeom>
        </p:spPr>
        <p:txBody>
          <a:bodyPr wrap="square">
            <a:spAutoFit/>
          </a:bodyPr>
          <a:lstStyle/>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Rectangulo</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Rectangulo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"rojo"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Circulo</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Circulo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"azul"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 </a:t>
            </a:r>
            <a:endParaRPr lang="es-AR" dirty="0"/>
          </a:p>
          <a:p>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23" name="Rectángulo 22"/>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25" name="Elipse 24"/>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0041747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GB" b="1" dirty="0" err="1" smtClean="0"/>
              <a:t>Atención</a:t>
            </a:r>
            <a:r>
              <a:rPr lang="en-GB" b="1" dirty="0" smtClean="0"/>
              <a:t>!!</a:t>
            </a:r>
            <a:endParaRPr lang="en-GB" b="1" dirty="0"/>
          </a:p>
        </p:txBody>
      </p:sp>
      <p:sp>
        <p:nvSpPr>
          <p:cNvPr id="3" name="Marcador de contenido 2"/>
          <p:cNvSpPr>
            <a:spLocks noGrp="1"/>
          </p:cNvSpPr>
          <p:nvPr>
            <p:ph idx="1"/>
          </p:nvPr>
        </p:nvSpPr>
        <p:spPr/>
        <p:txBody>
          <a:bodyPr/>
          <a:lstStyle/>
          <a:p>
            <a:pPr marL="0" indent="0" algn="ctr">
              <a:buNone/>
            </a:pPr>
            <a:r>
              <a:rPr lang="en-GB" b="1" dirty="0" err="1" smtClean="0"/>
              <a:t>Prestá</a:t>
            </a:r>
            <a:r>
              <a:rPr lang="en-GB" b="1" dirty="0" smtClean="0"/>
              <a:t> </a:t>
            </a:r>
            <a:r>
              <a:rPr lang="en-GB" b="1" dirty="0" err="1" smtClean="0"/>
              <a:t>atención</a:t>
            </a:r>
            <a:r>
              <a:rPr lang="en-GB" b="1" dirty="0" smtClean="0"/>
              <a:t> </a:t>
            </a:r>
            <a:r>
              <a:rPr lang="en-GB" b="1" dirty="0" err="1" smtClean="0"/>
              <a:t>cuando</a:t>
            </a:r>
            <a:r>
              <a:rPr lang="en-GB" b="1" dirty="0" smtClean="0"/>
              <a:t> </a:t>
            </a:r>
            <a:r>
              <a:rPr lang="en-GB" b="1" dirty="0" err="1" smtClean="0"/>
              <a:t>veas</a:t>
            </a:r>
            <a:r>
              <a:rPr lang="en-GB" b="1" dirty="0" smtClean="0"/>
              <a:t> </a:t>
            </a:r>
            <a:r>
              <a:rPr lang="en-GB" b="1" dirty="0" err="1" smtClean="0"/>
              <a:t>los</a:t>
            </a:r>
            <a:r>
              <a:rPr lang="en-GB" b="1" dirty="0" smtClean="0"/>
              <a:t> </a:t>
            </a:r>
            <a:r>
              <a:rPr lang="en-GB" b="1" dirty="0" err="1" smtClean="0"/>
              <a:t>siguientes</a:t>
            </a:r>
            <a:r>
              <a:rPr lang="en-GB" b="1" dirty="0" smtClean="0"/>
              <a:t> </a:t>
            </a:r>
            <a:r>
              <a:rPr lang="en-GB" b="1" dirty="0" err="1" smtClean="0"/>
              <a:t>símbolos</a:t>
            </a:r>
            <a:r>
              <a:rPr lang="en-GB" b="1" dirty="0" smtClean="0"/>
              <a:t>!</a:t>
            </a:r>
            <a:endParaRPr lang="en-GB" b="1" dirty="0"/>
          </a:p>
        </p:txBody>
      </p:sp>
      <p:sp>
        <p:nvSpPr>
          <p:cNvPr id="4" name="Marcador de pie de página 3"/>
          <p:cNvSpPr>
            <a:spLocks noGrp="1"/>
          </p:cNvSpPr>
          <p:nvPr>
            <p:ph type="ftr" sz="quarter" idx="11"/>
          </p:nvPr>
        </p:nvSpPr>
        <p:spPr/>
        <p:txBody>
          <a:bodyPr/>
          <a:lstStyle/>
          <a:p>
            <a:r>
              <a:rPr lang="es-ES" smtClean="0"/>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15</a:t>
            </a:fld>
            <a:endParaRPr lang="es-ES_tradnl"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7486" y="3447857"/>
            <a:ext cx="911317" cy="1044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ttps://upload.wikimedia.org/wikipedia/commons/thumb/c/c4/Ambox_blue_question.svg/2000px-Ambox_blue_question.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1144" y="5153733"/>
            <a:ext cx="1044000" cy="1044000"/>
          </a:xfrm>
          <a:prstGeom prst="rect">
            <a:avLst/>
          </a:prstGeom>
          <a:noFill/>
          <a:extLst>
            <a:ext uri="{909E8E84-426E-40DD-AFC4-6F175D3DCCD1}">
              <a14:hiddenFill xmlns:a14="http://schemas.microsoft.com/office/drawing/2010/main">
                <a:solidFill>
                  <a:srgbClr val="FFFFFF"/>
                </a:solidFill>
              </a14:hiddenFill>
            </a:ext>
          </a:extLst>
        </p:spPr>
      </p:pic>
      <p:sp>
        <p:nvSpPr>
          <p:cNvPr id="8" name="CuadroTexto 7"/>
          <p:cNvSpPr txBox="1"/>
          <p:nvPr/>
        </p:nvSpPr>
        <p:spPr>
          <a:xfrm>
            <a:off x="2475914" y="3492803"/>
            <a:ext cx="5613009" cy="954107"/>
          </a:xfrm>
          <a:prstGeom prst="rect">
            <a:avLst/>
          </a:prstGeom>
          <a:noFill/>
        </p:spPr>
        <p:txBody>
          <a:bodyPr wrap="square" rtlCol="0">
            <a:spAutoFit/>
          </a:bodyPr>
          <a:lstStyle/>
          <a:p>
            <a:pPr algn="ctr"/>
            <a:r>
              <a:rPr lang="en-GB" sz="2800" dirty="0" err="1" smtClean="0">
                <a:latin typeface="Arial" panose="020B0604020202020204" pitchFamily="34" charset="0"/>
                <a:cs typeface="Arial" panose="020B0604020202020204" pitchFamily="34" charset="0"/>
              </a:rPr>
              <a:t>Te</a:t>
            </a:r>
            <a:r>
              <a:rPr lang="en-GB" sz="2800" dirty="0" smtClean="0">
                <a:latin typeface="Arial" panose="020B0604020202020204" pitchFamily="34" charset="0"/>
                <a:cs typeface="Arial" panose="020B0604020202020204" pitchFamily="34" charset="0"/>
              </a:rPr>
              <a:t> </a:t>
            </a:r>
            <a:r>
              <a:rPr lang="en-GB" sz="2800" dirty="0" err="1" smtClean="0">
                <a:latin typeface="Arial" panose="020B0604020202020204" pitchFamily="34" charset="0"/>
                <a:cs typeface="Arial" panose="020B0604020202020204" pitchFamily="34" charset="0"/>
              </a:rPr>
              <a:t>indica</a:t>
            </a:r>
            <a:r>
              <a:rPr lang="en-GB" sz="2800" dirty="0" smtClean="0">
                <a:latin typeface="Arial" panose="020B0604020202020204" pitchFamily="34" charset="0"/>
                <a:cs typeface="Arial" panose="020B0604020202020204" pitchFamily="34" charset="0"/>
              </a:rPr>
              <a:t> un </a:t>
            </a:r>
            <a:r>
              <a:rPr lang="en-GB" sz="2800" b="1" dirty="0" err="1" smtClean="0">
                <a:latin typeface="Arial" panose="020B0604020202020204" pitchFamily="34" charset="0"/>
                <a:cs typeface="Arial" panose="020B0604020202020204" pitchFamily="34" charset="0"/>
              </a:rPr>
              <a:t>concepto</a:t>
            </a:r>
            <a:r>
              <a:rPr lang="en-GB" sz="2800" dirty="0" smtClean="0">
                <a:latin typeface="Arial" panose="020B0604020202020204" pitchFamily="34" charset="0"/>
                <a:cs typeface="Arial" panose="020B0604020202020204" pitchFamily="34" charset="0"/>
              </a:rPr>
              <a:t> </a:t>
            </a:r>
            <a:r>
              <a:rPr lang="en-GB" sz="2800" dirty="0" err="1" smtClean="0">
                <a:latin typeface="Arial" panose="020B0604020202020204" pitchFamily="34" charset="0"/>
                <a:cs typeface="Arial" panose="020B0604020202020204" pitchFamily="34" charset="0"/>
              </a:rPr>
              <a:t>importante</a:t>
            </a:r>
            <a:r>
              <a:rPr lang="en-GB" sz="2800" dirty="0" smtClean="0">
                <a:latin typeface="Arial" panose="020B0604020202020204" pitchFamily="34" charset="0"/>
                <a:cs typeface="Arial" panose="020B0604020202020204" pitchFamily="34" charset="0"/>
              </a:rPr>
              <a:t> para </a:t>
            </a:r>
            <a:r>
              <a:rPr lang="en-GB" sz="2800" b="1" dirty="0" err="1" smtClean="0">
                <a:latin typeface="Arial" panose="020B0604020202020204" pitchFamily="34" charset="0"/>
                <a:cs typeface="Arial" panose="020B0604020202020204" pitchFamily="34" charset="0"/>
              </a:rPr>
              <a:t>aprender</a:t>
            </a:r>
            <a:r>
              <a:rPr lang="en-GB" sz="2800" dirty="0" smtClean="0">
                <a:latin typeface="Arial" panose="020B0604020202020204" pitchFamily="34" charset="0"/>
                <a:cs typeface="Arial" panose="020B0604020202020204" pitchFamily="34" charset="0"/>
              </a:rPr>
              <a:t>!!</a:t>
            </a:r>
            <a:endParaRPr lang="en-GB" sz="2800" dirty="0">
              <a:latin typeface="Arial" panose="020B0604020202020204" pitchFamily="34" charset="0"/>
              <a:cs typeface="Arial" panose="020B0604020202020204" pitchFamily="34" charset="0"/>
            </a:endParaRPr>
          </a:p>
        </p:txBody>
      </p:sp>
      <p:sp>
        <p:nvSpPr>
          <p:cNvPr id="9" name="CuadroTexto 8"/>
          <p:cNvSpPr txBox="1"/>
          <p:nvPr/>
        </p:nvSpPr>
        <p:spPr>
          <a:xfrm>
            <a:off x="2475914" y="4983235"/>
            <a:ext cx="6161649" cy="1384995"/>
          </a:xfrm>
          <a:prstGeom prst="rect">
            <a:avLst/>
          </a:prstGeom>
          <a:noFill/>
        </p:spPr>
        <p:txBody>
          <a:bodyPr wrap="square" rtlCol="0">
            <a:spAutoFit/>
          </a:bodyPr>
          <a:lstStyle/>
          <a:p>
            <a:pPr algn="ctr"/>
            <a:r>
              <a:rPr lang="x-none" sz="2800" dirty="0" smtClean="0">
                <a:latin typeface="Arial" panose="020B0604020202020204" pitchFamily="34" charset="0"/>
                <a:cs typeface="Arial" panose="020B0604020202020204" pitchFamily="34" charset="0"/>
              </a:rPr>
              <a:t>Es tu turno!</a:t>
            </a:r>
          </a:p>
          <a:p>
            <a:pPr algn="ctr"/>
            <a:r>
              <a:rPr lang="x-none" sz="2800" dirty="0" smtClean="0">
                <a:latin typeface="Arial" panose="020B0604020202020204" pitchFamily="34" charset="0"/>
                <a:cs typeface="Arial" panose="020B0604020202020204" pitchFamily="34" charset="0"/>
              </a:rPr>
              <a:t>Te indica un </a:t>
            </a:r>
            <a:r>
              <a:rPr lang="x-none" sz="2800" b="1" dirty="0" smtClean="0">
                <a:latin typeface="Arial" panose="020B0604020202020204" pitchFamily="34" charset="0"/>
                <a:cs typeface="Arial" panose="020B0604020202020204" pitchFamily="34" charset="0"/>
              </a:rPr>
              <a:t>ejercicio</a:t>
            </a:r>
            <a:r>
              <a:rPr lang="x-none" sz="2800" dirty="0" smtClean="0">
                <a:latin typeface="Arial" panose="020B0604020202020204" pitchFamily="34" charset="0"/>
                <a:cs typeface="Arial" panose="020B0604020202020204" pitchFamily="34" charset="0"/>
              </a:rPr>
              <a:t> que </a:t>
            </a:r>
            <a:r>
              <a:rPr lang="x-none" sz="2800" dirty="0" err="1" smtClean="0">
                <a:latin typeface="Arial" panose="020B0604020202020204" pitchFamily="34" charset="0"/>
                <a:cs typeface="Arial" panose="020B0604020202020204" pitchFamily="34" charset="0"/>
              </a:rPr>
              <a:t>tenés</a:t>
            </a:r>
            <a:r>
              <a:rPr lang="x-none" sz="2800" dirty="0" smtClean="0">
                <a:latin typeface="Arial" panose="020B0604020202020204" pitchFamily="34" charset="0"/>
                <a:cs typeface="Arial" panose="020B0604020202020204" pitchFamily="34" charset="0"/>
              </a:rPr>
              <a:t> que </a:t>
            </a:r>
            <a:r>
              <a:rPr lang="x-none" sz="2800" b="1" dirty="0" smtClean="0">
                <a:latin typeface="Arial" panose="020B0604020202020204" pitchFamily="34" charset="0"/>
                <a:cs typeface="Arial" panose="020B0604020202020204" pitchFamily="34" charset="0"/>
              </a:rPr>
              <a:t>resolver</a:t>
            </a:r>
            <a:r>
              <a:rPr lang="x-none" sz="2800" dirty="0" smtClean="0">
                <a:latin typeface="Arial" panose="020B0604020202020204" pitchFamily="34" charset="0"/>
                <a:cs typeface="Arial" panose="020B0604020202020204" pitchFamily="34" charset="0"/>
              </a:rPr>
              <a:t>! Código a la obra!</a:t>
            </a:r>
            <a:endParaRPr lang="x-none"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10932205"/>
      </p:ext>
    </p:extLst>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a:t>
            </a:r>
          </a:p>
        </p:txBody>
      </p:sp>
      <p:sp>
        <p:nvSpPr>
          <p:cNvPr id="11" name="Marcador de contenido 10"/>
          <p:cNvSpPr>
            <a:spLocks noGrp="1"/>
          </p:cNvSpPr>
          <p:nvPr>
            <p:ph idx="1"/>
          </p:nvPr>
        </p:nvSpPr>
        <p:spPr/>
        <p:txBody>
          <a:bodyPr/>
          <a:lstStyle/>
          <a:p>
            <a:r>
              <a:rPr lang="es-AR" dirty="0"/>
              <a:t>Se definen los objetos: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159</a:t>
            </a:fld>
            <a:endParaRPr lang="es-AR" dirty="0"/>
          </a:p>
        </p:txBody>
      </p:sp>
      <p:sp>
        <p:nvSpPr>
          <p:cNvPr id="6" name="Rectángulo 5"/>
          <p:cNvSpPr/>
          <p:nvPr/>
        </p:nvSpPr>
        <p:spPr>
          <a:xfrm>
            <a:off x="910771" y="3215951"/>
            <a:ext cx="7322457" cy="2031325"/>
          </a:xfrm>
          <a:prstGeom prst="rect">
            <a:avLst/>
          </a:prstGeom>
        </p:spPr>
        <p:txBody>
          <a:bodyPr wrap="square">
            <a:spAutoFit/>
          </a:bodyPr>
          <a:lstStyle/>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Rectangulo</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Rectangulo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"rojo"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Circulo</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Circulo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"azul"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 </a:t>
            </a:r>
            <a:endParaRPr lang="es-AR" dirty="0"/>
          </a:p>
          <a:p>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3" name="Rectángulo redondeado 2"/>
          <p:cNvSpPr/>
          <p:nvPr/>
        </p:nvSpPr>
        <p:spPr>
          <a:xfrm>
            <a:off x="1016000" y="3215951"/>
            <a:ext cx="5863771" cy="41262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8" name="Rectángulo redondeado 7"/>
          <p:cNvSpPr/>
          <p:nvPr/>
        </p:nvSpPr>
        <p:spPr>
          <a:xfrm>
            <a:off x="1015999" y="4301967"/>
            <a:ext cx="5863771" cy="41262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7" name="CuadroTexto 6"/>
          <p:cNvSpPr txBox="1"/>
          <p:nvPr/>
        </p:nvSpPr>
        <p:spPr>
          <a:xfrm>
            <a:off x="2126343" y="5628314"/>
            <a:ext cx="4506685"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Las referencias se podrían declarar de tipo Forma!</a:t>
            </a:r>
          </a:p>
        </p:txBody>
      </p:sp>
      <p:sp>
        <p:nvSpPr>
          <p:cNvPr id="10" name="Rectángulo 9"/>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13" name="Elipse 12"/>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179537178"/>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a:t>
            </a:r>
          </a:p>
        </p:txBody>
      </p:sp>
      <p:sp>
        <p:nvSpPr>
          <p:cNvPr id="11" name="Marcador de contenido 10"/>
          <p:cNvSpPr>
            <a:spLocks noGrp="1"/>
          </p:cNvSpPr>
          <p:nvPr>
            <p:ph idx="1"/>
          </p:nvPr>
        </p:nvSpPr>
        <p:spPr/>
        <p:txBody>
          <a:bodyPr/>
          <a:lstStyle/>
          <a:p>
            <a:r>
              <a:rPr lang="es-AR" dirty="0"/>
              <a:t>Se definen los objetos: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160</a:t>
            </a:fld>
            <a:endParaRPr lang="es-AR" dirty="0"/>
          </a:p>
        </p:txBody>
      </p:sp>
      <p:sp>
        <p:nvSpPr>
          <p:cNvPr id="6" name="Rectángulo 5"/>
          <p:cNvSpPr/>
          <p:nvPr/>
        </p:nvSpPr>
        <p:spPr>
          <a:xfrm>
            <a:off x="910771" y="3215951"/>
            <a:ext cx="7322457" cy="2031325"/>
          </a:xfrm>
          <a:prstGeom prst="rect">
            <a:avLst/>
          </a:prstGeom>
        </p:spPr>
        <p:txBody>
          <a:bodyPr wrap="square">
            <a:spAutoFit/>
          </a:bodyPr>
          <a:lstStyle/>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Forma </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Rectangulo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"rojo"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Forma </a:t>
            </a:r>
            <a:r>
              <a:rPr lang="es-AR" dirty="0">
                <a:solidFill>
                  <a:srgbClr val="000000"/>
                </a:solidFill>
                <a:latin typeface="Consolas" panose="020B0609020204030204" pitchFamily="49" charset="0"/>
              </a:rPr>
              <a:t>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Circulo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"azul"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 </a:t>
            </a:r>
            <a:endParaRPr lang="es-AR" dirty="0"/>
          </a:p>
          <a:p>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3" name="Rectángulo redondeado 2"/>
          <p:cNvSpPr/>
          <p:nvPr/>
        </p:nvSpPr>
        <p:spPr>
          <a:xfrm>
            <a:off x="1016000" y="3215951"/>
            <a:ext cx="5863771" cy="41262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8" name="Rectángulo redondeado 7"/>
          <p:cNvSpPr/>
          <p:nvPr/>
        </p:nvSpPr>
        <p:spPr>
          <a:xfrm>
            <a:off x="1015999" y="4301967"/>
            <a:ext cx="5863771" cy="41262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2" name="Rectángulo 11"/>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14" name="Elipse 13"/>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931577023"/>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a:t>
            </a:r>
          </a:p>
        </p:txBody>
      </p:sp>
      <p:sp>
        <p:nvSpPr>
          <p:cNvPr id="11" name="Marcador de contenido 10"/>
          <p:cNvSpPr>
            <a:spLocks noGrp="1"/>
          </p:cNvSpPr>
          <p:nvPr>
            <p:ph idx="1"/>
          </p:nvPr>
        </p:nvSpPr>
        <p:spPr/>
        <p:txBody>
          <a:bodyPr/>
          <a:lstStyle/>
          <a:p>
            <a:r>
              <a:rPr lang="es-AR" dirty="0"/>
              <a:t>Se definen los objetos: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161</a:t>
            </a:fld>
            <a:endParaRPr lang="es-AR" dirty="0"/>
          </a:p>
        </p:txBody>
      </p:sp>
      <p:sp>
        <p:nvSpPr>
          <p:cNvPr id="6" name="Rectángulo 5"/>
          <p:cNvSpPr/>
          <p:nvPr/>
        </p:nvSpPr>
        <p:spPr>
          <a:xfrm>
            <a:off x="910771" y="3215951"/>
            <a:ext cx="7322457" cy="2031325"/>
          </a:xfrm>
          <a:prstGeom prst="rect">
            <a:avLst/>
          </a:prstGeom>
        </p:spPr>
        <p:txBody>
          <a:bodyPr wrap="square">
            <a:spAutoFit/>
          </a:bodyPr>
          <a:lstStyle/>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Forma </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Rectangulo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"rojo"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Forma </a:t>
            </a:r>
            <a:r>
              <a:rPr lang="es-AR" dirty="0">
                <a:solidFill>
                  <a:srgbClr val="000000"/>
                </a:solidFill>
                <a:latin typeface="Consolas" panose="020B0609020204030204" pitchFamily="49" charset="0"/>
              </a:rPr>
              <a:t>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Circulo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"azul"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 </a:t>
            </a:r>
            <a:endParaRPr lang="es-AR" dirty="0"/>
          </a:p>
          <a:p>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3" name="Rectángulo redondeado 2"/>
          <p:cNvSpPr/>
          <p:nvPr/>
        </p:nvSpPr>
        <p:spPr>
          <a:xfrm>
            <a:off x="1016000" y="3215951"/>
            <a:ext cx="5863771" cy="41262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8" name="Rectángulo redondeado 7"/>
          <p:cNvSpPr/>
          <p:nvPr/>
        </p:nvSpPr>
        <p:spPr>
          <a:xfrm>
            <a:off x="1015999" y="4301967"/>
            <a:ext cx="5863771" cy="41262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7" name="CuadroTexto 6"/>
          <p:cNvSpPr txBox="1"/>
          <p:nvPr/>
        </p:nvSpPr>
        <p:spPr>
          <a:xfrm>
            <a:off x="2126343" y="5628314"/>
            <a:ext cx="4506685"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Pero ¿Qué pasa con el método </a:t>
            </a:r>
            <a:r>
              <a:rPr lang="es-AR" sz="2000" dirty="0" err="1">
                <a:latin typeface="Consolas" panose="020B0609020204030204" pitchFamily="49" charset="0"/>
                <a:cs typeface="Arial" panose="020B0604020202020204" pitchFamily="34" charset="0"/>
              </a:rPr>
              <a:t>getArea</a:t>
            </a:r>
            <a:r>
              <a:rPr lang="es-AR" sz="2000" dirty="0">
                <a:latin typeface="Arial" panose="020B0604020202020204" pitchFamily="34" charset="0"/>
                <a:cs typeface="Arial" panose="020B0604020202020204" pitchFamily="34" charset="0"/>
              </a:rPr>
              <a:t>()? ¿Es </a:t>
            </a:r>
            <a:r>
              <a:rPr lang="es-AR" sz="2000" dirty="0" err="1">
                <a:latin typeface="Arial" panose="020B0604020202020204" pitchFamily="34" charset="0"/>
                <a:cs typeface="Arial" panose="020B0604020202020204" pitchFamily="34" charset="0"/>
              </a:rPr>
              <a:t>accessible</a:t>
            </a:r>
            <a:r>
              <a:rPr lang="es-AR" sz="2000" dirty="0">
                <a:latin typeface="Arial" panose="020B0604020202020204" pitchFamily="34" charset="0"/>
                <a:cs typeface="Arial" panose="020B0604020202020204" pitchFamily="34" charset="0"/>
              </a:rPr>
              <a:t>?</a:t>
            </a:r>
          </a:p>
        </p:txBody>
      </p:sp>
      <p:sp>
        <p:nvSpPr>
          <p:cNvPr id="10" name="Rectángulo 9"/>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15" name="Elipse 14"/>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330008468"/>
      </p:ext>
    </p:extLst>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a:t>
            </a:r>
          </a:p>
        </p:txBody>
      </p:sp>
      <p:sp>
        <p:nvSpPr>
          <p:cNvPr id="11" name="Marcador de contenido 10"/>
          <p:cNvSpPr>
            <a:spLocks noGrp="1"/>
          </p:cNvSpPr>
          <p:nvPr>
            <p:ph idx="1"/>
          </p:nvPr>
        </p:nvSpPr>
        <p:spPr/>
        <p:txBody>
          <a:bodyPr/>
          <a:lstStyle/>
          <a:p>
            <a:pPr marL="0" indent="0">
              <a:buNone/>
            </a:pPr>
            <a:r>
              <a:rPr lang="es-AR" dirty="0"/>
              <a:t>NO!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162</a:t>
            </a:fld>
            <a:endParaRPr lang="es-AR" dirty="0"/>
          </a:p>
        </p:txBody>
      </p:sp>
      <p:sp>
        <p:nvSpPr>
          <p:cNvPr id="7" name="CuadroTexto 6"/>
          <p:cNvSpPr txBox="1"/>
          <p:nvPr/>
        </p:nvSpPr>
        <p:spPr>
          <a:xfrm>
            <a:off x="4572000" y="3102828"/>
            <a:ext cx="4506685" cy="1015663"/>
          </a:xfrm>
          <a:prstGeom prst="rect">
            <a:avLst/>
          </a:prstGeom>
          <a:noFill/>
        </p:spPr>
        <p:txBody>
          <a:bodyPr wrap="square" rtlCol="0">
            <a:spAutoFit/>
          </a:bodyPr>
          <a:lstStyle/>
          <a:p>
            <a:pPr algn="ctr"/>
            <a:r>
              <a:rPr lang="es-AR" sz="2000" dirty="0">
                <a:latin typeface="Consolas" panose="020B0609020204030204" pitchFamily="49" charset="0"/>
                <a:cs typeface="Arial" panose="020B0604020202020204" pitchFamily="34" charset="0"/>
              </a:rPr>
              <a:t>Forma</a:t>
            </a:r>
            <a:r>
              <a:rPr lang="es-AR" sz="2000" dirty="0">
                <a:latin typeface="Arial" panose="020B0604020202020204" pitchFamily="34" charset="0"/>
                <a:cs typeface="Arial" panose="020B0604020202020204" pitchFamily="34" charset="0"/>
              </a:rPr>
              <a:t> no define el método </a:t>
            </a:r>
            <a:r>
              <a:rPr lang="es-AR" sz="2000" dirty="0" err="1">
                <a:latin typeface="Consolas" panose="020B0609020204030204" pitchFamily="49" charset="0"/>
                <a:cs typeface="Arial" panose="020B0604020202020204" pitchFamily="34" charset="0"/>
              </a:rPr>
              <a:t>getArea</a:t>
            </a:r>
            <a:r>
              <a:rPr lang="es-AR" sz="2000" dirty="0">
                <a:latin typeface="Arial" panose="020B0604020202020204" pitchFamily="34" charset="0"/>
                <a:cs typeface="Arial" panose="020B0604020202020204" pitchFamily="34" charset="0"/>
              </a:rPr>
              <a:t>(), de modo que las referencias de tipo </a:t>
            </a:r>
            <a:r>
              <a:rPr lang="es-AR" sz="2000" dirty="0">
                <a:latin typeface="Consolas" panose="020B0609020204030204" pitchFamily="49" charset="0"/>
                <a:cs typeface="Arial" panose="020B0604020202020204" pitchFamily="34" charset="0"/>
              </a:rPr>
              <a:t>Forma</a:t>
            </a:r>
            <a:r>
              <a:rPr lang="es-AR" sz="2000" dirty="0">
                <a:latin typeface="Arial" panose="020B0604020202020204" pitchFamily="34" charset="0"/>
                <a:cs typeface="Arial" panose="020B0604020202020204" pitchFamily="34" charset="0"/>
              </a:rPr>
              <a:t> no podrán accederlo.</a:t>
            </a:r>
          </a:p>
        </p:txBody>
      </p:sp>
      <p:graphicFrame>
        <p:nvGraphicFramePr>
          <p:cNvPr id="10" name="Tabla 9"/>
          <p:cNvGraphicFramePr>
            <a:graphicFrameLocks noGrp="1"/>
          </p:cNvGraphicFramePr>
          <p:nvPr>
            <p:extLst>
              <p:ext uri="{D42A27DB-BD31-4B8C-83A1-F6EECF244321}">
                <p14:modId xmlns:p14="http://schemas.microsoft.com/office/powerpoint/2010/main" val="2711566782"/>
              </p:ext>
            </p:extLst>
          </p:nvPr>
        </p:nvGraphicFramePr>
        <p:xfrm>
          <a:off x="710319" y="2966837"/>
          <a:ext cx="3861681" cy="1368821"/>
        </p:xfrm>
        <a:graphic>
          <a:graphicData uri="http://schemas.openxmlformats.org/drawingml/2006/table">
            <a:tbl>
              <a:tblPr>
                <a:tableStyleId>{5C22544A-7EE6-4342-B048-85BDC9FD1C3A}</a:tableStyleId>
              </a:tblPr>
              <a:tblGrid>
                <a:gridCol w="3861681">
                  <a:extLst>
                    <a:ext uri="{9D8B030D-6E8A-4147-A177-3AD203B41FA5}">
                      <a16:colId xmlns=""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09413">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
        <p:nvSpPr>
          <p:cNvPr id="12" name="CuadroTexto 11"/>
          <p:cNvSpPr txBox="1"/>
          <p:nvPr/>
        </p:nvSpPr>
        <p:spPr>
          <a:xfrm>
            <a:off x="387816" y="5019887"/>
            <a:ext cx="4506685"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¿Qué hacer?</a:t>
            </a:r>
          </a:p>
          <a:p>
            <a:pPr algn="ctr"/>
            <a:r>
              <a:rPr lang="es-AR" sz="2000" dirty="0">
                <a:latin typeface="Arial" panose="020B0604020202020204" pitchFamily="34" charset="0"/>
                <a:cs typeface="Arial" panose="020B0604020202020204" pitchFamily="34" charset="0"/>
              </a:rPr>
              <a:t>Agregar el método </a:t>
            </a:r>
            <a:r>
              <a:rPr lang="es-AR" sz="2000" dirty="0" err="1">
                <a:latin typeface="Consolas" panose="020B0609020204030204" pitchFamily="49" charset="0"/>
                <a:cs typeface="Arial" panose="020B0604020202020204" pitchFamily="34" charset="0"/>
              </a:rPr>
              <a:t>getArea</a:t>
            </a:r>
            <a:r>
              <a:rPr lang="es-AR" sz="2000" dirty="0">
                <a:latin typeface="Arial" panose="020B0604020202020204" pitchFamily="34" charset="0"/>
                <a:cs typeface="Arial" panose="020B0604020202020204" pitchFamily="34" charset="0"/>
              </a:rPr>
              <a:t>() en </a:t>
            </a:r>
            <a:r>
              <a:rPr lang="es-AR" sz="2000" dirty="0">
                <a:latin typeface="Consolas" panose="020B0609020204030204" pitchFamily="49" charset="0"/>
                <a:cs typeface="Arial" panose="020B0604020202020204" pitchFamily="34" charset="0"/>
              </a:rPr>
              <a:t>Forma</a:t>
            </a:r>
          </a:p>
        </p:txBody>
      </p:sp>
      <p:graphicFrame>
        <p:nvGraphicFramePr>
          <p:cNvPr id="13" name="Tabla 12"/>
          <p:cNvGraphicFramePr>
            <a:graphicFrameLocks noGrp="1"/>
          </p:cNvGraphicFramePr>
          <p:nvPr>
            <p:extLst>
              <p:ext uri="{D42A27DB-BD31-4B8C-83A1-F6EECF244321}">
                <p14:modId xmlns:p14="http://schemas.microsoft.com/office/powerpoint/2010/main" val="1217051699"/>
              </p:ext>
            </p:extLst>
          </p:nvPr>
        </p:nvGraphicFramePr>
        <p:xfrm>
          <a:off x="4935336" y="4843307"/>
          <a:ext cx="3861681" cy="1582181"/>
        </p:xfrm>
        <a:graphic>
          <a:graphicData uri="http://schemas.openxmlformats.org/drawingml/2006/table">
            <a:tbl>
              <a:tblPr>
                <a:tableStyleId>{5C22544A-7EE6-4342-B048-85BDC9FD1C3A}</a:tableStyleId>
              </a:tblPr>
              <a:tblGrid>
                <a:gridCol w="3861681">
                  <a:extLst>
                    <a:ext uri="{9D8B030D-6E8A-4147-A177-3AD203B41FA5}">
                      <a16:colId xmlns=""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09413">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p>
                    <a:p>
                      <a:r>
                        <a:rPr lang="en-GB" sz="1400" i="0" baseline="0" dirty="0">
                          <a:solidFill>
                            <a:srgbClr val="FF0000"/>
                          </a:solidFill>
                          <a:latin typeface="Arial" panose="020B0604020202020204" pitchFamily="34" charset="0"/>
                          <a:cs typeface="Arial" panose="020B0604020202020204" pitchFamily="34" charset="0"/>
                        </a:rPr>
                        <a:t>+ </a:t>
                      </a:r>
                      <a:r>
                        <a:rPr lang="en-GB" sz="1400" i="0" baseline="0" dirty="0" err="1">
                          <a:solidFill>
                            <a:srgbClr val="FF0000"/>
                          </a:solidFill>
                          <a:latin typeface="Arial" panose="020B0604020202020204" pitchFamily="34" charset="0"/>
                          <a:cs typeface="Arial" panose="020B0604020202020204" pitchFamily="34" charset="0"/>
                        </a:rPr>
                        <a:t>getArea</a:t>
                      </a:r>
                      <a:r>
                        <a:rPr lang="en-GB" sz="1400" i="0" baseline="0" dirty="0">
                          <a:solidFill>
                            <a:srgbClr val="FF0000"/>
                          </a:solidFill>
                          <a:latin typeface="Arial" panose="020B0604020202020204" pitchFamily="34" charset="0"/>
                          <a:cs typeface="Arial" panose="020B0604020202020204" pitchFamily="34" charset="0"/>
                        </a:rPr>
                        <a:t>() : double</a:t>
                      </a:r>
                      <a:endParaRPr lang="en-GB" sz="1400" i="0" dirty="0">
                        <a:solidFill>
                          <a:srgbClr val="FF0000"/>
                        </a:solidFill>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
        <p:nvSpPr>
          <p:cNvPr id="14" name="Rectángulo 13"/>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16" name="Elipse 15"/>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928266194"/>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a:t>
            </a:r>
          </a:p>
        </p:txBody>
      </p:sp>
      <p:sp>
        <p:nvSpPr>
          <p:cNvPr id="11" name="Marcador de contenido 10"/>
          <p:cNvSpPr>
            <a:spLocks noGrp="1"/>
          </p:cNvSpPr>
          <p:nvPr>
            <p:ph idx="1"/>
          </p:nvPr>
        </p:nvSpPr>
        <p:spPr/>
        <p:txBody>
          <a:bodyPr/>
          <a:lstStyle/>
          <a:p>
            <a:pPr marL="0" indent="0">
              <a:buNone/>
            </a:pPr>
            <a:r>
              <a:rPr lang="es-AR" dirty="0"/>
              <a:t>¿Método concreto o abstracto?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163</a:t>
            </a:fld>
            <a:endParaRPr lang="es-AR" dirty="0"/>
          </a:p>
        </p:txBody>
      </p:sp>
      <p:graphicFrame>
        <p:nvGraphicFramePr>
          <p:cNvPr id="13" name="Tabla 12"/>
          <p:cNvGraphicFramePr>
            <a:graphicFrameLocks noGrp="1"/>
          </p:cNvGraphicFramePr>
          <p:nvPr>
            <p:extLst>
              <p:ext uri="{D42A27DB-BD31-4B8C-83A1-F6EECF244321}">
                <p14:modId xmlns:p14="http://schemas.microsoft.com/office/powerpoint/2010/main" val="2136630413"/>
              </p:ext>
            </p:extLst>
          </p:nvPr>
        </p:nvGraphicFramePr>
        <p:xfrm>
          <a:off x="589902" y="2961918"/>
          <a:ext cx="3861681" cy="1582181"/>
        </p:xfrm>
        <a:graphic>
          <a:graphicData uri="http://schemas.openxmlformats.org/drawingml/2006/table">
            <a:tbl>
              <a:tblPr>
                <a:tableStyleId>{5C22544A-7EE6-4342-B048-85BDC9FD1C3A}</a:tableStyleId>
              </a:tblPr>
              <a:tblGrid>
                <a:gridCol w="3861681">
                  <a:extLst>
                    <a:ext uri="{9D8B030D-6E8A-4147-A177-3AD203B41FA5}">
                      <a16:colId xmlns=""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09413">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p>
                    <a:p>
                      <a:r>
                        <a:rPr lang="en-GB" sz="1400" i="0" baseline="0" dirty="0">
                          <a:solidFill>
                            <a:srgbClr val="FF0000"/>
                          </a:solidFill>
                          <a:latin typeface="Arial" panose="020B0604020202020204" pitchFamily="34" charset="0"/>
                          <a:cs typeface="Arial" panose="020B0604020202020204" pitchFamily="34" charset="0"/>
                        </a:rPr>
                        <a:t>+ </a:t>
                      </a:r>
                      <a:r>
                        <a:rPr lang="en-GB" sz="1400" i="0" baseline="0" dirty="0" err="1">
                          <a:solidFill>
                            <a:srgbClr val="FF0000"/>
                          </a:solidFill>
                          <a:latin typeface="Arial" panose="020B0604020202020204" pitchFamily="34" charset="0"/>
                          <a:cs typeface="Arial" panose="020B0604020202020204" pitchFamily="34" charset="0"/>
                        </a:rPr>
                        <a:t>getArea</a:t>
                      </a:r>
                      <a:r>
                        <a:rPr lang="en-GB" sz="1400" i="0" baseline="0" dirty="0">
                          <a:solidFill>
                            <a:srgbClr val="FF0000"/>
                          </a:solidFill>
                          <a:latin typeface="Arial" panose="020B0604020202020204" pitchFamily="34" charset="0"/>
                          <a:cs typeface="Arial" panose="020B0604020202020204" pitchFamily="34" charset="0"/>
                        </a:rPr>
                        <a:t>() : double</a:t>
                      </a:r>
                      <a:endParaRPr lang="en-GB" sz="1400" i="0" dirty="0">
                        <a:solidFill>
                          <a:srgbClr val="FF0000"/>
                        </a:solidFill>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
        <p:nvSpPr>
          <p:cNvPr id="14" name="Rectángulo 13"/>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16" name="Elipse 15"/>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766762139"/>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a:t>
            </a:r>
          </a:p>
        </p:txBody>
      </p:sp>
      <p:sp>
        <p:nvSpPr>
          <p:cNvPr id="11" name="Marcador de contenido 10"/>
          <p:cNvSpPr>
            <a:spLocks noGrp="1"/>
          </p:cNvSpPr>
          <p:nvPr>
            <p:ph idx="1"/>
          </p:nvPr>
        </p:nvSpPr>
        <p:spPr/>
        <p:txBody>
          <a:bodyPr/>
          <a:lstStyle/>
          <a:p>
            <a:pPr marL="0" indent="0">
              <a:buNone/>
            </a:pPr>
            <a:r>
              <a:rPr lang="es-AR" dirty="0"/>
              <a:t>¿Método concreto o abstracto?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164</a:t>
            </a:fld>
            <a:endParaRPr lang="es-AR" dirty="0"/>
          </a:p>
        </p:txBody>
      </p:sp>
      <p:sp>
        <p:nvSpPr>
          <p:cNvPr id="12" name="CuadroTexto 11"/>
          <p:cNvSpPr txBox="1"/>
          <p:nvPr/>
        </p:nvSpPr>
        <p:spPr>
          <a:xfrm>
            <a:off x="1955358" y="5155149"/>
            <a:ext cx="5131210"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Abstracto! Cada sub-tipo de </a:t>
            </a:r>
            <a:r>
              <a:rPr lang="es-AR" sz="2000" dirty="0">
                <a:latin typeface="Consolas" panose="020B0609020204030204" pitchFamily="49" charset="0"/>
                <a:cs typeface="Arial" panose="020B0604020202020204" pitchFamily="34" charset="0"/>
              </a:rPr>
              <a:t>Forma</a:t>
            </a:r>
            <a:r>
              <a:rPr lang="es-AR" sz="2000" dirty="0">
                <a:latin typeface="Arial" panose="020B0604020202020204" pitchFamily="34" charset="0"/>
                <a:cs typeface="Arial" panose="020B0604020202020204" pitchFamily="34" charset="0"/>
              </a:rPr>
              <a:t> realiza un cálculo particular de su área.</a:t>
            </a:r>
          </a:p>
        </p:txBody>
      </p:sp>
      <p:graphicFrame>
        <p:nvGraphicFramePr>
          <p:cNvPr id="13" name="Tabla 12"/>
          <p:cNvGraphicFramePr>
            <a:graphicFrameLocks noGrp="1"/>
          </p:cNvGraphicFramePr>
          <p:nvPr>
            <p:extLst>
              <p:ext uri="{D42A27DB-BD31-4B8C-83A1-F6EECF244321}">
                <p14:modId xmlns:p14="http://schemas.microsoft.com/office/powerpoint/2010/main" val="2529814462"/>
              </p:ext>
            </p:extLst>
          </p:nvPr>
        </p:nvGraphicFramePr>
        <p:xfrm>
          <a:off x="589902" y="2961918"/>
          <a:ext cx="3861681" cy="1582181"/>
        </p:xfrm>
        <a:graphic>
          <a:graphicData uri="http://schemas.openxmlformats.org/drawingml/2006/table">
            <a:tbl>
              <a:tblPr>
                <a:tableStyleId>{5C22544A-7EE6-4342-B048-85BDC9FD1C3A}</a:tableStyleId>
              </a:tblPr>
              <a:tblGrid>
                <a:gridCol w="3861681">
                  <a:extLst>
                    <a:ext uri="{9D8B030D-6E8A-4147-A177-3AD203B41FA5}">
                      <a16:colId xmlns="" xmlns:a16="http://schemas.microsoft.com/office/drawing/2014/main" val="20000"/>
                    </a:ext>
                  </a:extLst>
                </a:gridCol>
              </a:tblGrid>
              <a:tr h="336384">
                <a:tc>
                  <a:txBody>
                    <a:bodyPr/>
                    <a:lstStyle/>
                    <a:p>
                      <a:pPr algn="ctr"/>
                      <a:r>
                        <a:rPr lang="en-GB" sz="1400" b="1" i="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09413">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p>
                    <a:p>
                      <a:r>
                        <a:rPr lang="en-GB" sz="1400" i="1" baseline="0" dirty="0">
                          <a:solidFill>
                            <a:srgbClr val="FF0000"/>
                          </a:solidFill>
                          <a:latin typeface="Arial" panose="020B0604020202020204" pitchFamily="34" charset="0"/>
                          <a:cs typeface="Arial" panose="020B0604020202020204" pitchFamily="34" charset="0"/>
                        </a:rPr>
                        <a:t>+ </a:t>
                      </a:r>
                      <a:r>
                        <a:rPr lang="en-GB" sz="1400" i="1" baseline="0" dirty="0" err="1">
                          <a:solidFill>
                            <a:srgbClr val="FF0000"/>
                          </a:solidFill>
                          <a:latin typeface="Arial" panose="020B0604020202020204" pitchFamily="34" charset="0"/>
                          <a:cs typeface="Arial" panose="020B0604020202020204" pitchFamily="34" charset="0"/>
                        </a:rPr>
                        <a:t>getArea</a:t>
                      </a:r>
                      <a:r>
                        <a:rPr lang="en-GB" sz="1400" i="1" baseline="0" dirty="0">
                          <a:solidFill>
                            <a:srgbClr val="FF0000"/>
                          </a:solidFill>
                          <a:latin typeface="Arial" panose="020B0604020202020204" pitchFamily="34" charset="0"/>
                          <a:cs typeface="Arial" panose="020B0604020202020204" pitchFamily="34" charset="0"/>
                        </a:rPr>
                        <a:t>() : double</a:t>
                      </a:r>
                      <a:endParaRPr lang="en-GB" sz="1400" i="1" dirty="0">
                        <a:solidFill>
                          <a:srgbClr val="FF0000"/>
                        </a:solidFill>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
        <p:nvSpPr>
          <p:cNvPr id="8" name="Rectángulo 7"/>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10" name="Elipse 9"/>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611220973"/>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a:t>
            </a:r>
          </a:p>
        </p:txBody>
      </p:sp>
      <p:sp>
        <p:nvSpPr>
          <p:cNvPr id="11" name="Marcador de contenido 10"/>
          <p:cNvSpPr>
            <a:spLocks noGrp="1"/>
          </p:cNvSpPr>
          <p:nvPr>
            <p:ph idx="1"/>
          </p:nvPr>
        </p:nvSpPr>
        <p:spPr/>
        <p:txBody>
          <a:bodyPr/>
          <a:lstStyle/>
          <a:p>
            <a:r>
              <a:rPr lang="es-AR" dirty="0"/>
              <a:t>Ahora se puede declarar la referencia en Forma e invocar a </a:t>
            </a:r>
            <a:r>
              <a:rPr lang="es-AR" dirty="0" err="1"/>
              <a:t>getArea</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165</a:t>
            </a:fld>
            <a:endParaRPr lang="es-AR" dirty="0"/>
          </a:p>
        </p:txBody>
      </p:sp>
      <p:sp>
        <p:nvSpPr>
          <p:cNvPr id="6" name="Rectángulo 5"/>
          <p:cNvSpPr/>
          <p:nvPr/>
        </p:nvSpPr>
        <p:spPr>
          <a:xfrm>
            <a:off x="910771" y="3215951"/>
            <a:ext cx="7322457" cy="2031325"/>
          </a:xfrm>
          <a:prstGeom prst="rect">
            <a:avLst/>
          </a:prstGeom>
        </p:spPr>
        <p:txBody>
          <a:bodyPr wrap="square">
            <a:spAutoFit/>
          </a:bodyPr>
          <a:lstStyle/>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Forma </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Rectangulo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"rojo"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Forma </a:t>
            </a:r>
            <a:r>
              <a:rPr lang="es-AR" dirty="0">
                <a:solidFill>
                  <a:srgbClr val="000000"/>
                </a:solidFill>
                <a:latin typeface="Consolas" panose="020B0609020204030204" pitchFamily="49" charset="0"/>
              </a:rPr>
              <a:t>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Circulo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"azul"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 </a:t>
            </a:r>
            <a:endParaRPr lang="es-AR" dirty="0"/>
          </a:p>
          <a:p>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0" name="Rectángulo 9"/>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13" name="Elipse 12"/>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2" name="Shape 87"/>
          <p:cNvSpPr/>
          <p:nvPr/>
        </p:nvSpPr>
        <p:spPr>
          <a:xfrm>
            <a:off x="910771" y="5723646"/>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1986184109"/>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a:t>
            </a:r>
          </a:p>
        </p:txBody>
      </p:sp>
      <p:sp>
        <p:nvSpPr>
          <p:cNvPr id="11" name="Marcador de contenido 10"/>
          <p:cNvSpPr>
            <a:spLocks noGrp="1"/>
          </p:cNvSpPr>
          <p:nvPr>
            <p:ph idx="1"/>
          </p:nvPr>
        </p:nvSpPr>
        <p:spPr/>
        <p:txBody>
          <a:bodyPr/>
          <a:lstStyle/>
          <a:p>
            <a:r>
              <a:rPr lang="es-AR" dirty="0"/>
              <a:t>Ahora se puede declarar la referencia en Forma e invocar a </a:t>
            </a:r>
            <a:r>
              <a:rPr lang="es-AR" dirty="0" err="1"/>
              <a:t>getArea</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166</a:t>
            </a:fld>
            <a:endParaRPr lang="es-AR" dirty="0"/>
          </a:p>
        </p:txBody>
      </p:sp>
      <p:sp>
        <p:nvSpPr>
          <p:cNvPr id="6" name="Rectángulo 5"/>
          <p:cNvSpPr/>
          <p:nvPr/>
        </p:nvSpPr>
        <p:spPr>
          <a:xfrm>
            <a:off x="910771" y="3215951"/>
            <a:ext cx="7322457" cy="2031325"/>
          </a:xfrm>
          <a:prstGeom prst="rect">
            <a:avLst/>
          </a:prstGeom>
        </p:spPr>
        <p:txBody>
          <a:bodyPr wrap="square">
            <a:spAutoFit/>
          </a:bodyPr>
          <a:lstStyle/>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Forma </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Rectangulo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"rojo"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Forma </a:t>
            </a:r>
            <a:r>
              <a:rPr lang="es-AR" dirty="0">
                <a:solidFill>
                  <a:srgbClr val="000000"/>
                </a:solidFill>
                <a:latin typeface="Consolas" panose="020B0609020204030204" pitchFamily="49" charset="0"/>
              </a:rPr>
              <a:t>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Circulo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"azul"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 </a:t>
            </a:r>
            <a:endParaRPr lang="es-AR" dirty="0"/>
          </a:p>
          <a:p>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0" name="Rectángulo 9"/>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13" name="Elipse 12"/>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Rectángulo 13"/>
          <p:cNvSpPr/>
          <p:nvPr/>
        </p:nvSpPr>
        <p:spPr>
          <a:xfrm>
            <a:off x="3466568" y="5593425"/>
            <a:ext cx="2210862" cy="646331"/>
          </a:xfrm>
          <a:prstGeom prst="rect">
            <a:avLst/>
          </a:prstGeom>
        </p:spPr>
        <p:txBody>
          <a:bodyPr wrap="none">
            <a:spAutoFit/>
          </a:bodyPr>
          <a:lstStyle/>
          <a:p>
            <a:r>
              <a:rPr lang="es-AR" dirty="0">
                <a:latin typeface="Consolas" panose="020B0609020204030204" pitchFamily="49" charset="0"/>
              </a:rPr>
              <a:t>El </a:t>
            </a:r>
            <a:r>
              <a:rPr lang="es-AR" dirty="0" err="1">
                <a:latin typeface="Consolas" panose="020B0609020204030204" pitchFamily="49" charset="0"/>
              </a:rPr>
              <a:t>area</a:t>
            </a:r>
            <a:r>
              <a:rPr lang="es-AR" dirty="0">
                <a:latin typeface="Consolas" panose="020B0609020204030204" pitchFamily="49" charset="0"/>
              </a:rPr>
              <a:t> es 20</a:t>
            </a:r>
          </a:p>
          <a:p>
            <a:r>
              <a:rPr lang="es-AR" dirty="0">
                <a:latin typeface="Consolas" panose="020B0609020204030204" pitchFamily="49" charset="0"/>
              </a:rPr>
              <a:t>El </a:t>
            </a:r>
            <a:r>
              <a:rPr lang="es-AR" dirty="0" err="1">
                <a:latin typeface="Consolas" panose="020B0609020204030204" pitchFamily="49" charset="0"/>
              </a:rPr>
              <a:t>area</a:t>
            </a:r>
            <a:r>
              <a:rPr lang="es-AR" dirty="0">
                <a:latin typeface="Consolas" panose="020B0609020204030204" pitchFamily="49" charset="0"/>
              </a:rPr>
              <a:t> es 50.26</a:t>
            </a:r>
            <a:endParaRPr lang="es-AR" dirty="0"/>
          </a:p>
        </p:txBody>
      </p:sp>
      <p:sp>
        <p:nvSpPr>
          <p:cNvPr id="12" name="Shape 87"/>
          <p:cNvSpPr/>
          <p:nvPr/>
        </p:nvSpPr>
        <p:spPr>
          <a:xfrm>
            <a:off x="910771" y="5723646"/>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1169252210"/>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 - </a:t>
            </a:r>
            <a:r>
              <a:rPr lang="es-AR" sz="2800" i="1" dirty="0" err="1"/>
              <a:t>Binding</a:t>
            </a:r>
            <a:r>
              <a:rPr lang="es-AR" sz="2800" i="1" dirty="0"/>
              <a:t> Dinámico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167</a:t>
            </a:fld>
            <a:endParaRPr lang="es-AR" dirty="0"/>
          </a:p>
        </p:txBody>
      </p:sp>
      <p:sp>
        <p:nvSpPr>
          <p:cNvPr id="6" name="Marcador de contenido 5"/>
          <p:cNvSpPr>
            <a:spLocks noGrp="1"/>
          </p:cNvSpPr>
          <p:nvPr>
            <p:ph idx="1"/>
          </p:nvPr>
        </p:nvSpPr>
        <p:spPr/>
        <p:txBody>
          <a:bodyPr/>
          <a:lstStyle/>
          <a:p>
            <a:r>
              <a:rPr lang="es-AR" dirty="0"/>
              <a:t>Ahora se desea juntar todas las formas en una única estructura y calcular el área de todas ellas:</a:t>
            </a:r>
          </a:p>
        </p:txBody>
      </p:sp>
      <p:sp>
        <p:nvSpPr>
          <p:cNvPr id="8" name="Rectángulo 7"/>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9" name="Elipse 8"/>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3" name="Rectángulo 2"/>
          <p:cNvSpPr/>
          <p:nvPr/>
        </p:nvSpPr>
        <p:spPr>
          <a:xfrm>
            <a:off x="5266460" y="5026428"/>
            <a:ext cx="3640219" cy="923330"/>
          </a:xfrm>
          <a:prstGeom prst="rect">
            <a:avLst/>
          </a:prstGeom>
        </p:spPr>
        <p:txBody>
          <a:bodyPr wrap="square">
            <a:spAutoFit/>
          </a:bodyPr>
          <a:lstStyle/>
          <a:p>
            <a:pPr algn="ctr">
              <a:buSzPct val="25000"/>
            </a:pPr>
            <a:r>
              <a:rPr lang="es-AR" dirty="0">
                <a:latin typeface="Arial" panose="020B0604020202020204" pitchFamily="34" charset="0"/>
                <a:cs typeface="Arial" panose="020B0604020202020204" pitchFamily="34" charset="0"/>
              </a:rPr>
              <a:t>¿Cómo sabe el programa qué figura dibujar cada vez que se invoca el método </a:t>
            </a:r>
            <a:r>
              <a:rPr lang="es-AR" dirty="0" err="1">
                <a:latin typeface="Consolas" panose="020B0609020204030204" pitchFamily="49" charset="0"/>
                <a:cs typeface="Arial" panose="020B0604020202020204" pitchFamily="34" charset="0"/>
              </a:rPr>
              <a:t>getArea</a:t>
            </a:r>
            <a:r>
              <a:rPr lang="es-AR" dirty="0">
                <a:latin typeface="Arial" panose="020B0604020202020204" pitchFamily="34" charset="0"/>
                <a:cs typeface="Arial" panose="020B0604020202020204" pitchFamily="34" charset="0"/>
              </a:rPr>
              <a:t>()?</a:t>
            </a:r>
          </a:p>
        </p:txBody>
      </p:sp>
      <p:sp>
        <p:nvSpPr>
          <p:cNvPr id="19" name="Rectángulo 18"/>
          <p:cNvSpPr/>
          <p:nvPr/>
        </p:nvSpPr>
        <p:spPr>
          <a:xfrm>
            <a:off x="5233807" y="3408861"/>
            <a:ext cx="3717925" cy="923330"/>
          </a:xfrm>
          <a:prstGeom prst="rect">
            <a:avLst/>
          </a:prstGeom>
        </p:spPr>
        <p:txBody>
          <a:bodyPr wrap="square">
            <a:spAutoFit/>
          </a:bodyPr>
          <a:lstStyle/>
          <a:p>
            <a:pPr algn="ctr">
              <a:buSzPct val="25000"/>
            </a:pPr>
            <a:r>
              <a:rPr lang="es-AR" dirty="0">
                <a:latin typeface="Consolas" panose="020B0609020204030204" pitchFamily="49" charset="0"/>
                <a:cs typeface="Arial" panose="020B0604020202020204" pitchFamily="34" charset="0"/>
              </a:rPr>
              <a:t>formas</a:t>
            </a:r>
            <a:r>
              <a:rPr lang="es-AR" dirty="0">
                <a:latin typeface="Arial" panose="020B0604020202020204" pitchFamily="34" charset="0"/>
                <a:cs typeface="Arial" panose="020B0604020202020204" pitchFamily="34" charset="0"/>
              </a:rPr>
              <a:t> es de tipo </a:t>
            </a:r>
            <a:r>
              <a:rPr lang="es-AR" dirty="0">
                <a:latin typeface="Consolas" panose="020B0609020204030204" pitchFamily="49" charset="0"/>
                <a:cs typeface="Arial" panose="020B0604020202020204" pitchFamily="34" charset="0"/>
              </a:rPr>
              <a:t>Forma</a:t>
            </a:r>
            <a:r>
              <a:rPr lang="es-AR" dirty="0">
                <a:latin typeface="Arial" panose="020B0604020202020204" pitchFamily="34" charset="0"/>
                <a:cs typeface="Arial" panose="020B0604020202020204" pitchFamily="34" charset="0"/>
              </a:rPr>
              <a:t> pero apunta a diferentes figuras geométricas.</a:t>
            </a:r>
          </a:p>
        </p:txBody>
      </p:sp>
      <p:cxnSp>
        <p:nvCxnSpPr>
          <p:cNvPr id="21" name="Conector curvado 20"/>
          <p:cNvCxnSpPr/>
          <p:nvPr/>
        </p:nvCxnSpPr>
        <p:spPr>
          <a:xfrm rot="10800000" flipV="1">
            <a:off x="1698171" y="3408860"/>
            <a:ext cx="4572000" cy="437425"/>
          </a:xfrm>
          <a:prstGeom prst="curvedConnector3">
            <a:avLst>
              <a:gd name="adj1" fmla="val 101429"/>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Rectángulo 9"/>
          <p:cNvSpPr/>
          <p:nvPr/>
        </p:nvSpPr>
        <p:spPr>
          <a:xfrm>
            <a:off x="0" y="3754970"/>
            <a:ext cx="7086570" cy="2308324"/>
          </a:xfrm>
          <a:prstGeom prst="rect">
            <a:avLst/>
          </a:prstGeom>
        </p:spPr>
        <p:txBody>
          <a:bodyPr wrap="square">
            <a:spAutoFit/>
          </a:bodyPr>
          <a:lstStyle/>
          <a:p>
            <a:r>
              <a:rPr lang="es-AR" dirty="0">
                <a:solidFill>
                  <a:srgbClr val="660066"/>
                </a:solidFill>
                <a:latin typeface="Consolas" panose="020B0609020204030204" pitchFamily="49" charset="0"/>
              </a:rPr>
              <a:t>Forma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formas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Forma</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formas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Rectangulo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"rojo"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formas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Circulo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"azul"</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solidFill>
                <a:srgbClr val="000000"/>
              </a:solidFill>
              <a:latin typeface="Consolas" panose="020B0609020204030204" pitchFamily="49" charset="0"/>
            </a:endParaRPr>
          </a:p>
          <a:p>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&lt;</a:t>
            </a:r>
            <a:r>
              <a:rPr lang="es-AR" dirty="0" err="1">
                <a:solidFill>
                  <a:srgbClr val="000000"/>
                </a:solidFill>
                <a:latin typeface="Consolas" panose="020B0609020204030204" pitchFamily="49" charset="0"/>
              </a:rPr>
              <a:t>formas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length</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666600"/>
                </a:solidFill>
                <a:latin typeface="Consolas" panose="020B0609020204030204" pitchFamily="49" charset="0"/>
              </a:rPr>
              <a:t>+</a:t>
            </a:r>
          </a:p>
          <a:p>
            <a:r>
              <a:rPr lang="es-AR" dirty="0">
                <a:solidFill>
                  <a:srgbClr val="000000"/>
                </a:solidFill>
                <a:latin typeface="Consolas" panose="020B0609020204030204" pitchFamily="49" charset="0"/>
              </a:rPr>
              <a:t>formas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2579195161"/>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 - </a:t>
            </a:r>
            <a:r>
              <a:rPr lang="es-AR" sz="2800" i="1" dirty="0" err="1"/>
              <a:t>Binding</a:t>
            </a:r>
            <a:r>
              <a:rPr lang="es-AR" sz="2800" i="1" dirty="0"/>
              <a:t> Dinámico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168</a:t>
            </a:fld>
            <a:endParaRPr lang="es-AR" dirty="0"/>
          </a:p>
        </p:txBody>
      </p:sp>
      <p:sp>
        <p:nvSpPr>
          <p:cNvPr id="6" name="Marcador de contenido 5"/>
          <p:cNvSpPr>
            <a:spLocks noGrp="1"/>
          </p:cNvSpPr>
          <p:nvPr>
            <p:ph idx="1"/>
          </p:nvPr>
        </p:nvSpPr>
        <p:spPr/>
        <p:txBody>
          <a:bodyPr/>
          <a:lstStyle/>
          <a:p>
            <a:r>
              <a:rPr lang="es-AR" dirty="0"/>
              <a:t>Ahora se desea juntar todas las Formas en una única estructura y calcular el área de todas ellas:</a:t>
            </a:r>
          </a:p>
        </p:txBody>
      </p:sp>
      <p:sp>
        <p:nvSpPr>
          <p:cNvPr id="8" name="Rectángulo 7"/>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9" name="Elipse 8"/>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3" name="Rectángulo 2"/>
          <p:cNvSpPr/>
          <p:nvPr/>
        </p:nvSpPr>
        <p:spPr>
          <a:xfrm>
            <a:off x="776437" y="4284366"/>
            <a:ext cx="7338830" cy="1477328"/>
          </a:xfrm>
          <a:prstGeom prst="rect">
            <a:avLst/>
          </a:prstGeom>
        </p:spPr>
        <p:txBody>
          <a:bodyPr wrap="square">
            <a:spAutoFit/>
          </a:bodyPr>
          <a:lstStyle/>
          <a:p>
            <a:pPr algn="ctr">
              <a:buSzPct val="25000"/>
            </a:pPr>
            <a:r>
              <a:rPr lang="es-AR" dirty="0">
                <a:latin typeface="Arial" panose="020B0604020202020204" pitchFamily="34" charset="0"/>
                <a:cs typeface="Arial" panose="020B0604020202020204" pitchFamily="34" charset="0"/>
              </a:rPr>
              <a:t>Analizando el código no se puede determinar qué implementación </a:t>
            </a:r>
          </a:p>
          <a:p>
            <a:pPr algn="ctr">
              <a:buSzPct val="25000"/>
            </a:pPr>
            <a:r>
              <a:rPr lang="es-AR" dirty="0">
                <a:latin typeface="Arial" panose="020B0604020202020204" pitchFamily="34" charset="0"/>
                <a:cs typeface="Arial" panose="020B0604020202020204" pitchFamily="34" charset="0"/>
              </a:rPr>
              <a:t>de </a:t>
            </a:r>
            <a:r>
              <a:rPr lang="es-AR" dirty="0" err="1">
                <a:latin typeface="Consolas" panose="020B0609020204030204" pitchFamily="49" charset="0"/>
                <a:cs typeface="Arial" panose="020B0604020202020204" pitchFamily="34" charset="0"/>
              </a:rPr>
              <a:t>getArea</a:t>
            </a:r>
            <a:r>
              <a:rPr lang="es-AR" dirty="0">
                <a:latin typeface="Arial" panose="020B0604020202020204" pitchFamily="34" charset="0"/>
                <a:cs typeface="Arial" panose="020B0604020202020204" pitchFamily="34" charset="0"/>
              </a:rPr>
              <a:t>() se ejecutará.</a:t>
            </a:r>
          </a:p>
          <a:p>
            <a:pPr algn="ctr">
              <a:buSzPct val="25000"/>
            </a:pPr>
            <a:r>
              <a:rPr lang="es-AR" dirty="0">
                <a:latin typeface="Arial" panose="020B0604020202020204" pitchFamily="34" charset="0"/>
                <a:cs typeface="Arial" panose="020B0604020202020204" pitchFamily="34" charset="0"/>
              </a:rPr>
              <a:t> En compilación solamente se conoce el tipo de la variable que contiene una referencia a una figura real, pero </a:t>
            </a:r>
            <a:r>
              <a:rPr lang="es-AR" b="1" dirty="0">
                <a:latin typeface="Arial" panose="020B0604020202020204" pitchFamily="34" charset="0"/>
                <a:cs typeface="Arial" panose="020B0604020202020204" pitchFamily="34" charset="0"/>
              </a:rPr>
              <a:t>NO</a:t>
            </a:r>
            <a:r>
              <a:rPr lang="es-AR" dirty="0">
                <a:latin typeface="Arial" panose="020B0604020202020204" pitchFamily="34" charset="0"/>
                <a:cs typeface="Arial" panose="020B0604020202020204" pitchFamily="34" charset="0"/>
              </a:rPr>
              <a:t> el tipo real del objeto al que apunta la variable, eso se conoce en ejecución</a:t>
            </a:r>
          </a:p>
        </p:txBody>
      </p:sp>
      <p:sp>
        <p:nvSpPr>
          <p:cNvPr id="19" name="Rectángulo 18"/>
          <p:cNvSpPr/>
          <p:nvPr/>
        </p:nvSpPr>
        <p:spPr>
          <a:xfrm>
            <a:off x="0" y="5812694"/>
            <a:ext cx="9143967" cy="646331"/>
          </a:xfrm>
          <a:prstGeom prst="rect">
            <a:avLst/>
          </a:prstGeom>
        </p:spPr>
        <p:txBody>
          <a:bodyPr wrap="square">
            <a:spAutoFit/>
          </a:bodyPr>
          <a:lstStyle/>
          <a:p>
            <a:pPr algn="ctr">
              <a:buSzPct val="25000"/>
            </a:pPr>
            <a:r>
              <a:rPr lang="es-AR" b="1" dirty="0">
                <a:solidFill>
                  <a:srgbClr val="FF0000"/>
                </a:solidFill>
                <a:latin typeface="Arial" panose="020B0604020202020204" pitchFamily="34" charset="0"/>
                <a:cs typeface="Arial" panose="020B0604020202020204" pitchFamily="34" charset="0"/>
              </a:rPr>
              <a:t>Polimorfismo basado en sobre-escritura.</a:t>
            </a:r>
          </a:p>
          <a:p>
            <a:pPr algn="ctr">
              <a:buSzPct val="25000"/>
            </a:pPr>
            <a:r>
              <a:rPr lang="es-AR" b="1" dirty="0" err="1">
                <a:solidFill>
                  <a:srgbClr val="FF0000"/>
                </a:solidFill>
                <a:latin typeface="Arial" panose="020B0604020202020204" pitchFamily="34" charset="0"/>
                <a:cs typeface="Arial" panose="020B0604020202020204" pitchFamily="34" charset="0"/>
              </a:rPr>
              <a:t>Binding</a:t>
            </a:r>
            <a:r>
              <a:rPr lang="es-AR" b="1" dirty="0">
                <a:solidFill>
                  <a:srgbClr val="FF0000"/>
                </a:solidFill>
                <a:latin typeface="Arial" panose="020B0604020202020204" pitchFamily="34" charset="0"/>
                <a:cs typeface="Arial" panose="020B0604020202020204" pitchFamily="34" charset="0"/>
              </a:rPr>
              <a:t> Dinámico</a:t>
            </a:r>
          </a:p>
        </p:txBody>
      </p:sp>
      <p:sp>
        <p:nvSpPr>
          <p:cNvPr id="10" name="Rectángulo 9"/>
          <p:cNvSpPr/>
          <p:nvPr/>
        </p:nvSpPr>
        <p:spPr>
          <a:xfrm>
            <a:off x="757899" y="3436845"/>
            <a:ext cx="7259666" cy="646331"/>
          </a:xfrm>
          <a:prstGeom prst="rect">
            <a:avLst/>
          </a:prstGeom>
        </p:spPr>
        <p:txBody>
          <a:bodyPr wrap="square">
            <a:spAutoFit/>
          </a:bodyPr>
          <a:lstStyle/>
          <a:p>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&lt;</a:t>
            </a:r>
            <a:r>
              <a:rPr lang="es-AR" dirty="0" err="1">
                <a:solidFill>
                  <a:srgbClr val="000000"/>
                </a:solidFill>
                <a:latin typeface="Consolas" panose="020B0609020204030204" pitchFamily="49" charset="0"/>
              </a:rPr>
              <a:t>formas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length</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formas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25625919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Clase </a:t>
            </a:r>
            <a:r>
              <a:rPr lang="es-AR" b="1" dirty="0" err="1">
                <a:latin typeface="Consolas" panose="020B0609020204030204" pitchFamily="49" charset="0"/>
              </a:rPr>
              <a:t>Object</a:t>
            </a:r>
            <a:endParaRPr lang="es-AR" b="1" dirty="0">
              <a:latin typeface="Consolas" panose="020B0609020204030204" pitchFamily="49" charset="0"/>
            </a:endParaRPr>
          </a:p>
        </p:txBody>
      </p:sp>
      <p:sp>
        <p:nvSpPr>
          <p:cNvPr id="3" name="Marcador de contenido 2"/>
          <p:cNvSpPr>
            <a:spLocks noGrp="1"/>
          </p:cNvSpPr>
          <p:nvPr>
            <p:ph idx="1"/>
          </p:nvPr>
        </p:nvSpPr>
        <p:spPr/>
        <p:txBody>
          <a:bodyPr/>
          <a:lstStyle/>
          <a:p>
            <a:r>
              <a:rPr lang="es-AR" dirty="0">
                <a:solidFill>
                  <a:srgbClr val="000000"/>
                </a:solidFill>
                <a:latin typeface="Arial"/>
                <a:ea typeface="Arial"/>
                <a:cs typeface="Arial"/>
                <a:sym typeface="Arial"/>
              </a:rPr>
              <a:t>La clase </a:t>
            </a:r>
            <a:r>
              <a:rPr lang="es-AR" b="1" dirty="0" err="1">
                <a:solidFill>
                  <a:srgbClr val="000000"/>
                </a:solidFill>
                <a:latin typeface="Consolas" panose="020B0609020204030204" pitchFamily="49" charset="0"/>
                <a:ea typeface="Arial"/>
                <a:cs typeface="Arial"/>
                <a:sym typeface="Arial"/>
              </a:rPr>
              <a:t>Object</a:t>
            </a:r>
            <a:r>
              <a:rPr lang="es-AR" dirty="0">
                <a:solidFill>
                  <a:srgbClr val="000000"/>
                </a:solidFill>
                <a:latin typeface="Arial"/>
                <a:ea typeface="Arial"/>
                <a:cs typeface="Arial"/>
                <a:sym typeface="Arial"/>
              </a:rPr>
              <a:t> es la clase padre de cualquier clase en Java.</a:t>
            </a:r>
          </a:p>
          <a:p>
            <a:r>
              <a:rPr lang="es-AR" dirty="0">
                <a:solidFill>
                  <a:srgbClr val="000000"/>
                </a:solidFill>
                <a:latin typeface="Arial"/>
                <a:ea typeface="Arial"/>
                <a:cs typeface="Arial"/>
                <a:sym typeface="Arial"/>
              </a:rPr>
              <a:t>Comportamiento que todas las clases deberían tener!</a:t>
            </a:r>
          </a:p>
          <a:p>
            <a:r>
              <a:rPr lang="es-AR" dirty="0">
                <a:solidFill>
                  <a:srgbClr val="000000"/>
                </a:solidFill>
                <a:latin typeface="Arial"/>
                <a:ea typeface="Arial"/>
                <a:cs typeface="Arial"/>
                <a:sym typeface="Arial"/>
              </a:rPr>
              <a:t>Cualquier objeto puede responder a la invocación de estos métodos. </a:t>
            </a:r>
          </a:p>
          <a:p>
            <a:pPr lvl="1"/>
            <a:r>
              <a:rPr lang="es-AR" dirty="0">
                <a:solidFill>
                  <a:srgbClr val="000000"/>
                </a:solidFill>
                <a:latin typeface="Arial"/>
                <a:ea typeface="Arial"/>
                <a:cs typeface="Arial"/>
                <a:sym typeface="Arial"/>
              </a:rPr>
              <a:t>Las clases deben </a:t>
            </a:r>
            <a:r>
              <a:rPr lang="es-AR" b="1" dirty="0">
                <a:solidFill>
                  <a:srgbClr val="000000"/>
                </a:solidFill>
                <a:latin typeface="Arial"/>
                <a:ea typeface="Arial"/>
                <a:cs typeface="Arial"/>
                <a:sym typeface="Arial"/>
              </a:rPr>
              <a:t>sobre-escribirlos</a:t>
            </a:r>
            <a:r>
              <a:rPr lang="es-AR" dirty="0">
                <a:solidFill>
                  <a:srgbClr val="000000"/>
                </a:solidFill>
                <a:latin typeface="Arial"/>
                <a:ea typeface="Arial"/>
                <a:cs typeface="Arial"/>
                <a:sym typeface="Arial"/>
              </a:rPr>
              <a:t> con el comportamiento deseado.</a:t>
            </a:r>
          </a:p>
          <a:p>
            <a:endParaRPr lang="es-AR" dirty="0">
              <a:solidFill>
                <a:srgbClr val="000000"/>
              </a:solidFill>
              <a:latin typeface="Arial"/>
              <a:ea typeface="Arial"/>
              <a:cs typeface="Arial"/>
              <a:sym typeface="Arial"/>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a:t>
            </a:fld>
            <a:endParaRPr lang="es-AR" dirty="0"/>
          </a:p>
        </p:txBody>
      </p:sp>
      <p:pic>
        <p:nvPicPr>
          <p:cNvPr id="14"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9190383"/>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 - </a:t>
            </a:r>
            <a:r>
              <a:rPr lang="es-AR" sz="2800" i="1" dirty="0" err="1"/>
              <a:t>Binding</a:t>
            </a:r>
            <a:r>
              <a:rPr lang="es-AR" sz="2800" i="1" dirty="0"/>
              <a:t> Dinámico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169</a:t>
            </a:fld>
            <a:endParaRPr lang="es-AR" dirty="0"/>
          </a:p>
        </p:txBody>
      </p:sp>
      <p:sp>
        <p:nvSpPr>
          <p:cNvPr id="6" name="Marcador de contenido 5"/>
          <p:cNvSpPr>
            <a:spLocks noGrp="1"/>
          </p:cNvSpPr>
          <p:nvPr>
            <p:ph idx="1"/>
          </p:nvPr>
        </p:nvSpPr>
        <p:spPr/>
        <p:txBody>
          <a:bodyPr/>
          <a:lstStyle/>
          <a:p>
            <a:r>
              <a:rPr lang="es-AR" dirty="0"/>
              <a:t>Ahora se desea juntar todas las Formas en una única estructura y calcular el área de todas ellas:</a:t>
            </a:r>
          </a:p>
        </p:txBody>
      </p:sp>
      <p:sp>
        <p:nvSpPr>
          <p:cNvPr id="7" name="Rectángulo 6"/>
          <p:cNvSpPr/>
          <p:nvPr/>
        </p:nvSpPr>
        <p:spPr>
          <a:xfrm>
            <a:off x="0" y="3415299"/>
            <a:ext cx="7834464" cy="646331"/>
          </a:xfrm>
          <a:prstGeom prst="rect">
            <a:avLst/>
          </a:prstGeom>
        </p:spPr>
        <p:txBody>
          <a:bodyPr wrap="square">
            <a:spAutoFit/>
          </a:bodyPr>
          <a:lstStyle/>
          <a:p>
            <a:r>
              <a:rPr lang="es-AR" dirty="0" err="1"/>
              <a:t>for</a:t>
            </a:r>
            <a:r>
              <a:rPr lang="es-AR" dirty="0"/>
              <a:t>(</a:t>
            </a:r>
            <a:r>
              <a:rPr lang="es-AR" dirty="0" err="1"/>
              <a:t>int</a:t>
            </a:r>
            <a:r>
              <a:rPr lang="es-AR" dirty="0"/>
              <a:t> i=0; i&lt;</a:t>
            </a:r>
            <a:r>
              <a:rPr lang="es-AR" dirty="0" err="1"/>
              <a:t>formas.length;i</a:t>
            </a:r>
            <a:r>
              <a:rPr lang="es-AR" dirty="0"/>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formas[i]</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8" name="Rectángulo 7"/>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9" name="Elipse 8"/>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9" name="Shape 87"/>
          <p:cNvSpPr/>
          <p:nvPr/>
        </p:nvSpPr>
        <p:spPr>
          <a:xfrm>
            <a:off x="168741" y="4270541"/>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2285740267"/>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 - </a:t>
            </a:r>
            <a:r>
              <a:rPr lang="es-AR" sz="2800" i="1" dirty="0" err="1"/>
              <a:t>Binding</a:t>
            </a:r>
            <a:r>
              <a:rPr lang="es-AR" sz="2800" i="1" dirty="0"/>
              <a:t> Dinámico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170</a:t>
            </a:fld>
            <a:endParaRPr lang="es-AR" dirty="0"/>
          </a:p>
        </p:txBody>
      </p:sp>
      <p:sp>
        <p:nvSpPr>
          <p:cNvPr id="6" name="Marcador de contenido 5"/>
          <p:cNvSpPr>
            <a:spLocks noGrp="1"/>
          </p:cNvSpPr>
          <p:nvPr>
            <p:ph idx="1"/>
          </p:nvPr>
        </p:nvSpPr>
        <p:spPr/>
        <p:txBody>
          <a:bodyPr/>
          <a:lstStyle/>
          <a:p>
            <a:r>
              <a:rPr lang="es-AR" dirty="0"/>
              <a:t>Ahora se desea juntar todas las Formas en una única estructura y calcular el área de todas ellas:</a:t>
            </a:r>
          </a:p>
        </p:txBody>
      </p:sp>
      <p:sp>
        <p:nvSpPr>
          <p:cNvPr id="7" name="Rectángulo 6"/>
          <p:cNvSpPr/>
          <p:nvPr/>
        </p:nvSpPr>
        <p:spPr>
          <a:xfrm>
            <a:off x="0" y="3415299"/>
            <a:ext cx="7834464" cy="646331"/>
          </a:xfrm>
          <a:prstGeom prst="rect">
            <a:avLst/>
          </a:prstGeom>
        </p:spPr>
        <p:txBody>
          <a:bodyPr wrap="square">
            <a:spAutoFit/>
          </a:bodyPr>
          <a:lstStyle/>
          <a:p>
            <a:r>
              <a:rPr lang="es-AR" dirty="0" err="1"/>
              <a:t>for</a:t>
            </a:r>
            <a:r>
              <a:rPr lang="es-AR" dirty="0"/>
              <a:t>(</a:t>
            </a:r>
            <a:r>
              <a:rPr lang="es-AR" dirty="0" err="1"/>
              <a:t>int</a:t>
            </a:r>
            <a:r>
              <a:rPr lang="es-AR" dirty="0"/>
              <a:t> i=0; i&lt;</a:t>
            </a:r>
            <a:r>
              <a:rPr lang="es-AR" dirty="0" err="1"/>
              <a:t>formas.length;i</a:t>
            </a:r>
            <a:r>
              <a:rPr lang="es-AR" dirty="0"/>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formas[i]</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8" name="Rectángulo 7"/>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9" name="Elipse 8"/>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Rectángulo 13"/>
          <p:cNvSpPr/>
          <p:nvPr/>
        </p:nvSpPr>
        <p:spPr>
          <a:xfrm>
            <a:off x="168741" y="4876434"/>
            <a:ext cx="2210862" cy="923330"/>
          </a:xfrm>
          <a:prstGeom prst="rect">
            <a:avLst/>
          </a:prstGeom>
        </p:spPr>
        <p:txBody>
          <a:bodyPr wrap="none">
            <a:spAutoFit/>
          </a:bodyPr>
          <a:lstStyle/>
          <a:p>
            <a:r>
              <a:rPr lang="es-AR" dirty="0">
                <a:latin typeface="Consolas" panose="020B0609020204030204" pitchFamily="49" charset="0"/>
              </a:rPr>
              <a:t>El </a:t>
            </a:r>
            <a:r>
              <a:rPr lang="es-AR" dirty="0" err="1">
                <a:latin typeface="Consolas" panose="020B0609020204030204" pitchFamily="49" charset="0"/>
              </a:rPr>
              <a:t>area</a:t>
            </a:r>
            <a:r>
              <a:rPr lang="es-AR" dirty="0">
                <a:latin typeface="Consolas" panose="020B0609020204030204" pitchFamily="49" charset="0"/>
              </a:rPr>
              <a:t> es 20</a:t>
            </a:r>
          </a:p>
          <a:p>
            <a:endParaRPr lang="es-AR" dirty="0">
              <a:latin typeface="Consolas" panose="020B0609020204030204" pitchFamily="49" charset="0"/>
            </a:endParaRPr>
          </a:p>
          <a:p>
            <a:r>
              <a:rPr lang="es-AR" dirty="0">
                <a:latin typeface="Consolas" panose="020B0609020204030204" pitchFamily="49" charset="0"/>
              </a:rPr>
              <a:t>El </a:t>
            </a:r>
            <a:r>
              <a:rPr lang="es-AR" dirty="0" err="1">
                <a:latin typeface="Consolas" panose="020B0609020204030204" pitchFamily="49" charset="0"/>
              </a:rPr>
              <a:t>area</a:t>
            </a:r>
            <a:r>
              <a:rPr lang="es-AR" dirty="0">
                <a:latin typeface="Consolas" panose="020B0609020204030204" pitchFamily="49" charset="0"/>
              </a:rPr>
              <a:t> es 50.26</a:t>
            </a:r>
            <a:endParaRPr lang="es-AR" dirty="0"/>
          </a:p>
        </p:txBody>
      </p:sp>
      <p:sp>
        <p:nvSpPr>
          <p:cNvPr id="19" name="Shape 87"/>
          <p:cNvSpPr/>
          <p:nvPr/>
        </p:nvSpPr>
        <p:spPr>
          <a:xfrm>
            <a:off x="168741" y="4270541"/>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2431051855"/>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 - </a:t>
            </a:r>
            <a:r>
              <a:rPr lang="es-AR" sz="2800" i="1" dirty="0" err="1"/>
              <a:t>Binding</a:t>
            </a:r>
            <a:r>
              <a:rPr lang="es-AR" sz="2800" i="1" dirty="0"/>
              <a:t> Dinámico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171</a:t>
            </a:fld>
            <a:endParaRPr lang="es-AR" dirty="0"/>
          </a:p>
        </p:txBody>
      </p:sp>
      <p:sp>
        <p:nvSpPr>
          <p:cNvPr id="6" name="Marcador de contenido 5"/>
          <p:cNvSpPr>
            <a:spLocks noGrp="1"/>
          </p:cNvSpPr>
          <p:nvPr>
            <p:ph idx="1"/>
          </p:nvPr>
        </p:nvSpPr>
        <p:spPr/>
        <p:txBody>
          <a:bodyPr/>
          <a:lstStyle/>
          <a:p>
            <a:r>
              <a:rPr lang="es-AR" dirty="0"/>
              <a:t>Ahora se desea juntar todas las Formas en una única estructura y calcular el área de todas ellas:</a:t>
            </a:r>
          </a:p>
        </p:txBody>
      </p:sp>
      <p:sp>
        <p:nvSpPr>
          <p:cNvPr id="7" name="Rectángulo 6"/>
          <p:cNvSpPr/>
          <p:nvPr/>
        </p:nvSpPr>
        <p:spPr>
          <a:xfrm>
            <a:off x="0" y="3415299"/>
            <a:ext cx="7834464" cy="646331"/>
          </a:xfrm>
          <a:prstGeom prst="rect">
            <a:avLst/>
          </a:prstGeom>
        </p:spPr>
        <p:txBody>
          <a:bodyPr wrap="square">
            <a:spAutoFit/>
          </a:bodyPr>
          <a:lstStyle/>
          <a:p>
            <a:r>
              <a:rPr lang="es-AR" dirty="0" err="1">
                <a:latin typeface="Consolas" panose="020B0609020204030204" pitchFamily="49" charset="0"/>
              </a:rPr>
              <a:t>for</a:t>
            </a:r>
            <a:r>
              <a:rPr lang="es-AR" dirty="0">
                <a:latin typeface="Consolas" panose="020B0609020204030204" pitchFamily="49" charset="0"/>
              </a:rPr>
              <a:t>(</a:t>
            </a:r>
            <a:r>
              <a:rPr lang="es-AR" dirty="0" err="1">
                <a:latin typeface="Consolas" panose="020B0609020204030204" pitchFamily="49" charset="0"/>
              </a:rPr>
              <a:t>int</a:t>
            </a:r>
            <a:r>
              <a:rPr lang="es-AR" dirty="0">
                <a:latin typeface="Consolas" panose="020B0609020204030204" pitchFamily="49" charset="0"/>
              </a:rPr>
              <a:t> i=0; i&lt;</a:t>
            </a:r>
            <a:r>
              <a:rPr lang="es-AR" dirty="0" err="1">
                <a:latin typeface="Consolas" panose="020B0609020204030204" pitchFamily="49" charset="0"/>
              </a:rPr>
              <a:t>formas.length;i</a:t>
            </a:r>
            <a:r>
              <a:rPr lang="es-AR" dirty="0">
                <a:latin typeface="Consolas" panose="020B0609020204030204" pitchFamily="49" charset="0"/>
              </a:rPr>
              <a:t>++)</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formas[i]</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8" name="Rectángulo 7"/>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9" name="Elipse 8"/>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Rectángulo 13"/>
          <p:cNvSpPr/>
          <p:nvPr/>
        </p:nvSpPr>
        <p:spPr>
          <a:xfrm>
            <a:off x="168741" y="4876434"/>
            <a:ext cx="2210862" cy="923330"/>
          </a:xfrm>
          <a:prstGeom prst="rect">
            <a:avLst/>
          </a:prstGeom>
        </p:spPr>
        <p:txBody>
          <a:bodyPr wrap="none">
            <a:spAutoFit/>
          </a:bodyPr>
          <a:lstStyle/>
          <a:p>
            <a:r>
              <a:rPr lang="es-AR" dirty="0">
                <a:latin typeface="Consolas" panose="020B0609020204030204" pitchFamily="49" charset="0"/>
              </a:rPr>
              <a:t>El </a:t>
            </a:r>
            <a:r>
              <a:rPr lang="es-AR" dirty="0" err="1">
                <a:latin typeface="Consolas" panose="020B0609020204030204" pitchFamily="49" charset="0"/>
              </a:rPr>
              <a:t>area</a:t>
            </a:r>
            <a:r>
              <a:rPr lang="es-AR" dirty="0">
                <a:latin typeface="Consolas" panose="020B0609020204030204" pitchFamily="49" charset="0"/>
              </a:rPr>
              <a:t> es 20</a:t>
            </a:r>
          </a:p>
          <a:p>
            <a:endParaRPr lang="es-AR" dirty="0">
              <a:latin typeface="Consolas" panose="020B0609020204030204" pitchFamily="49" charset="0"/>
            </a:endParaRPr>
          </a:p>
          <a:p>
            <a:r>
              <a:rPr lang="es-AR" dirty="0">
                <a:latin typeface="Consolas" panose="020B0609020204030204" pitchFamily="49" charset="0"/>
              </a:rPr>
              <a:t>El </a:t>
            </a:r>
            <a:r>
              <a:rPr lang="es-AR" dirty="0" err="1">
                <a:latin typeface="Consolas" panose="020B0609020204030204" pitchFamily="49" charset="0"/>
              </a:rPr>
              <a:t>area</a:t>
            </a:r>
            <a:r>
              <a:rPr lang="es-AR" dirty="0">
                <a:latin typeface="Consolas" panose="020B0609020204030204" pitchFamily="49" charset="0"/>
              </a:rPr>
              <a:t> es 50.26</a:t>
            </a:r>
            <a:endParaRPr lang="es-AR" dirty="0"/>
          </a:p>
        </p:txBody>
      </p:sp>
      <p:sp>
        <p:nvSpPr>
          <p:cNvPr id="10" name="CuadroTexto 9"/>
          <p:cNvSpPr txBox="1"/>
          <p:nvPr/>
        </p:nvSpPr>
        <p:spPr>
          <a:xfrm>
            <a:off x="2453014" y="4764530"/>
            <a:ext cx="3106057" cy="369332"/>
          </a:xfrm>
          <a:prstGeom prst="rect">
            <a:avLst/>
          </a:prstGeom>
          <a:noFill/>
        </p:spPr>
        <p:txBody>
          <a:bodyPr wrap="square" rtlCol="0">
            <a:spAutoFit/>
          </a:bodyPr>
          <a:lstStyle/>
          <a:p>
            <a:r>
              <a:rPr lang="es-AR" dirty="0">
                <a:latin typeface="Consolas" panose="020B0609020204030204" pitchFamily="49" charset="0"/>
              </a:rPr>
              <a:t>formas[0] </a:t>
            </a:r>
            <a:r>
              <a:rPr lang="es-AR" dirty="0">
                <a:latin typeface="Consolas" panose="020B0609020204030204" pitchFamily="49" charset="0"/>
                <a:sym typeface="Wingdings" panose="05000000000000000000" pitchFamily="2" charset="2"/>
              </a:rPr>
              <a:t> </a:t>
            </a:r>
            <a:r>
              <a:rPr lang="es-AR" dirty="0" err="1">
                <a:latin typeface="Consolas" panose="020B0609020204030204" pitchFamily="49" charset="0"/>
                <a:sym typeface="Wingdings" panose="05000000000000000000" pitchFamily="2" charset="2"/>
              </a:rPr>
              <a:t>Rectangulo</a:t>
            </a:r>
            <a:endParaRPr lang="es-AR" dirty="0">
              <a:latin typeface="Consolas" panose="020B0609020204030204" pitchFamily="49" charset="0"/>
            </a:endParaRPr>
          </a:p>
        </p:txBody>
      </p:sp>
      <p:sp>
        <p:nvSpPr>
          <p:cNvPr id="16" name="CuadroTexto 15"/>
          <p:cNvSpPr txBox="1"/>
          <p:nvPr/>
        </p:nvSpPr>
        <p:spPr>
          <a:xfrm>
            <a:off x="2453014" y="5430432"/>
            <a:ext cx="3106057" cy="369332"/>
          </a:xfrm>
          <a:prstGeom prst="rect">
            <a:avLst/>
          </a:prstGeom>
          <a:noFill/>
        </p:spPr>
        <p:txBody>
          <a:bodyPr wrap="square" rtlCol="0">
            <a:spAutoFit/>
          </a:bodyPr>
          <a:lstStyle/>
          <a:p>
            <a:r>
              <a:rPr lang="es-AR" dirty="0">
                <a:latin typeface="Consolas" panose="020B0609020204030204" pitchFamily="49" charset="0"/>
              </a:rPr>
              <a:t>formas[1] </a:t>
            </a:r>
            <a:r>
              <a:rPr lang="es-AR" dirty="0">
                <a:latin typeface="Consolas" panose="020B0609020204030204" pitchFamily="49" charset="0"/>
                <a:sym typeface="Wingdings" panose="05000000000000000000" pitchFamily="2" charset="2"/>
              </a:rPr>
              <a:t> Circulo</a:t>
            </a:r>
            <a:endParaRPr lang="es-AR" dirty="0">
              <a:latin typeface="Consolas" panose="020B0609020204030204" pitchFamily="49" charset="0"/>
            </a:endParaRPr>
          </a:p>
        </p:txBody>
      </p:sp>
      <p:cxnSp>
        <p:nvCxnSpPr>
          <p:cNvPr id="20" name="Conector curvado 19"/>
          <p:cNvCxnSpPr/>
          <p:nvPr/>
        </p:nvCxnSpPr>
        <p:spPr>
          <a:xfrm flipV="1">
            <a:off x="4867673" y="4490537"/>
            <a:ext cx="582131" cy="385897"/>
          </a:xfrm>
          <a:prstGeom prst="curvedConnector3">
            <a:avLst>
              <a:gd name="adj1" fmla="val -4853"/>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ector curvado 21"/>
          <p:cNvCxnSpPr/>
          <p:nvPr/>
        </p:nvCxnSpPr>
        <p:spPr>
          <a:xfrm>
            <a:off x="4562873" y="5710437"/>
            <a:ext cx="886931" cy="1"/>
          </a:xfrm>
          <a:prstGeom prst="curvedConnector3">
            <a:avLst>
              <a:gd name="adj1" fmla="val 50000"/>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Shape 87"/>
          <p:cNvSpPr/>
          <p:nvPr/>
        </p:nvSpPr>
        <p:spPr>
          <a:xfrm>
            <a:off x="168741" y="4270541"/>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3" name="Rectángulo 2"/>
          <p:cNvSpPr/>
          <p:nvPr/>
        </p:nvSpPr>
        <p:spPr>
          <a:xfrm>
            <a:off x="5436998" y="4154133"/>
            <a:ext cx="3320472"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largo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ancho;</a:t>
            </a:r>
            <a:endParaRPr lang="es-AR" dirty="0"/>
          </a:p>
          <a:p>
            <a:r>
              <a:rPr lang="es-AR" dirty="0">
                <a:solidFill>
                  <a:srgbClr val="000000"/>
                </a:solidFill>
                <a:latin typeface="Consolas" panose="020B0609020204030204" pitchFamily="49" charset="0"/>
              </a:rPr>
              <a:t>}</a:t>
            </a:r>
            <a:endParaRPr lang="es-AR" dirty="0"/>
          </a:p>
        </p:txBody>
      </p:sp>
      <p:sp>
        <p:nvSpPr>
          <p:cNvPr id="11" name="Rectángulo 10"/>
          <p:cNvSpPr/>
          <p:nvPr/>
        </p:nvSpPr>
        <p:spPr>
          <a:xfrm>
            <a:off x="5449804" y="5201580"/>
            <a:ext cx="3715266"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pi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radio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radio;</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2611413777"/>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 – Extensibilidad</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172</a:t>
            </a:fld>
            <a:endParaRPr lang="es-AR" dirty="0"/>
          </a:p>
        </p:txBody>
      </p:sp>
      <p:sp>
        <p:nvSpPr>
          <p:cNvPr id="6" name="Marcador de contenido 5"/>
          <p:cNvSpPr>
            <a:spLocks noGrp="1"/>
          </p:cNvSpPr>
          <p:nvPr>
            <p:ph idx="1"/>
          </p:nvPr>
        </p:nvSpPr>
        <p:spPr/>
        <p:txBody>
          <a:bodyPr/>
          <a:lstStyle/>
          <a:p>
            <a:r>
              <a:rPr lang="es-AR" dirty="0"/>
              <a:t>Ahora se desean agregar Triangulo</a:t>
            </a:r>
          </a:p>
        </p:txBody>
      </p:sp>
      <p:sp>
        <p:nvSpPr>
          <p:cNvPr id="9" name="Rectángulo 8"/>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10" name="Elipse 9"/>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3" name="Triángulo isósceles 2"/>
          <p:cNvSpPr/>
          <p:nvPr/>
        </p:nvSpPr>
        <p:spPr>
          <a:xfrm>
            <a:off x="7992835" y="1230144"/>
            <a:ext cx="1045029" cy="841942"/>
          </a:xfrm>
          <a:prstGeom prst="triangl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graphicFrame>
        <p:nvGraphicFramePr>
          <p:cNvPr id="11" name="Tabla 10"/>
          <p:cNvGraphicFramePr>
            <a:graphicFrameLocks noGrp="1"/>
          </p:cNvGraphicFramePr>
          <p:nvPr>
            <p:extLst>
              <p:ext uri="{D42A27DB-BD31-4B8C-83A1-F6EECF244321}">
                <p14:modId xmlns:p14="http://schemas.microsoft.com/office/powerpoint/2010/main" val="4177901530"/>
              </p:ext>
            </p:extLst>
          </p:nvPr>
        </p:nvGraphicFramePr>
        <p:xfrm>
          <a:off x="4200730" y="3160728"/>
          <a:ext cx="4576541" cy="1995792"/>
        </p:xfrm>
        <a:graphic>
          <a:graphicData uri="http://schemas.openxmlformats.org/drawingml/2006/table">
            <a:tbl>
              <a:tblPr>
                <a:tableStyleId>{5C22544A-7EE6-4342-B048-85BDC9FD1C3A}</a:tableStyleId>
              </a:tblPr>
              <a:tblGrid>
                <a:gridCol w="4576541">
                  <a:extLst>
                    <a:ext uri="{9D8B030D-6E8A-4147-A177-3AD203B41FA5}">
                      <a16:colId xmlns=""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Triangulo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48257">
                <a:tc>
                  <a:txBody>
                    <a:bodyPr/>
                    <a:lstStyle/>
                    <a:p>
                      <a:pPr marL="0" indent="0">
                        <a:buFontTx/>
                        <a:buNone/>
                      </a:pPr>
                      <a:r>
                        <a:rPr lang="en-GB" sz="1400" dirty="0">
                          <a:latin typeface="Arial" panose="020B0604020202020204" pitchFamily="34" charset="0"/>
                          <a:cs typeface="Arial" panose="020B0604020202020204" pitchFamily="34" charset="0"/>
                        </a:rPr>
                        <a:t>- base: double</a:t>
                      </a:r>
                    </a:p>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altura</a:t>
                      </a:r>
                      <a:r>
                        <a:rPr lang="en-GB" sz="1400" dirty="0">
                          <a:latin typeface="Arial" panose="020B0604020202020204" pitchFamily="34" charset="0"/>
                          <a:cs typeface="Arial" panose="020B0604020202020204" pitchFamily="34" charset="0"/>
                        </a:rPr>
                        <a:t>: double</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Triangulo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Triangulo</a:t>
                      </a:r>
                      <a:r>
                        <a:rPr lang="en-GB" sz="1400" dirty="0">
                          <a:latin typeface="Arial" panose="020B0604020202020204" pitchFamily="34" charset="0"/>
                          <a:cs typeface="Arial" panose="020B0604020202020204" pitchFamily="34" charset="0"/>
                        </a:rPr>
                        <a:t>(base:</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altura</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Triangulo</a:t>
                      </a:r>
                      <a:r>
                        <a:rPr lang="en-GB" sz="1400" dirty="0">
                          <a:latin typeface="Arial" panose="020B0604020202020204" pitchFamily="34" charset="0"/>
                          <a:cs typeface="Arial" panose="020B0604020202020204" pitchFamily="34" charset="0"/>
                        </a:rPr>
                        <a:t>(base:</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altura</a:t>
                      </a: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getArea</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
        <p:nvSpPr>
          <p:cNvPr id="17" name="CuadroTexto 16"/>
          <p:cNvSpPr txBox="1"/>
          <p:nvPr/>
        </p:nvSpPr>
        <p:spPr>
          <a:xfrm>
            <a:off x="628650" y="3159047"/>
            <a:ext cx="3156399" cy="163121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agrega la clase </a:t>
            </a:r>
            <a:r>
              <a:rPr lang="es-AR" sz="2000" dirty="0">
                <a:latin typeface="Consolas" panose="020B0609020204030204" pitchFamily="49" charset="0"/>
                <a:cs typeface="Arial" panose="020B0604020202020204" pitchFamily="34" charset="0"/>
              </a:rPr>
              <a:t>Triangulo</a:t>
            </a:r>
            <a:r>
              <a:rPr lang="es-AR" sz="2000" dirty="0">
                <a:latin typeface="Arial" panose="020B0604020202020204" pitchFamily="34" charset="0"/>
                <a:cs typeface="Arial" panose="020B0604020202020204" pitchFamily="34" charset="0"/>
              </a:rPr>
              <a:t> como sub-clase de </a:t>
            </a:r>
            <a:r>
              <a:rPr lang="es-AR" sz="2000" dirty="0">
                <a:latin typeface="Consolas" panose="020B0609020204030204" pitchFamily="49" charset="0"/>
                <a:cs typeface="Arial" panose="020B0604020202020204" pitchFamily="34" charset="0"/>
              </a:rPr>
              <a:t>Forma</a:t>
            </a:r>
            <a:r>
              <a:rPr lang="es-AR" sz="2000" dirty="0">
                <a:latin typeface="Arial" panose="020B0604020202020204" pitchFamily="34" charset="0"/>
                <a:cs typeface="Arial" panose="020B0604020202020204" pitchFamily="34" charset="0"/>
              </a:rPr>
              <a:t> y se sobre-escribe el método </a:t>
            </a:r>
            <a:r>
              <a:rPr lang="es-AR" sz="2000" dirty="0" err="1">
                <a:latin typeface="Consolas" panose="020B0609020204030204" pitchFamily="49" charset="0"/>
                <a:cs typeface="Arial" panose="020B0604020202020204" pitchFamily="34" charset="0"/>
              </a:rPr>
              <a:t>getArea</a:t>
            </a:r>
            <a:r>
              <a:rPr lang="es-AR" sz="2000" dirty="0">
                <a:latin typeface="Arial" panose="020B0604020202020204" pitchFamily="34" charset="0"/>
                <a:cs typeface="Arial" panose="020B0604020202020204" pitchFamily="34" charset="0"/>
              </a:rPr>
              <a:t>()</a:t>
            </a:r>
          </a:p>
        </p:txBody>
      </p:sp>
      <p:sp>
        <p:nvSpPr>
          <p:cNvPr id="7" name="Rectángulo 6"/>
          <p:cNvSpPr/>
          <p:nvPr/>
        </p:nvSpPr>
        <p:spPr>
          <a:xfrm>
            <a:off x="275344" y="5327645"/>
            <a:ext cx="3863009"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base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altura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0.5;</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4109838917"/>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 – Extensibilidad</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173</a:t>
            </a:fld>
            <a:endParaRPr lang="es-AR" dirty="0"/>
          </a:p>
        </p:txBody>
      </p:sp>
      <p:sp>
        <p:nvSpPr>
          <p:cNvPr id="6" name="Marcador de contenido 5"/>
          <p:cNvSpPr>
            <a:spLocks noGrp="1"/>
          </p:cNvSpPr>
          <p:nvPr>
            <p:ph idx="1"/>
          </p:nvPr>
        </p:nvSpPr>
        <p:spPr/>
        <p:txBody>
          <a:bodyPr/>
          <a:lstStyle/>
          <a:p>
            <a:r>
              <a:rPr lang="es-AR" dirty="0"/>
              <a:t>Se agrega un Triángulo...</a:t>
            </a:r>
          </a:p>
        </p:txBody>
      </p:sp>
      <p:sp>
        <p:nvSpPr>
          <p:cNvPr id="9" name="Rectángulo 8"/>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10" name="Elipse 9"/>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3" name="Triángulo isósceles 2"/>
          <p:cNvSpPr/>
          <p:nvPr/>
        </p:nvSpPr>
        <p:spPr>
          <a:xfrm>
            <a:off x="7992835" y="1230144"/>
            <a:ext cx="1045029" cy="841942"/>
          </a:xfrm>
          <a:prstGeom prst="triangl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2" name="Rectángulo 11"/>
          <p:cNvSpPr/>
          <p:nvPr/>
        </p:nvSpPr>
        <p:spPr>
          <a:xfrm>
            <a:off x="-1" y="2919467"/>
            <a:ext cx="8752115" cy="2308324"/>
          </a:xfrm>
          <a:prstGeom prst="rect">
            <a:avLst/>
          </a:prstGeom>
        </p:spPr>
        <p:txBody>
          <a:bodyPr wrap="square">
            <a:spAutoFit/>
          </a:bodyPr>
          <a:lstStyle/>
          <a:p>
            <a:r>
              <a:rPr lang="es-AR" dirty="0">
                <a:solidFill>
                  <a:srgbClr val="000000"/>
                </a:solidFill>
                <a:latin typeface="Consolas" panose="020B0609020204030204" pitchFamily="49" charset="0"/>
              </a:rPr>
              <a:t>Forma[] formas = new Forma[3];</a:t>
            </a:r>
          </a:p>
          <a:p>
            <a:r>
              <a:rPr lang="es-AR" dirty="0">
                <a:solidFill>
                  <a:srgbClr val="000000"/>
                </a:solidFill>
                <a:latin typeface="Consolas" panose="020B0609020204030204" pitchFamily="49" charset="0"/>
              </a:rPr>
              <a:t>formas[0] =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Rectangulo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5,</a:t>
            </a:r>
            <a:r>
              <a:rPr lang="es-AR" dirty="0">
                <a:solidFill>
                  <a:srgbClr val="008800"/>
                </a:solidFill>
                <a:latin typeface="Consolas" panose="020B0609020204030204" pitchFamily="49" charset="0"/>
              </a:rPr>
              <a:t>"rojo"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formas[1] =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Circulo</a:t>
            </a:r>
            <a:r>
              <a:rPr lang="es-AR" dirty="0">
                <a:solidFill>
                  <a:srgbClr val="666600"/>
                </a:solidFill>
                <a:latin typeface="Consolas" panose="020B0609020204030204" pitchFamily="49" charset="0"/>
              </a:rPr>
              <a:t>(4,</a:t>
            </a:r>
            <a:r>
              <a:rPr lang="es-AR" dirty="0">
                <a:solidFill>
                  <a:srgbClr val="008800"/>
                </a:solidFill>
                <a:latin typeface="Consolas" panose="020B0609020204030204" pitchFamily="49" charset="0"/>
              </a:rPr>
              <a:t>"azul"</a:t>
            </a:r>
            <a:r>
              <a:rPr lang="es-AR" dirty="0">
                <a:solidFill>
                  <a:srgbClr val="666600"/>
                </a:solidFill>
                <a:latin typeface="Consolas" panose="020B0609020204030204" pitchFamily="49" charset="0"/>
              </a:rPr>
              <a:t>);</a:t>
            </a:r>
          </a:p>
          <a:p>
            <a:r>
              <a:rPr lang="es-AR" dirty="0">
                <a:solidFill>
                  <a:srgbClr val="000000"/>
                </a:solidFill>
                <a:latin typeface="Consolas" panose="020B0609020204030204" pitchFamily="49" charset="0"/>
              </a:rPr>
              <a:t>formas[2] =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Triangulo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4,5,</a:t>
            </a:r>
            <a:r>
              <a:rPr lang="es-AR" dirty="0">
                <a:solidFill>
                  <a:srgbClr val="008800"/>
                </a:solidFill>
                <a:latin typeface="Consolas" panose="020B0609020204030204" pitchFamily="49" charset="0"/>
              </a:rPr>
              <a:t>“verde"</a:t>
            </a:r>
            <a:r>
              <a:rPr lang="es-AR" dirty="0">
                <a:solidFill>
                  <a:srgbClr val="666600"/>
                </a:solidFill>
                <a:latin typeface="Consolas" panose="020B0609020204030204" pitchFamily="49" charset="0"/>
              </a:rPr>
              <a:t>);</a:t>
            </a:r>
            <a:endParaRPr lang="es-AR" dirty="0"/>
          </a:p>
          <a:p>
            <a:endParaRPr lang="es-AR" dirty="0"/>
          </a:p>
          <a:p>
            <a:r>
              <a:rPr lang="es-AR" dirty="0">
                <a:solidFill>
                  <a:srgbClr val="000000"/>
                </a:solidFill>
                <a:latin typeface="Consolas" panose="020B0609020204030204" pitchFamily="49" charset="0"/>
              </a:rPr>
              <a:t>      </a:t>
            </a:r>
            <a:endParaRPr lang="es-AR" dirty="0"/>
          </a:p>
          <a:p>
            <a:r>
              <a:rPr lang="es-AR" dirty="0" err="1"/>
              <a:t>for</a:t>
            </a:r>
            <a:r>
              <a:rPr lang="es-AR" dirty="0"/>
              <a:t>(</a:t>
            </a:r>
            <a:r>
              <a:rPr lang="es-AR" dirty="0" err="1"/>
              <a:t>int</a:t>
            </a:r>
            <a:r>
              <a:rPr lang="es-AR" dirty="0"/>
              <a:t> i=0; i&lt;</a:t>
            </a:r>
            <a:r>
              <a:rPr lang="es-AR" dirty="0" err="1"/>
              <a:t>formas.length;i</a:t>
            </a:r>
            <a:r>
              <a:rPr lang="es-AR" dirty="0"/>
              <a:t>++)</a:t>
            </a:r>
          </a:p>
          <a:p>
            <a:r>
              <a:rPr lang="es-AR" dirty="0"/>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formas[i]</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7" name="CuadroTexto 6"/>
          <p:cNvSpPr txBox="1"/>
          <p:nvPr/>
        </p:nvSpPr>
        <p:spPr>
          <a:xfrm>
            <a:off x="5791200" y="2864965"/>
            <a:ext cx="2986071" cy="1754326"/>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El código que se tenía de antes podrá calcular el área de un </a:t>
            </a:r>
            <a:r>
              <a:rPr lang="es-AR" dirty="0">
                <a:latin typeface="Consolas" panose="020B0609020204030204" pitchFamily="49" charset="0"/>
                <a:cs typeface="Arial" panose="020B0604020202020204" pitchFamily="34" charset="0"/>
              </a:rPr>
              <a:t>Triangulo</a:t>
            </a:r>
            <a:r>
              <a:rPr lang="es-AR" dirty="0">
                <a:latin typeface="Arial" panose="020B0604020202020204" pitchFamily="34" charset="0"/>
                <a:cs typeface="Arial" panose="020B0604020202020204" pitchFamily="34" charset="0"/>
              </a:rPr>
              <a:t> aun cuando dicha clase no se encontraba definida al escribir este código.</a:t>
            </a:r>
          </a:p>
        </p:txBody>
      </p:sp>
      <p:sp>
        <p:nvSpPr>
          <p:cNvPr id="13" name="Shape 87"/>
          <p:cNvSpPr/>
          <p:nvPr/>
        </p:nvSpPr>
        <p:spPr>
          <a:xfrm>
            <a:off x="613123" y="5675937"/>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3514604201"/>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Polimorfismo</a:t>
            </a:r>
            <a:r>
              <a:rPr lang="es-AR" dirty="0"/>
              <a:t/>
            </a:r>
            <a:br>
              <a:rPr lang="es-AR" dirty="0"/>
            </a:br>
            <a:r>
              <a:rPr lang="es-AR" sz="2800" i="1" dirty="0"/>
              <a:t>Ejemplo 2: Forma – Extensibilidad</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174</a:t>
            </a:fld>
            <a:endParaRPr lang="es-AR" dirty="0"/>
          </a:p>
        </p:txBody>
      </p:sp>
      <p:sp>
        <p:nvSpPr>
          <p:cNvPr id="6" name="Marcador de contenido 5"/>
          <p:cNvSpPr>
            <a:spLocks noGrp="1"/>
          </p:cNvSpPr>
          <p:nvPr>
            <p:ph idx="1"/>
          </p:nvPr>
        </p:nvSpPr>
        <p:spPr/>
        <p:txBody>
          <a:bodyPr/>
          <a:lstStyle/>
          <a:p>
            <a:r>
              <a:rPr lang="es-AR" dirty="0"/>
              <a:t>Se agrega un Triángulo...</a:t>
            </a:r>
          </a:p>
        </p:txBody>
      </p:sp>
      <p:sp>
        <p:nvSpPr>
          <p:cNvPr id="9" name="Rectángulo 8"/>
          <p:cNvSpPr/>
          <p:nvPr/>
        </p:nvSpPr>
        <p:spPr>
          <a:xfrm>
            <a:off x="7703214" y="791143"/>
            <a:ext cx="1349829" cy="6241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rgbClr val="FF0000"/>
              </a:solidFill>
            </a:endParaRPr>
          </a:p>
        </p:txBody>
      </p:sp>
      <p:sp>
        <p:nvSpPr>
          <p:cNvPr id="10" name="Elipse 9"/>
          <p:cNvSpPr/>
          <p:nvPr/>
        </p:nvSpPr>
        <p:spPr>
          <a:xfrm>
            <a:off x="7790299" y="900000"/>
            <a:ext cx="986972" cy="98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3" name="Triángulo isósceles 2"/>
          <p:cNvSpPr/>
          <p:nvPr/>
        </p:nvSpPr>
        <p:spPr>
          <a:xfrm>
            <a:off x="7992835" y="1230144"/>
            <a:ext cx="1045029" cy="841942"/>
          </a:xfrm>
          <a:prstGeom prst="triangl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2" name="Rectángulo 11"/>
          <p:cNvSpPr/>
          <p:nvPr/>
        </p:nvSpPr>
        <p:spPr>
          <a:xfrm>
            <a:off x="-1" y="2919467"/>
            <a:ext cx="8752115" cy="2308324"/>
          </a:xfrm>
          <a:prstGeom prst="rect">
            <a:avLst/>
          </a:prstGeom>
        </p:spPr>
        <p:txBody>
          <a:bodyPr wrap="square">
            <a:spAutoFit/>
          </a:bodyPr>
          <a:lstStyle/>
          <a:p>
            <a:r>
              <a:rPr lang="es-AR" dirty="0">
                <a:solidFill>
                  <a:srgbClr val="000000"/>
                </a:solidFill>
                <a:latin typeface="Consolas" panose="020B0609020204030204" pitchFamily="49" charset="0"/>
              </a:rPr>
              <a:t>Forma[] formas = new Forma[3];</a:t>
            </a:r>
          </a:p>
          <a:p>
            <a:r>
              <a:rPr lang="es-AR" dirty="0">
                <a:solidFill>
                  <a:srgbClr val="000000"/>
                </a:solidFill>
                <a:latin typeface="Consolas" panose="020B0609020204030204" pitchFamily="49" charset="0"/>
              </a:rPr>
              <a:t>formas[0] =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Rectangulo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5,</a:t>
            </a:r>
            <a:r>
              <a:rPr lang="es-AR" dirty="0">
                <a:solidFill>
                  <a:srgbClr val="008800"/>
                </a:solidFill>
                <a:latin typeface="Consolas" panose="020B0609020204030204" pitchFamily="49" charset="0"/>
              </a:rPr>
              <a:t>"rojo"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formas[1] =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Circulo</a:t>
            </a:r>
            <a:r>
              <a:rPr lang="es-AR" dirty="0">
                <a:solidFill>
                  <a:srgbClr val="666600"/>
                </a:solidFill>
                <a:latin typeface="Consolas" panose="020B0609020204030204" pitchFamily="49" charset="0"/>
              </a:rPr>
              <a:t>(4,</a:t>
            </a:r>
            <a:r>
              <a:rPr lang="es-AR" dirty="0">
                <a:solidFill>
                  <a:srgbClr val="008800"/>
                </a:solidFill>
                <a:latin typeface="Consolas" panose="020B0609020204030204" pitchFamily="49" charset="0"/>
              </a:rPr>
              <a:t>"azul"</a:t>
            </a:r>
            <a:r>
              <a:rPr lang="es-AR" dirty="0">
                <a:solidFill>
                  <a:srgbClr val="666600"/>
                </a:solidFill>
                <a:latin typeface="Consolas" panose="020B0609020204030204" pitchFamily="49" charset="0"/>
              </a:rPr>
              <a:t>);</a:t>
            </a:r>
          </a:p>
          <a:p>
            <a:r>
              <a:rPr lang="es-AR" dirty="0">
                <a:solidFill>
                  <a:srgbClr val="000000"/>
                </a:solidFill>
                <a:latin typeface="Consolas" panose="020B0609020204030204" pitchFamily="49" charset="0"/>
              </a:rPr>
              <a:t>formas[2] =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Triangulo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4,5,</a:t>
            </a:r>
            <a:r>
              <a:rPr lang="es-AR" dirty="0">
                <a:solidFill>
                  <a:srgbClr val="008800"/>
                </a:solidFill>
                <a:latin typeface="Consolas" panose="020B0609020204030204" pitchFamily="49" charset="0"/>
              </a:rPr>
              <a:t>“verde"</a:t>
            </a:r>
            <a:r>
              <a:rPr lang="es-AR" dirty="0">
                <a:solidFill>
                  <a:srgbClr val="666600"/>
                </a:solidFill>
                <a:latin typeface="Consolas" panose="020B0609020204030204" pitchFamily="49" charset="0"/>
              </a:rPr>
              <a:t>);</a:t>
            </a:r>
            <a:endParaRPr lang="es-AR" dirty="0"/>
          </a:p>
          <a:p>
            <a:endParaRPr lang="es-AR" dirty="0"/>
          </a:p>
          <a:p>
            <a:r>
              <a:rPr lang="es-AR" dirty="0">
                <a:solidFill>
                  <a:srgbClr val="000000"/>
                </a:solidFill>
                <a:latin typeface="Consolas" panose="020B0609020204030204" pitchFamily="49" charset="0"/>
              </a:rPr>
              <a:t>      </a:t>
            </a:r>
            <a:endParaRPr lang="es-AR" dirty="0"/>
          </a:p>
          <a:p>
            <a:r>
              <a:rPr lang="es-AR" dirty="0" err="1"/>
              <a:t>for</a:t>
            </a:r>
            <a:r>
              <a:rPr lang="es-AR" dirty="0"/>
              <a:t>(</a:t>
            </a:r>
            <a:r>
              <a:rPr lang="es-AR" dirty="0" err="1"/>
              <a:t>int</a:t>
            </a:r>
            <a:r>
              <a:rPr lang="es-AR" dirty="0"/>
              <a:t> i=0; i&lt;</a:t>
            </a:r>
            <a:r>
              <a:rPr lang="es-AR" dirty="0" err="1"/>
              <a:t>formas.length;i</a:t>
            </a:r>
            <a:r>
              <a:rPr lang="es-AR" dirty="0"/>
              <a:t>++)</a:t>
            </a:r>
          </a:p>
          <a:p>
            <a:r>
              <a:rPr lang="es-AR" dirty="0"/>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a:t>
            </a:r>
            <a:r>
              <a:rPr lang="es-AR" dirty="0" err="1">
                <a:solidFill>
                  <a:srgbClr val="008800"/>
                </a:solidFill>
                <a:latin typeface="Consolas" panose="020B0609020204030204" pitchFamily="49" charset="0"/>
              </a:rPr>
              <a:t>area</a:t>
            </a:r>
            <a:r>
              <a:rPr lang="es-AR" dirty="0">
                <a:solidFill>
                  <a:srgbClr val="008800"/>
                </a:solidFill>
                <a:latin typeface="Consolas" panose="020B0609020204030204" pitchFamily="49" charset="0"/>
              </a:rPr>
              <a:t> 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formas[i]</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getArea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p:txBody>
      </p:sp>
      <p:sp>
        <p:nvSpPr>
          <p:cNvPr id="14" name="Rectángulo 13"/>
          <p:cNvSpPr/>
          <p:nvPr/>
        </p:nvSpPr>
        <p:spPr>
          <a:xfrm>
            <a:off x="2780682" y="5565278"/>
            <a:ext cx="2210862" cy="923330"/>
          </a:xfrm>
          <a:prstGeom prst="rect">
            <a:avLst/>
          </a:prstGeom>
        </p:spPr>
        <p:txBody>
          <a:bodyPr wrap="none">
            <a:spAutoFit/>
          </a:bodyPr>
          <a:lstStyle/>
          <a:p>
            <a:r>
              <a:rPr lang="es-AR" dirty="0">
                <a:latin typeface="Consolas" panose="020B0609020204030204" pitchFamily="49" charset="0"/>
              </a:rPr>
              <a:t>El </a:t>
            </a:r>
            <a:r>
              <a:rPr lang="es-AR" dirty="0" err="1">
                <a:latin typeface="Consolas" panose="020B0609020204030204" pitchFamily="49" charset="0"/>
              </a:rPr>
              <a:t>area</a:t>
            </a:r>
            <a:r>
              <a:rPr lang="es-AR" dirty="0">
                <a:latin typeface="Consolas" panose="020B0609020204030204" pitchFamily="49" charset="0"/>
              </a:rPr>
              <a:t> es 20</a:t>
            </a:r>
          </a:p>
          <a:p>
            <a:r>
              <a:rPr lang="es-AR" dirty="0">
                <a:latin typeface="Consolas" panose="020B0609020204030204" pitchFamily="49" charset="0"/>
              </a:rPr>
              <a:t>El </a:t>
            </a:r>
            <a:r>
              <a:rPr lang="es-AR" dirty="0" err="1">
                <a:latin typeface="Consolas" panose="020B0609020204030204" pitchFamily="49" charset="0"/>
              </a:rPr>
              <a:t>area</a:t>
            </a:r>
            <a:r>
              <a:rPr lang="es-AR" dirty="0">
                <a:latin typeface="Consolas" panose="020B0609020204030204" pitchFamily="49" charset="0"/>
              </a:rPr>
              <a:t> es 50.26</a:t>
            </a:r>
          </a:p>
          <a:p>
            <a:r>
              <a:rPr lang="es-AR" dirty="0">
                <a:latin typeface="Consolas" panose="020B0609020204030204" pitchFamily="49" charset="0"/>
              </a:rPr>
              <a:t>El </a:t>
            </a:r>
            <a:r>
              <a:rPr lang="es-AR" dirty="0" err="1">
                <a:latin typeface="Consolas" panose="020B0609020204030204" pitchFamily="49" charset="0"/>
              </a:rPr>
              <a:t>area</a:t>
            </a:r>
            <a:r>
              <a:rPr lang="es-AR" dirty="0">
                <a:latin typeface="Consolas" panose="020B0609020204030204" pitchFamily="49" charset="0"/>
              </a:rPr>
              <a:t> es 10</a:t>
            </a:r>
            <a:endParaRPr lang="es-AR" dirty="0"/>
          </a:p>
        </p:txBody>
      </p:sp>
      <p:sp>
        <p:nvSpPr>
          <p:cNvPr id="7" name="CuadroTexto 6"/>
          <p:cNvSpPr txBox="1"/>
          <p:nvPr/>
        </p:nvSpPr>
        <p:spPr>
          <a:xfrm>
            <a:off x="5791200" y="2864965"/>
            <a:ext cx="2986071" cy="1754326"/>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El código que se tenía de antes podrá calcular el área de un </a:t>
            </a:r>
            <a:r>
              <a:rPr lang="es-AR" dirty="0">
                <a:latin typeface="Consolas" panose="020B0609020204030204" pitchFamily="49" charset="0"/>
                <a:cs typeface="Arial" panose="020B0604020202020204" pitchFamily="34" charset="0"/>
              </a:rPr>
              <a:t>Triangulo</a:t>
            </a:r>
            <a:r>
              <a:rPr lang="es-AR" dirty="0">
                <a:latin typeface="Arial" panose="020B0604020202020204" pitchFamily="34" charset="0"/>
                <a:cs typeface="Arial" panose="020B0604020202020204" pitchFamily="34" charset="0"/>
              </a:rPr>
              <a:t> aun cuando dicha clase no se encontraba definida al escribir este código.</a:t>
            </a:r>
          </a:p>
        </p:txBody>
      </p:sp>
      <p:sp>
        <p:nvSpPr>
          <p:cNvPr id="13" name="Shape 87"/>
          <p:cNvSpPr/>
          <p:nvPr/>
        </p:nvSpPr>
        <p:spPr>
          <a:xfrm>
            <a:off x="613123" y="5675937"/>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65776599"/>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175</a:t>
            </a:fld>
            <a:endParaRPr lang="es-AR" dirty="0"/>
          </a:p>
        </p:txBody>
      </p:sp>
      <p:pic>
        <p:nvPicPr>
          <p:cNvPr id="10242"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7" name="Rectángulo 6"/>
          <p:cNvSpPr/>
          <p:nvPr/>
        </p:nvSpPr>
        <p:spPr>
          <a:xfrm>
            <a:off x="0" y="2120315"/>
            <a:ext cx="9144000" cy="4401205"/>
          </a:xfrm>
          <a:prstGeom prst="rect">
            <a:avLst/>
          </a:prstGeom>
        </p:spPr>
        <p:txBody>
          <a:bodyPr wrap="square">
            <a:spAutoFit/>
          </a:bodyPr>
          <a:lstStyle/>
          <a:p>
            <a:pPr algn="ctr"/>
            <a:r>
              <a:rPr lang="es-AR" sz="2000" dirty="0">
                <a:latin typeface="Arial" panose="020B0604020202020204" pitchFamily="34" charset="0"/>
                <a:cs typeface="Arial" panose="020B0604020202020204" pitchFamily="34" charset="0"/>
              </a:rPr>
              <a:t>Se desea modelar un juego compuesto por héroes y villanos. </a:t>
            </a:r>
          </a:p>
          <a:p>
            <a:pPr algn="ctr"/>
            <a:r>
              <a:rPr lang="es-AR" sz="2000" dirty="0">
                <a:latin typeface="Arial" panose="020B0604020202020204" pitchFamily="34" charset="0"/>
                <a:cs typeface="Arial" panose="020B0604020202020204" pitchFamily="34" charset="0"/>
              </a:rPr>
              <a:t>Cada personaje del juego posee un nombre de </a:t>
            </a:r>
            <a:r>
              <a:rPr lang="es-AR" sz="2000" dirty="0" err="1">
                <a:latin typeface="Arial" panose="020B0604020202020204" pitchFamily="34" charset="0"/>
                <a:cs typeface="Arial" panose="020B0604020202020204" pitchFamily="34" charset="0"/>
              </a:rPr>
              <a:t>Super</a:t>
            </a:r>
            <a:r>
              <a:rPr lang="es-AR" sz="2000" dirty="0">
                <a:latin typeface="Arial" panose="020B0604020202020204" pitchFamily="34" charset="0"/>
                <a:cs typeface="Arial" panose="020B0604020202020204" pitchFamily="34" charset="0"/>
              </a:rPr>
              <a:t> Héroe y un valor de fuerza. </a:t>
            </a:r>
          </a:p>
          <a:p>
            <a:pPr algn="ctr"/>
            <a:endParaRPr lang="es-AR" sz="2000" dirty="0">
              <a:latin typeface="Arial" panose="020B0604020202020204" pitchFamily="34" charset="0"/>
              <a:cs typeface="Arial" panose="020B0604020202020204" pitchFamily="34" charset="0"/>
            </a:endParaRPr>
          </a:p>
          <a:p>
            <a:pPr algn="ctr"/>
            <a:r>
              <a:rPr lang="es-AR" sz="2000" dirty="0">
                <a:latin typeface="Arial" panose="020B0604020202020204" pitchFamily="34" charset="0"/>
                <a:cs typeface="Arial" panose="020B0604020202020204" pitchFamily="34" charset="0"/>
              </a:rPr>
              <a:t>Adicionalmente, el juego debe proveer un mecanismo de agrupamiento de los personajes en ligas para realizar enfrentamientos entre grupos de personajes. </a:t>
            </a:r>
          </a:p>
          <a:p>
            <a:pPr algn="ctr"/>
            <a:endParaRPr lang="es-AR" sz="2000" dirty="0">
              <a:latin typeface="Arial" panose="020B0604020202020204" pitchFamily="34" charset="0"/>
              <a:cs typeface="Arial" panose="020B0604020202020204" pitchFamily="34" charset="0"/>
            </a:endParaRPr>
          </a:p>
          <a:p>
            <a:pPr algn="ctr"/>
            <a:r>
              <a:rPr lang="es-AR" sz="2000" dirty="0">
                <a:latin typeface="Arial" panose="020B0604020202020204" pitchFamily="34" charset="0"/>
                <a:cs typeface="Arial" panose="020B0604020202020204" pitchFamily="34" charset="0"/>
              </a:rPr>
              <a:t>Cada liga puede estar compuesta tanto de personajes como de otras ligas. </a:t>
            </a:r>
          </a:p>
          <a:p>
            <a:pPr algn="ctr"/>
            <a:r>
              <a:rPr lang="es-AR" sz="2000" dirty="0">
                <a:latin typeface="Arial" panose="020B0604020202020204" pitchFamily="34" charset="0"/>
                <a:cs typeface="Arial" panose="020B0604020202020204" pitchFamily="34" charset="0"/>
              </a:rPr>
              <a:t>Cada liga tiene su propio nombre de liga y un valor de fuerza. </a:t>
            </a:r>
          </a:p>
          <a:p>
            <a:pPr algn="ctr"/>
            <a:endParaRPr lang="es-AR" sz="2000" dirty="0">
              <a:latin typeface="Arial" panose="020B0604020202020204" pitchFamily="34" charset="0"/>
              <a:cs typeface="Arial" panose="020B0604020202020204" pitchFamily="34" charset="0"/>
            </a:endParaRPr>
          </a:p>
          <a:p>
            <a:pPr algn="ctr"/>
            <a:r>
              <a:rPr lang="es-AR" sz="2000" dirty="0">
                <a:latin typeface="Arial" panose="020B0604020202020204" pitchFamily="34" charset="0"/>
                <a:cs typeface="Arial" panose="020B0604020202020204" pitchFamily="34" charset="0"/>
              </a:rPr>
              <a:t>La fuerza de la liga se determina como el promedio de la fuerza de cada uno de los personajes y/o ligas que lo conforman. </a:t>
            </a:r>
          </a:p>
          <a:p>
            <a:pPr algn="ctr"/>
            <a:r>
              <a:rPr lang="es-AR" sz="2000" dirty="0">
                <a:latin typeface="Arial" panose="020B0604020202020204" pitchFamily="34" charset="0"/>
                <a:cs typeface="Arial" panose="020B0604020202020204" pitchFamily="34" charset="0"/>
              </a:rPr>
              <a:t>Se debe proveer funcionalidad que permita retornar la fuerza tanto de un personaje como de una liga.</a:t>
            </a:r>
          </a:p>
        </p:txBody>
      </p:sp>
    </p:spTree>
    <p:extLst>
      <p:ext uri="{BB962C8B-B14F-4D97-AF65-F5344CB8AC3E}">
        <p14:creationId xmlns:p14="http://schemas.microsoft.com/office/powerpoint/2010/main" val="1582671938"/>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1" y="2160000"/>
            <a:ext cx="9143969" cy="4351338"/>
          </a:xfrm>
        </p:spPr>
        <p:txBody>
          <a:bodyPr>
            <a:normAutofit/>
          </a:bodyPr>
          <a:lstStyle/>
          <a:p>
            <a:pPr marL="0"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“Se desea modelar un juego compuesto por héroes y villanos. Cada personaje del juego posee un nombre de </a:t>
            </a:r>
            <a:r>
              <a:rPr lang="es-AR" sz="2400" i="1" dirty="0" err="1">
                <a:latin typeface="Arial" panose="020B0604020202020204" pitchFamily="34" charset="0"/>
                <a:ea typeface="Calibri" panose="020F0502020204030204" pitchFamily="34" charset="0"/>
                <a:cs typeface="Arial" panose="020B0604020202020204" pitchFamily="34" charset="0"/>
              </a:rPr>
              <a:t>Super</a:t>
            </a:r>
            <a:r>
              <a:rPr lang="es-AR" sz="2400" i="1" dirty="0">
                <a:latin typeface="Arial" panose="020B0604020202020204" pitchFamily="34" charset="0"/>
                <a:ea typeface="Calibri" panose="020F0502020204030204" pitchFamily="34" charset="0"/>
                <a:cs typeface="Arial" panose="020B0604020202020204" pitchFamily="34" charset="0"/>
              </a:rPr>
              <a:t> Héroe y un valor de fuerza. […] Se debe proveer funcionalidad que permita retornar la fuerza tanto de un personaje […].”</a:t>
            </a:r>
            <a:endParaRPr lang="es-AR" sz="3200" dirty="0">
              <a:latin typeface="Arial" panose="020B0604020202020204" pitchFamily="34" charset="0"/>
              <a:ea typeface="Calibri" panose="020F0502020204030204" pitchFamily="34" charset="0"/>
              <a:cs typeface="Arial" panose="020B0604020202020204" pitchFamily="34" charset="0"/>
            </a:endParaRPr>
          </a:p>
          <a:p>
            <a:endParaRPr lang="es-AR" sz="2400" dirty="0">
              <a:latin typeface="Arial" panose="020B0604020202020204" pitchFamily="34" charset="0"/>
              <a:cs typeface="Arial" panose="020B0604020202020204" pitchFamily="34"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176</a:t>
            </a:fld>
            <a:endParaRPr lang="es-AR" dirty="0"/>
          </a:p>
        </p:txBody>
      </p:sp>
      <p:pic>
        <p:nvPicPr>
          <p:cNvPr id="11"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2005024"/>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1" y="2160000"/>
            <a:ext cx="9143969" cy="4351338"/>
          </a:xfrm>
        </p:spPr>
        <p:txBody>
          <a:bodyPr/>
          <a:lstStyle/>
          <a:p>
            <a:pPr marL="0"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“Se desea modelar un juego compuesto por héroes y villanos. Cada personaje del juego posee un nombre de </a:t>
            </a:r>
            <a:r>
              <a:rPr lang="es-AR" sz="2400" i="1" dirty="0" err="1">
                <a:latin typeface="Arial" panose="020B0604020202020204" pitchFamily="34" charset="0"/>
                <a:ea typeface="Calibri" panose="020F0502020204030204" pitchFamily="34" charset="0"/>
                <a:cs typeface="Arial" panose="020B0604020202020204" pitchFamily="34" charset="0"/>
              </a:rPr>
              <a:t>Super</a:t>
            </a:r>
            <a:r>
              <a:rPr lang="es-AR" sz="2400" i="1" dirty="0">
                <a:latin typeface="Arial" panose="020B0604020202020204" pitchFamily="34" charset="0"/>
                <a:ea typeface="Calibri" panose="020F0502020204030204" pitchFamily="34" charset="0"/>
                <a:cs typeface="Arial" panose="020B0604020202020204" pitchFamily="34" charset="0"/>
              </a:rPr>
              <a:t> Héroe y un valor de fuerza. […] Se debe proveer funcionalidad que permita retornar la fuerza tanto de un personaje […].”</a:t>
            </a:r>
            <a:endParaRPr lang="es-AR" sz="3200"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177</a:t>
            </a:fld>
            <a:endParaRPr lang="es-AR" dirty="0"/>
          </a:p>
        </p:txBody>
      </p:sp>
      <p:graphicFrame>
        <p:nvGraphicFramePr>
          <p:cNvPr id="9" name="Tabla 8"/>
          <p:cNvGraphicFramePr>
            <a:graphicFrameLocks noGrp="1"/>
          </p:cNvGraphicFramePr>
          <p:nvPr>
            <p:extLst>
              <p:ext uri="{D42A27DB-BD31-4B8C-83A1-F6EECF244321}">
                <p14:modId xmlns:p14="http://schemas.microsoft.com/office/powerpoint/2010/main" val="3264982602"/>
              </p:ext>
            </p:extLst>
          </p:nvPr>
        </p:nvGraphicFramePr>
        <p:xfrm>
          <a:off x="245108" y="4123564"/>
          <a:ext cx="4192783" cy="1620432"/>
        </p:xfrm>
        <a:graphic>
          <a:graphicData uri="http://schemas.openxmlformats.org/drawingml/2006/table">
            <a:tbl>
              <a:tblPr>
                <a:tableStyleId>{5C22544A-7EE6-4342-B048-85BDC9FD1C3A}</a:tableStyleId>
              </a:tblPr>
              <a:tblGrid>
                <a:gridCol w="4192783">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Heroe</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fuerza</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Heroe</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 </a:t>
                      </a:r>
                      <a:r>
                        <a:rPr lang="en-GB" sz="1800" dirty="0" err="1">
                          <a:latin typeface="Arial" panose="020B0604020202020204" pitchFamily="34" charset="0"/>
                          <a:cs typeface="Arial" panose="020B0604020202020204" pitchFamily="34" charset="0"/>
                        </a:rPr>
                        <a:t>fuerza</a:t>
                      </a:r>
                      <a:r>
                        <a:rPr lang="en-GB" sz="1800" dirty="0">
                          <a:latin typeface="Arial" panose="020B0604020202020204" pitchFamily="34" charset="0"/>
                          <a:cs typeface="Arial" panose="020B0604020202020204" pitchFamily="34" charset="0"/>
                        </a:rPr>
                        <a:t> : float)</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graphicFrame>
        <p:nvGraphicFramePr>
          <p:cNvPr id="10" name="Tabla 9"/>
          <p:cNvGraphicFramePr>
            <a:graphicFrameLocks noGrp="1"/>
          </p:cNvGraphicFramePr>
          <p:nvPr>
            <p:extLst>
              <p:ext uri="{D42A27DB-BD31-4B8C-83A1-F6EECF244321}">
                <p14:modId xmlns:p14="http://schemas.microsoft.com/office/powerpoint/2010/main" val="2101906008"/>
              </p:ext>
            </p:extLst>
          </p:nvPr>
        </p:nvGraphicFramePr>
        <p:xfrm>
          <a:off x="4724474" y="4138232"/>
          <a:ext cx="4132910" cy="1620432"/>
        </p:xfrm>
        <a:graphic>
          <a:graphicData uri="http://schemas.openxmlformats.org/drawingml/2006/table">
            <a:tbl>
              <a:tblPr>
                <a:tableStyleId>{5C22544A-7EE6-4342-B048-85BDC9FD1C3A}</a:tableStyleId>
              </a:tblPr>
              <a:tblGrid>
                <a:gridCol w="4132910">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VIllano</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fuerza</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Villano</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 </a:t>
                      </a:r>
                      <a:r>
                        <a:rPr lang="en-GB" sz="1800" dirty="0" err="1">
                          <a:latin typeface="Arial" panose="020B0604020202020204" pitchFamily="34" charset="0"/>
                          <a:cs typeface="Arial" panose="020B0604020202020204" pitchFamily="34" charset="0"/>
                        </a:rPr>
                        <a:t>fuerza</a:t>
                      </a:r>
                      <a:r>
                        <a:rPr lang="en-GB" sz="1800" dirty="0">
                          <a:latin typeface="Arial" panose="020B0604020202020204" pitchFamily="34" charset="0"/>
                          <a:cs typeface="Arial" panose="020B0604020202020204" pitchFamily="34" charset="0"/>
                        </a:rPr>
                        <a:t> : float)</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pic>
        <p:nvPicPr>
          <p:cNvPr id="11"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2538237"/>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1" y="2160000"/>
            <a:ext cx="9143969" cy="4351338"/>
          </a:xfrm>
        </p:spPr>
        <p:txBody>
          <a:bodyPr/>
          <a:lstStyle/>
          <a:p>
            <a:pPr marL="0"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“Se desea modelar un juego compuesto por héroes y villanos. Cada personaje del juego posee un nombre de </a:t>
            </a:r>
            <a:r>
              <a:rPr lang="es-AR" sz="2400" i="1" dirty="0" err="1">
                <a:latin typeface="Arial" panose="020B0604020202020204" pitchFamily="34" charset="0"/>
                <a:ea typeface="Calibri" panose="020F0502020204030204" pitchFamily="34" charset="0"/>
                <a:cs typeface="Arial" panose="020B0604020202020204" pitchFamily="34" charset="0"/>
              </a:rPr>
              <a:t>Super</a:t>
            </a:r>
            <a:r>
              <a:rPr lang="es-AR" sz="2400" i="1" dirty="0">
                <a:latin typeface="Arial" panose="020B0604020202020204" pitchFamily="34" charset="0"/>
                <a:ea typeface="Calibri" panose="020F0502020204030204" pitchFamily="34" charset="0"/>
                <a:cs typeface="Arial" panose="020B0604020202020204" pitchFamily="34" charset="0"/>
              </a:rPr>
              <a:t> Héroe y un valor de fuerza. […] Se debe proveer funcionalidad que permita retornar la fuerza tanto de un personaje […].”</a:t>
            </a:r>
            <a:endParaRPr lang="es-AR" sz="3200"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178</a:t>
            </a:fld>
            <a:endParaRPr lang="es-AR" dirty="0"/>
          </a:p>
        </p:txBody>
      </p:sp>
      <p:pic>
        <p:nvPicPr>
          <p:cNvPr id="11"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p:cNvSpPr txBox="1"/>
          <p:nvPr/>
        </p:nvSpPr>
        <p:spPr>
          <a:xfrm>
            <a:off x="2081513" y="5988556"/>
            <a:ext cx="5285922" cy="483209"/>
          </a:xfrm>
          <a:prstGeom prst="rect">
            <a:avLst/>
          </a:prstGeom>
          <a:noFill/>
        </p:spPr>
        <p:txBody>
          <a:bodyPr wrap="square" rtlCol="0">
            <a:spAutoFit/>
          </a:bodyPr>
          <a:lstStyle/>
          <a:p>
            <a:pPr algn="ctr"/>
            <a:r>
              <a:rPr lang="es-AR" sz="2540" b="1" dirty="0">
                <a:solidFill>
                  <a:srgbClr val="FF0000"/>
                </a:solidFill>
                <a:latin typeface="Arial" panose="020B0604020202020204" pitchFamily="34" charset="0"/>
                <a:cs typeface="Arial" panose="020B0604020202020204" pitchFamily="34" charset="0"/>
              </a:rPr>
              <a:t>¿Son ambas clases necesarias?</a:t>
            </a:r>
          </a:p>
        </p:txBody>
      </p:sp>
      <p:graphicFrame>
        <p:nvGraphicFramePr>
          <p:cNvPr id="14" name="Tabla 13"/>
          <p:cNvGraphicFramePr>
            <a:graphicFrameLocks noGrp="1"/>
          </p:cNvGraphicFramePr>
          <p:nvPr>
            <p:extLst>
              <p:ext uri="{D42A27DB-BD31-4B8C-83A1-F6EECF244321}">
                <p14:modId xmlns:p14="http://schemas.microsoft.com/office/powerpoint/2010/main" val="756351271"/>
              </p:ext>
            </p:extLst>
          </p:nvPr>
        </p:nvGraphicFramePr>
        <p:xfrm>
          <a:off x="245108" y="4123564"/>
          <a:ext cx="4192783" cy="1620432"/>
        </p:xfrm>
        <a:graphic>
          <a:graphicData uri="http://schemas.openxmlformats.org/drawingml/2006/table">
            <a:tbl>
              <a:tblPr>
                <a:tableStyleId>{5C22544A-7EE6-4342-B048-85BDC9FD1C3A}</a:tableStyleId>
              </a:tblPr>
              <a:tblGrid>
                <a:gridCol w="4192783">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Heroe</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fuerza</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Heroe</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 </a:t>
                      </a:r>
                      <a:r>
                        <a:rPr lang="en-GB" sz="1800" dirty="0" err="1">
                          <a:latin typeface="Arial" panose="020B0604020202020204" pitchFamily="34" charset="0"/>
                          <a:cs typeface="Arial" panose="020B0604020202020204" pitchFamily="34" charset="0"/>
                        </a:rPr>
                        <a:t>fuerza</a:t>
                      </a:r>
                      <a:r>
                        <a:rPr lang="en-GB" sz="1800" dirty="0">
                          <a:latin typeface="Arial" panose="020B0604020202020204" pitchFamily="34" charset="0"/>
                          <a:cs typeface="Arial" panose="020B0604020202020204" pitchFamily="34" charset="0"/>
                        </a:rPr>
                        <a:t> : float)</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graphicFrame>
        <p:nvGraphicFramePr>
          <p:cNvPr id="15" name="Tabla 14"/>
          <p:cNvGraphicFramePr>
            <a:graphicFrameLocks noGrp="1"/>
          </p:cNvGraphicFramePr>
          <p:nvPr>
            <p:extLst>
              <p:ext uri="{D42A27DB-BD31-4B8C-83A1-F6EECF244321}">
                <p14:modId xmlns:p14="http://schemas.microsoft.com/office/powerpoint/2010/main" val="2114839559"/>
              </p:ext>
            </p:extLst>
          </p:nvPr>
        </p:nvGraphicFramePr>
        <p:xfrm>
          <a:off x="4724474" y="4138232"/>
          <a:ext cx="4132910" cy="1620432"/>
        </p:xfrm>
        <a:graphic>
          <a:graphicData uri="http://schemas.openxmlformats.org/drawingml/2006/table">
            <a:tbl>
              <a:tblPr>
                <a:tableStyleId>{5C22544A-7EE6-4342-B048-85BDC9FD1C3A}</a:tableStyleId>
              </a:tblPr>
              <a:tblGrid>
                <a:gridCol w="4132910">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VIllano</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fuerza</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Villano</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 </a:t>
                      </a:r>
                      <a:r>
                        <a:rPr lang="en-GB" sz="1800" dirty="0" err="1">
                          <a:latin typeface="Arial" panose="020B0604020202020204" pitchFamily="34" charset="0"/>
                          <a:cs typeface="Arial" panose="020B0604020202020204" pitchFamily="34" charset="0"/>
                        </a:rPr>
                        <a:t>fuerza</a:t>
                      </a:r>
                      <a:r>
                        <a:rPr lang="en-GB" sz="1800" dirty="0">
                          <a:latin typeface="Arial" panose="020B0604020202020204" pitchFamily="34" charset="0"/>
                          <a:cs typeface="Arial" panose="020B0604020202020204" pitchFamily="34" charset="0"/>
                        </a:rPr>
                        <a:t> : float)</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29795920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Clase </a:t>
            </a:r>
            <a:r>
              <a:rPr lang="es-AR" b="1" dirty="0" err="1">
                <a:latin typeface="Consolas" panose="020B0609020204030204" pitchFamily="49" charset="0"/>
              </a:rPr>
              <a:t>Object</a:t>
            </a:r>
            <a:r>
              <a:rPr lang="es-AR" dirty="0">
                <a:latin typeface="Consolas" panose="020B0609020204030204" pitchFamily="49" charset="0"/>
              </a:rPr>
              <a:t/>
            </a:r>
            <a:br>
              <a:rPr lang="es-AR" dirty="0">
                <a:latin typeface="Consolas" panose="020B0609020204030204" pitchFamily="49" charset="0"/>
              </a:rPr>
            </a:br>
            <a:r>
              <a:rPr lang="es-AR" sz="2800" i="1" dirty="0"/>
              <a:t>Métodos más Importantes</a:t>
            </a:r>
            <a:endParaRPr lang="es-AR" sz="2800" i="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a:t>
            </a:fld>
            <a:endParaRPr lang="es-AR" dirty="0"/>
          </a:p>
        </p:txBody>
      </p:sp>
      <p:sp>
        <p:nvSpPr>
          <p:cNvPr id="7" name="CuadroTexto 6"/>
          <p:cNvSpPr txBox="1"/>
          <p:nvPr/>
        </p:nvSpPr>
        <p:spPr>
          <a:xfrm>
            <a:off x="4834936" y="2943088"/>
            <a:ext cx="3111347"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Algunos de los métodos de la clase </a:t>
            </a:r>
            <a:r>
              <a:rPr lang="es-AR" sz="2000" dirty="0" err="1">
                <a:latin typeface="Consolas" panose="020B0609020204030204" pitchFamily="49" charset="0"/>
                <a:cs typeface="Arial" panose="020B0604020202020204" pitchFamily="34" charset="0"/>
              </a:rPr>
              <a:t>Object</a:t>
            </a:r>
            <a:endParaRPr lang="es-AR" sz="2000" dirty="0">
              <a:latin typeface="Consolas" panose="020B0609020204030204" pitchFamily="49" charset="0"/>
              <a:cs typeface="Arial" panose="020B0604020202020204" pitchFamily="34" charset="0"/>
            </a:endParaRPr>
          </a:p>
        </p:txBody>
      </p:sp>
      <p:sp>
        <p:nvSpPr>
          <p:cNvPr id="8" name="CuadroTexto 7"/>
          <p:cNvSpPr txBox="1"/>
          <p:nvPr/>
        </p:nvSpPr>
        <p:spPr>
          <a:xfrm>
            <a:off x="4834936" y="4355023"/>
            <a:ext cx="3256130" cy="1015663"/>
          </a:xfrm>
          <a:prstGeom prst="rect">
            <a:avLst/>
          </a:prstGeom>
          <a:noFill/>
        </p:spPr>
        <p:txBody>
          <a:bodyPr wrap="square" rtlCol="0">
            <a:spAutoFit/>
          </a:bodyPr>
          <a:lstStyle/>
          <a:p>
            <a:pPr algn="ctr"/>
            <a:r>
              <a:rPr lang="es-AR" sz="2000" b="1" dirty="0">
                <a:latin typeface="Arial" panose="020B0604020202020204" pitchFamily="34" charset="0"/>
                <a:cs typeface="Arial" panose="020B0604020202020204" pitchFamily="34" charset="0"/>
              </a:rPr>
              <a:t>TODAS</a:t>
            </a:r>
            <a:r>
              <a:rPr lang="es-AR" sz="2000" dirty="0">
                <a:latin typeface="Arial" panose="020B0604020202020204" pitchFamily="34" charset="0"/>
                <a:cs typeface="Arial" panose="020B0604020202020204" pitchFamily="34" charset="0"/>
              </a:rPr>
              <a:t> las clases que se creen heredan </a:t>
            </a:r>
            <a:r>
              <a:rPr lang="es-AR" sz="2000" b="1" dirty="0">
                <a:latin typeface="Arial" panose="020B0604020202020204" pitchFamily="34" charset="0"/>
                <a:cs typeface="Arial" panose="020B0604020202020204" pitchFamily="34" charset="0"/>
              </a:rPr>
              <a:t>TODOS</a:t>
            </a:r>
            <a:r>
              <a:rPr lang="es-AR" sz="2000" dirty="0">
                <a:latin typeface="Arial" panose="020B0604020202020204" pitchFamily="34" charset="0"/>
                <a:cs typeface="Arial" panose="020B0604020202020204" pitchFamily="34" charset="0"/>
              </a:rPr>
              <a:t> los métodos de </a:t>
            </a:r>
            <a:r>
              <a:rPr lang="es-AR" sz="2000" dirty="0" err="1">
                <a:latin typeface="Consolas" panose="020B0609020204030204" pitchFamily="49" charset="0"/>
                <a:cs typeface="Arial" panose="020B0604020202020204" pitchFamily="34" charset="0"/>
              </a:rPr>
              <a:t>Object</a:t>
            </a:r>
            <a:r>
              <a:rPr lang="es-AR" sz="2000" dirty="0">
                <a:latin typeface="Arial" panose="020B0604020202020204" pitchFamily="34" charset="0"/>
                <a:cs typeface="Arial" panose="020B0604020202020204" pitchFamily="34" charset="0"/>
              </a:rPr>
              <a:t>!</a:t>
            </a:r>
          </a:p>
        </p:txBody>
      </p:sp>
      <p:graphicFrame>
        <p:nvGraphicFramePr>
          <p:cNvPr id="9" name="Tabla 8"/>
          <p:cNvGraphicFramePr>
            <a:graphicFrameLocks noGrp="1"/>
          </p:cNvGraphicFramePr>
          <p:nvPr>
            <p:extLst>
              <p:ext uri="{D42A27DB-BD31-4B8C-83A1-F6EECF244321}">
                <p14:modId xmlns:p14="http://schemas.microsoft.com/office/powerpoint/2010/main" val="2609945853"/>
              </p:ext>
            </p:extLst>
          </p:nvPr>
        </p:nvGraphicFramePr>
        <p:xfrm>
          <a:off x="1312507" y="2646680"/>
          <a:ext cx="3132000" cy="1559560"/>
        </p:xfrm>
        <a:graphic>
          <a:graphicData uri="http://schemas.openxmlformats.org/drawingml/2006/table">
            <a:tbl>
              <a:tblPr firstRow="1" bandRow="1">
                <a:tableStyleId>{5C22544A-7EE6-4342-B048-85BDC9FD1C3A}</a:tableStyleId>
              </a:tblPr>
              <a:tblGrid>
                <a:gridCol w="3132000">
                  <a:extLst>
                    <a:ext uri="{9D8B030D-6E8A-4147-A177-3AD203B41FA5}">
                      <a16:colId xmlns="" xmlns:a16="http://schemas.microsoft.com/office/drawing/2014/main" val="20000"/>
                    </a:ext>
                  </a:extLst>
                </a:gridCol>
              </a:tblGrid>
              <a:tr h="370840">
                <a:tc>
                  <a:txBody>
                    <a:bodyPr/>
                    <a:lstStyle/>
                    <a:p>
                      <a:pPr algn="ctr"/>
                      <a:r>
                        <a:rPr lang="en-GB" i="0" dirty="0">
                          <a:solidFill>
                            <a:schemeClr val="tx1"/>
                          </a:solidFill>
                          <a:latin typeface="Arial" panose="020B0604020202020204" pitchFamily="34" charset="0"/>
                          <a:cs typeface="Arial" panose="020B0604020202020204" pitchFamily="34" charset="0"/>
                        </a:rPr>
                        <a:t>Object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70840">
                <a:tc>
                  <a:txBody>
                    <a:bodyPr/>
                    <a:lstStyle/>
                    <a:p>
                      <a:pPr algn="l"/>
                      <a:r>
                        <a:rPr lang="en-GB" i="0" dirty="0">
                          <a:solidFill>
                            <a:schemeClr val="tx1"/>
                          </a:solidFill>
                          <a:latin typeface="Arial" panose="020B0604020202020204" pitchFamily="34" charset="0"/>
                          <a:cs typeface="Arial" panose="020B0604020202020204" pitchFamily="34" charset="0"/>
                        </a:rPr>
                        <a:t>+ equals(o : Object)</a:t>
                      </a:r>
                      <a:r>
                        <a:rPr lang="en-GB" i="0" baseline="0" dirty="0">
                          <a:solidFill>
                            <a:schemeClr val="tx1"/>
                          </a:solidFill>
                          <a:latin typeface="Arial" panose="020B0604020202020204" pitchFamily="34" charset="0"/>
                          <a:cs typeface="Arial" panose="020B0604020202020204" pitchFamily="34" charset="0"/>
                        </a:rPr>
                        <a:t>: </a:t>
                      </a:r>
                      <a:r>
                        <a:rPr lang="en-GB" i="0" baseline="0" dirty="0" err="1">
                          <a:solidFill>
                            <a:schemeClr val="tx1"/>
                          </a:solidFill>
                          <a:latin typeface="Arial" panose="020B0604020202020204" pitchFamily="34" charset="0"/>
                          <a:cs typeface="Arial" panose="020B0604020202020204" pitchFamily="34" charset="0"/>
                        </a:rPr>
                        <a:t>boolean</a:t>
                      </a:r>
                      <a:endParaRPr lang="en-GB" i="0" dirty="0">
                        <a:solidFill>
                          <a:schemeClr val="tx1"/>
                        </a:solidFill>
                        <a:latin typeface="Arial" panose="020B0604020202020204" pitchFamily="34" charset="0"/>
                        <a:cs typeface="Arial" panose="020B0604020202020204" pitchFamily="34" charset="0"/>
                      </a:endParaRPr>
                    </a:p>
                    <a:p>
                      <a:pPr algn="l"/>
                      <a:r>
                        <a:rPr lang="en-GB" dirty="0">
                          <a:solidFill>
                            <a:schemeClr val="tx1"/>
                          </a:solidFill>
                          <a:latin typeface="Arial" panose="020B0604020202020204" pitchFamily="34" charset="0"/>
                          <a:cs typeface="Arial" panose="020B0604020202020204" pitchFamily="34" charset="0"/>
                        </a:rPr>
                        <a:t>+</a:t>
                      </a:r>
                      <a:r>
                        <a:rPr lang="en-GB" baseline="0" dirty="0">
                          <a:solidFill>
                            <a:schemeClr val="tx1"/>
                          </a:solidFill>
                          <a:latin typeface="Arial" panose="020B0604020202020204" pitchFamily="34" charset="0"/>
                          <a:cs typeface="Arial" panose="020B0604020202020204" pitchFamily="34" charset="0"/>
                        </a:rPr>
                        <a:t> </a:t>
                      </a:r>
                      <a:r>
                        <a:rPr lang="en-GB" baseline="0" dirty="0" err="1">
                          <a:solidFill>
                            <a:schemeClr val="tx1"/>
                          </a:solidFill>
                          <a:latin typeface="Arial" panose="020B0604020202020204" pitchFamily="34" charset="0"/>
                          <a:cs typeface="Arial" panose="020B0604020202020204" pitchFamily="34" charset="0"/>
                        </a:rPr>
                        <a:t>getClass</a:t>
                      </a:r>
                      <a:r>
                        <a:rPr lang="en-GB" baseline="0" dirty="0">
                          <a:solidFill>
                            <a:schemeClr val="tx1"/>
                          </a:solidFill>
                          <a:latin typeface="Arial" panose="020B0604020202020204" pitchFamily="34" charset="0"/>
                          <a:cs typeface="Arial" panose="020B0604020202020204" pitchFamily="34" charset="0"/>
                        </a:rPr>
                        <a:t>(): Class</a:t>
                      </a:r>
                    </a:p>
                    <a:p>
                      <a:pPr algn="l"/>
                      <a:r>
                        <a:rPr lang="en-GB" dirty="0">
                          <a:solidFill>
                            <a:schemeClr val="tx1"/>
                          </a:solidFill>
                          <a:latin typeface="Arial" panose="020B0604020202020204" pitchFamily="34" charset="0"/>
                          <a:cs typeface="Arial" panose="020B0604020202020204" pitchFamily="34" charset="0"/>
                        </a:rPr>
                        <a:t>+ </a:t>
                      </a:r>
                      <a:r>
                        <a:rPr lang="en-GB" dirty="0" err="1">
                          <a:solidFill>
                            <a:schemeClr val="tx1"/>
                          </a:solidFill>
                          <a:latin typeface="Arial" panose="020B0604020202020204" pitchFamily="34" charset="0"/>
                          <a:cs typeface="Arial" panose="020B0604020202020204" pitchFamily="34" charset="0"/>
                        </a:rPr>
                        <a:t>hashCode</a:t>
                      </a:r>
                      <a:r>
                        <a:rPr lang="en-GB" dirty="0">
                          <a:solidFill>
                            <a:schemeClr val="tx1"/>
                          </a:solidFill>
                          <a:latin typeface="Arial" panose="020B0604020202020204" pitchFamily="34" charset="0"/>
                          <a:cs typeface="Arial" panose="020B0604020202020204" pitchFamily="34" charset="0"/>
                        </a:rPr>
                        <a:t>()</a:t>
                      </a:r>
                      <a:r>
                        <a:rPr lang="en-GB" baseline="0" dirty="0">
                          <a:solidFill>
                            <a:schemeClr val="tx1"/>
                          </a:solidFill>
                          <a:latin typeface="Arial" panose="020B0604020202020204" pitchFamily="34" charset="0"/>
                          <a:cs typeface="Arial" panose="020B0604020202020204" pitchFamily="34" charset="0"/>
                        </a:rPr>
                        <a:t>: </a:t>
                      </a:r>
                      <a:r>
                        <a:rPr lang="en-GB" baseline="0" dirty="0" err="1">
                          <a:solidFill>
                            <a:schemeClr val="tx1"/>
                          </a:solidFill>
                          <a:latin typeface="Arial" panose="020B0604020202020204" pitchFamily="34" charset="0"/>
                          <a:cs typeface="Arial" panose="020B0604020202020204" pitchFamily="34" charset="0"/>
                        </a:rPr>
                        <a:t>int</a:t>
                      </a:r>
                      <a:endParaRPr lang="en-GB" baseline="0" dirty="0">
                        <a:solidFill>
                          <a:schemeClr val="tx1"/>
                        </a:solidFill>
                        <a:latin typeface="Arial" panose="020B0604020202020204" pitchFamily="34" charset="0"/>
                        <a:cs typeface="Arial" panose="020B0604020202020204" pitchFamily="34" charset="0"/>
                      </a:endParaRPr>
                    </a:p>
                    <a:p>
                      <a:pPr algn="l"/>
                      <a:r>
                        <a:rPr lang="en-GB" baseline="0" dirty="0">
                          <a:solidFill>
                            <a:schemeClr val="tx1"/>
                          </a:solidFill>
                          <a:latin typeface="Arial" panose="020B0604020202020204" pitchFamily="34" charset="0"/>
                          <a:cs typeface="Arial" panose="020B0604020202020204" pitchFamily="34" charset="0"/>
                        </a:rPr>
                        <a:t>+ </a:t>
                      </a:r>
                      <a:r>
                        <a:rPr lang="en-GB" baseline="0" dirty="0" err="1">
                          <a:solidFill>
                            <a:schemeClr val="tx1"/>
                          </a:solidFill>
                          <a:latin typeface="Arial" panose="020B0604020202020204" pitchFamily="34" charset="0"/>
                          <a:cs typeface="Arial" panose="020B0604020202020204" pitchFamily="34" charset="0"/>
                        </a:rPr>
                        <a:t>toString</a:t>
                      </a:r>
                      <a:r>
                        <a:rPr lang="en-GB" baseline="0" dirty="0">
                          <a:solidFill>
                            <a:schemeClr val="tx1"/>
                          </a:solidFill>
                          <a:latin typeface="Arial" panose="020B0604020202020204" pitchFamily="34" charset="0"/>
                          <a:cs typeface="Arial" panose="020B0604020202020204" pitchFamily="34" charset="0"/>
                        </a:rPr>
                        <a:t>(): String</a:t>
                      </a:r>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bl>
          </a:graphicData>
        </a:graphic>
      </p:graphicFrame>
      <p:grpSp>
        <p:nvGrpSpPr>
          <p:cNvPr id="11" name="Grupo 10"/>
          <p:cNvGrpSpPr/>
          <p:nvPr/>
        </p:nvGrpSpPr>
        <p:grpSpPr>
          <a:xfrm>
            <a:off x="2654482" y="4212198"/>
            <a:ext cx="290286" cy="540000"/>
            <a:chOff x="-1886857" y="3661511"/>
            <a:chExt cx="290286" cy="1027860"/>
          </a:xfrm>
        </p:grpSpPr>
        <p:sp>
          <p:nvSpPr>
            <p:cNvPr id="12" name="Triángulo isósceles 11"/>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a:latin typeface="Arial" panose="020B0604020202020204" pitchFamily="34" charset="0"/>
                <a:cs typeface="Arial" panose="020B0604020202020204" pitchFamily="34" charset="0"/>
              </a:endParaRPr>
            </a:p>
          </p:txBody>
        </p:sp>
        <p:cxnSp>
          <p:nvCxnSpPr>
            <p:cNvPr id="13" name="Conector recto 12"/>
            <p:cNvCxnSpPr>
              <a:stCxn id="12"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0" name="Tabla 9"/>
          <p:cNvGraphicFramePr>
            <a:graphicFrameLocks noGrp="1"/>
          </p:cNvGraphicFramePr>
          <p:nvPr>
            <p:extLst>
              <p:ext uri="{D42A27DB-BD31-4B8C-83A1-F6EECF244321}">
                <p14:modId xmlns:p14="http://schemas.microsoft.com/office/powerpoint/2010/main" val="4285086179"/>
              </p:ext>
            </p:extLst>
          </p:nvPr>
        </p:nvGraphicFramePr>
        <p:xfrm>
          <a:off x="1312507" y="4628601"/>
          <a:ext cx="3132000" cy="731520"/>
        </p:xfrm>
        <a:graphic>
          <a:graphicData uri="http://schemas.openxmlformats.org/drawingml/2006/table">
            <a:tbl>
              <a:tblPr firstRow="1" bandRow="1">
                <a:tableStyleId>{5C22544A-7EE6-4342-B048-85BDC9FD1C3A}</a:tableStyleId>
              </a:tblPr>
              <a:tblGrid>
                <a:gridCol w="3132000">
                  <a:extLst>
                    <a:ext uri="{9D8B030D-6E8A-4147-A177-3AD203B41FA5}">
                      <a16:colId xmlns="" xmlns:a16="http://schemas.microsoft.com/office/drawing/2014/main" val="20000"/>
                    </a:ext>
                  </a:extLst>
                </a:gridCol>
              </a:tblGrid>
              <a:tr h="327871">
                <a:tc>
                  <a:txBody>
                    <a:bodyPr/>
                    <a:lstStyle/>
                    <a:p>
                      <a:pPr algn="ctr"/>
                      <a:r>
                        <a:rPr lang="en-GB" i="0" dirty="0" err="1">
                          <a:solidFill>
                            <a:schemeClr val="tx1"/>
                          </a:solidFill>
                          <a:latin typeface="Arial" panose="020B0604020202020204" pitchFamily="34" charset="0"/>
                          <a:cs typeface="Arial" panose="020B0604020202020204" pitchFamily="34" charset="0"/>
                        </a:rPr>
                        <a:t>MiClase</a:t>
                      </a:r>
                      <a:endParaRPr lang="en-GB" i="0"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233755">
                <a:tc>
                  <a:txBody>
                    <a:bodyPr/>
                    <a:lstStyle/>
                    <a:p>
                      <a:pPr algn="l"/>
                      <a:endParaRPr lang="en-GB" dirty="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3091669879"/>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1" y="2160000"/>
            <a:ext cx="9143969" cy="4351338"/>
          </a:xfrm>
        </p:spPr>
        <p:txBody>
          <a:bodyPr/>
          <a:lstStyle/>
          <a:p>
            <a:pPr marL="0"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“Se desea modelar un juego compuesto por héroes y villanos. Cada personaje del juego posee un nombre de </a:t>
            </a:r>
            <a:r>
              <a:rPr lang="es-AR" sz="2400" i="1" dirty="0" err="1">
                <a:latin typeface="Arial" panose="020B0604020202020204" pitchFamily="34" charset="0"/>
                <a:ea typeface="Calibri" panose="020F0502020204030204" pitchFamily="34" charset="0"/>
                <a:cs typeface="Arial" panose="020B0604020202020204" pitchFamily="34" charset="0"/>
              </a:rPr>
              <a:t>Super</a:t>
            </a:r>
            <a:r>
              <a:rPr lang="es-AR" sz="2400" i="1" dirty="0">
                <a:latin typeface="Arial" panose="020B0604020202020204" pitchFamily="34" charset="0"/>
                <a:ea typeface="Calibri" panose="020F0502020204030204" pitchFamily="34" charset="0"/>
                <a:cs typeface="Arial" panose="020B0604020202020204" pitchFamily="34" charset="0"/>
              </a:rPr>
              <a:t> Héroe y un valor de fuerza. […] Se debe proveer funcionalidad que permita retornar la fuerza tanto de un personaje […].”</a:t>
            </a:r>
            <a:endParaRPr lang="es-AR" sz="3200"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179</a:t>
            </a:fld>
            <a:endParaRPr lang="es-AR" dirty="0"/>
          </a:p>
        </p:txBody>
      </p:sp>
      <p:pic>
        <p:nvPicPr>
          <p:cNvPr id="11"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p:cNvSpPr txBox="1"/>
          <p:nvPr/>
        </p:nvSpPr>
        <p:spPr>
          <a:xfrm>
            <a:off x="2081513" y="5988556"/>
            <a:ext cx="5285922" cy="483209"/>
          </a:xfrm>
          <a:prstGeom prst="rect">
            <a:avLst/>
          </a:prstGeom>
          <a:noFill/>
        </p:spPr>
        <p:txBody>
          <a:bodyPr wrap="square" rtlCol="0">
            <a:spAutoFit/>
          </a:bodyPr>
          <a:lstStyle/>
          <a:p>
            <a:pPr algn="ctr"/>
            <a:r>
              <a:rPr lang="es-AR" sz="2540" b="1" dirty="0">
                <a:solidFill>
                  <a:srgbClr val="FF0000"/>
                </a:solidFill>
                <a:latin typeface="Arial" panose="020B0604020202020204" pitchFamily="34" charset="0"/>
                <a:cs typeface="Arial" panose="020B0604020202020204" pitchFamily="34" charset="0"/>
              </a:rPr>
              <a:t>¿Son ambas clases necesarias?</a:t>
            </a:r>
          </a:p>
        </p:txBody>
      </p:sp>
      <p:graphicFrame>
        <p:nvGraphicFramePr>
          <p:cNvPr id="14" name="Tabla 13"/>
          <p:cNvGraphicFramePr>
            <a:graphicFrameLocks noGrp="1"/>
          </p:cNvGraphicFramePr>
          <p:nvPr>
            <p:extLst/>
          </p:nvPr>
        </p:nvGraphicFramePr>
        <p:xfrm>
          <a:off x="245108" y="4123564"/>
          <a:ext cx="4192783" cy="1620432"/>
        </p:xfrm>
        <a:graphic>
          <a:graphicData uri="http://schemas.openxmlformats.org/drawingml/2006/table">
            <a:tbl>
              <a:tblPr>
                <a:tableStyleId>{5C22544A-7EE6-4342-B048-85BDC9FD1C3A}</a:tableStyleId>
              </a:tblPr>
              <a:tblGrid>
                <a:gridCol w="4192783">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Heroe</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fuerza</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Heroe</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 </a:t>
                      </a:r>
                      <a:r>
                        <a:rPr lang="en-GB" sz="1800" dirty="0" err="1">
                          <a:latin typeface="Arial" panose="020B0604020202020204" pitchFamily="34" charset="0"/>
                          <a:cs typeface="Arial" panose="020B0604020202020204" pitchFamily="34" charset="0"/>
                        </a:rPr>
                        <a:t>fuerza</a:t>
                      </a:r>
                      <a:r>
                        <a:rPr lang="en-GB" sz="1800" dirty="0">
                          <a:latin typeface="Arial" panose="020B0604020202020204" pitchFamily="34" charset="0"/>
                          <a:cs typeface="Arial" panose="020B0604020202020204" pitchFamily="34" charset="0"/>
                        </a:rPr>
                        <a:t> : float)</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graphicFrame>
        <p:nvGraphicFramePr>
          <p:cNvPr id="15" name="Tabla 14"/>
          <p:cNvGraphicFramePr>
            <a:graphicFrameLocks noGrp="1"/>
          </p:cNvGraphicFramePr>
          <p:nvPr>
            <p:extLst/>
          </p:nvPr>
        </p:nvGraphicFramePr>
        <p:xfrm>
          <a:off x="4724474" y="4138232"/>
          <a:ext cx="4132910" cy="1620432"/>
        </p:xfrm>
        <a:graphic>
          <a:graphicData uri="http://schemas.openxmlformats.org/drawingml/2006/table">
            <a:tbl>
              <a:tblPr>
                <a:tableStyleId>{5C22544A-7EE6-4342-B048-85BDC9FD1C3A}</a:tableStyleId>
              </a:tblPr>
              <a:tblGrid>
                <a:gridCol w="4132910">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VIllano</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fuerza</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Villano</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 </a:t>
                      </a:r>
                      <a:r>
                        <a:rPr lang="en-GB" sz="1800" dirty="0" err="1">
                          <a:latin typeface="Arial" panose="020B0604020202020204" pitchFamily="34" charset="0"/>
                          <a:cs typeface="Arial" panose="020B0604020202020204" pitchFamily="34" charset="0"/>
                        </a:rPr>
                        <a:t>fuerza</a:t>
                      </a:r>
                      <a:r>
                        <a:rPr lang="en-GB" sz="1800" dirty="0">
                          <a:latin typeface="Arial" panose="020B0604020202020204" pitchFamily="34" charset="0"/>
                          <a:cs typeface="Arial" panose="020B0604020202020204" pitchFamily="34" charset="0"/>
                        </a:rPr>
                        <a:t> : float)</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
        <p:nvSpPr>
          <p:cNvPr id="6" name="Rectángulo 5"/>
          <p:cNvSpPr/>
          <p:nvPr/>
        </p:nvSpPr>
        <p:spPr>
          <a:xfrm>
            <a:off x="7602939" y="5972715"/>
            <a:ext cx="954107" cy="461665"/>
          </a:xfrm>
          <a:prstGeom prst="rect">
            <a:avLst/>
          </a:prstGeom>
        </p:spPr>
        <p:txBody>
          <a:bodyPr wrap="none">
            <a:spAutoFit/>
          </a:bodyPr>
          <a:lstStyle/>
          <a:p>
            <a:pPr algn="ctr"/>
            <a:r>
              <a:rPr lang="es-AR" sz="2400" b="1" dirty="0">
                <a:solidFill>
                  <a:srgbClr val="FF0000"/>
                </a:solidFill>
                <a:latin typeface="Arial" panose="020B0604020202020204" pitchFamily="34" charset="0"/>
                <a:cs typeface="Arial" panose="020B0604020202020204" pitchFamily="34" charset="0"/>
              </a:rPr>
              <a:t>NO!!!</a:t>
            </a:r>
          </a:p>
        </p:txBody>
      </p:sp>
    </p:spTree>
    <p:extLst>
      <p:ext uri="{BB962C8B-B14F-4D97-AF65-F5344CB8AC3E}">
        <p14:creationId xmlns:p14="http://schemas.microsoft.com/office/powerpoint/2010/main" val="3223857039"/>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1" y="2160000"/>
            <a:ext cx="9143969" cy="4351338"/>
          </a:xfrm>
        </p:spPr>
        <p:txBody>
          <a:bodyPr>
            <a:normAutofit/>
          </a:bodyPr>
          <a:lstStyle/>
          <a:p>
            <a:pPr marL="0"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“Se desea modelar un juego compuesto por héroes y villanos. Cada personaje del juego posee un nombre de </a:t>
            </a:r>
            <a:r>
              <a:rPr lang="es-AR" sz="2400" i="1" dirty="0" err="1">
                <a:latin typeface="Arial" panose="020B0604020202020204" pitchFamily="34" charset="0"/>
                <a:ea typeface="Calibri" panose="020F0502020204030204" pitchFamily="34" charset="0"/>
                <a:cs typeface="Arial" panose="020B0604020202020204" pitchFamily="34" charset="0"/>
              </a:rPr>
              <a:t>Super</a:t>
            </a:r>
            <a:r>
              <a:rPr lang="es-AR" sz="2400" i="1" dirty="0">
                <a:latin typeface="Arial" panose="020B0604020202020204" pitchFamily="34" charset="0"/>
                <a:ea typeface="Calibri" panose="020F0502020204030204" pitchFamily="34" charset="0"/>
                <a:cs typeface="Arial" panose="020B0604020202020204" pitchFamily="34" charset="0"/>
              </a:rPr>
              <a:t> Héroe y un valor de fuerza. […] Se debe proveer funcionalidad que permita retornar la fuerza tanto de un personaje […].”</a:t>
            </a:r>
            <a:endParaRPr lang="es-AR" sz="3200" dirty="0">
              <a:latin typeface="Arial" panose="020B0604020202020204" pitchFamily="34" charset="0"/>
              <a:ea typeface="Calibri" panose="020F0502020204030204" pitchFamily="34" charset="0"/>
              <a:cs typeface="Arial" panose="020B0604020202020204" pitchFamily="34" charset="0"/>
            </a:endParaRPr>
          </a:p>
          <a:p>
            <a:endParaRPr lang="es-AR" sz="2400" dirty="0">
              <a:latin typeface="Arial" panose="020B0604020202020204" pitchFamily="34" charset="0"/>
              <a:cs typeface="Arial" panose="020B0604020202020204" pitchFamily="34"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180</a:t>
            </a:fld>
            <a:endParaRPr lang="es-AR" dirty="0"/>
          </a:p>
        </p:txBody>
      </p:sp>
      <p:pic>
        <p:nvPicPr>
          <p:cNvPr id="11"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6" name="Tabla 15"/>
          <p:cNvGraphicFramePr>
            <a:graphicFrameLocks noGrp="1"/>
          </p:cNvGraphicFramePr>
          <p:nvPr>
            <p:extLst>
              <p:ext uri="{D42A27DB-BD31-4B8C-83A1-F6EECF244321}">
                <p14:modId xmlns:p14="http://schemas.microsoft.com/office/powerpoint/2010/main" val="660303199"/>
              </p:ext>
            </p:extLst>
          </p:nvPr>
        </p:nvGraphicFramePr>
        <p:xfrm>
          <a:off x="2269409" y="3870751"/>
          <a:ext cx="4605148" cy="1620432"/>
        </p:xfrm>
        <a:graphic>
          <a:graphicData uri="http://schemas.openxmlformats.org/drawingml/2006/table">
            <a:tbl>
              <a:tblPr>
                <a:tableStyleId>{5C22544A-7EE6-4342-B048-85BDC9FD1C3A}</a:tableStyleId>
              </a:tblPr>
              <a:tblGrid>
                <a:gridCol w="4605148">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Personaje</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fuerza</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Personaje</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 </a:t>
                      </a:r>
                      <a:r>
                        <a:rPr lang="en-GB" sz="1800" dirty="0" err="1">
                          <a:latin typeface="Arial" panose="020B0604020202020204" pitchFamily="34" charset="0"/>
                          <a:cs typeface="Arial" panose="020B0604020202020204" pitchFamily="34" charset="0"/>
                        </a:rPr>
                        <a:t>fuerza</a:t>
                      </a:r>
                      <a:r>
                        <a:rPr lang="en-GB" sz="1800" dirty="0">
                          <a:latin typeface="Arial" panose="020B0604020202020204" pitchFamily="34" charset="0"/>
                          <a:cs typeface="Arial" panose="020B0604020202020204" pitchFamily="34" charset="0"/>
                        </a:rPr>
                        <a:t> : float)</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
        <p:nvSpPr>
          <p:cNvPr id="7" name="Rectángulo 6"/>
          <p:cNvSpPr/>
          <p:nvPr/>
        </p:nvSpPr>
        <p:spPr>
          <a:xfrm>
            <a:off x="-1" y="5841185"/>
            <a:ext cx="9144001" cy="446276"/>
          </a:xfrm>
          <a:prstGeom prst="rect">
            <a:avLst/>
          </a:prstGeom>
        </p:spPr>
        <p:txBody>
          <a:bodyPr wrap="square">
            <a:spAutoFit/>
          </a:bodyPr>
          <a:lstStyle/>
          <a:p>
            <a:pPr algn="ctr"/>
            <a:r>
              <a:rPr lang="es-AR" sz="2300" b="1" dirty="0">
                <a:solidFill>
                  <a:srgbClr val="FF0000"/>
                </a:solidFill>
                <a:latin typeface="Arial" panose="020B0604020202020204" pitchFamily="34" charset="0"/>
                <a:cs typeface="Arial" panose="020B0604020202020204" pitchFamily="34" charset="0"/>
              </a:rPr>
              <a:t>Ambas clases pueden ser reemplazadas por la clase Personaje.</a:t>
            </a:r>
          </a:p>
        </p:txBody>
      </p:sp>
    </p:spTree>
    <p:extLst>
      <p:ext uri="{BB962C8B-B14F-4D97-AF65-F5344CB8AC3E}">
        <p14:creationId xmlns:p14="http://schemas.microsoft.com/office/powerpoint/2010/main" val="3605954802"/>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0000"/>
            <a:ext cx="9143968" cy="4351338"/>
          </a:xfrm>
        </p:spPr>
        <p:txBody>
          <a:bodyPr>
            <a:normAutofit/>
          </a:bodyPr>
          <a:lstStyle/>
          <a:p>
            <a:pPr marL="0"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“Adicionalmente, el juego debe proveer un mecanismo de agrupamiento de los personajes en ligas para realizar enfrentamientos entre grupos de personajes. Cada liga puede estar compuesta tanto de personajes como de otras ligas. Cada liga tiene su propio nombre de liga y un valor de fuerza.”</a:t>
            </a:r>
            <a:endParaRPr lang="es-AR" sz="3200" dirty="0">
              <a:latin typeface="Arial" panose="020B0604020202020204" pitchFamily="34" charset="0"/>
              <a:ea typeface="Calibri" panose="020F0502020204030204" pitchFamily="34" charset="0"/>
              <a:cs typeface="Arial" panose="020B0604020202020204" pitchFamily="34" charset="0"/>
            </a:endParaRPr>
          </a:p>
          <a:p>
            <a:pPr marL="0" indent="0" algn="ctr">
              <a:buNone/>
            </a:pPr>
            <a:endParaRPr lang="es-AR" sz="2400" dirty="0">
              <a:latin typeface="Arial" panose="020B0604020202020204" pitchFamily="34" charset="0"/>
              <a:cs typeface="Arial" panose="020B0604020202020204" pitchFamily="34"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181</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5551817"/>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0000"/>
            <a:ext cx="9143968" cy="4351338"/>
          </a:xfrm>
        </p:spPr>
        <p:txBody>
          <a:bodyPr>
            <a:normAutofit/>
          </a:bodyPr>
          <a:lstStyle/>
          <a:p>
            <a:pPr marL="0"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“Adicionalmente, el juego debe proveer un mecanismo de agrupamiento de los personajes en ligas para realizar enfrentamientos entre grupos de personajes. Cada liga puede estar compuesta tanto de personajes como de otras ligas. Cada liga tiene su propio nombre de liga y un valor de fuerza.”</a:t>
            </a:r>
            <a:endParaRPr lang="es-AR" sz="3200" dirty="0">
              <a:latin typeface="Arial" panose="020B0604020202020204" pitchFamily="34" charset="0"/>
              <a:ea typeface="Calibri" panose="020F0502020204030204" pitchFamily="34" charset="0"/>
              <a:cs typeface="Arial" panose="020B0604020202020204" pitchFamily="34" charset="0"/>
            </a:endParaRPr>
          </a:p>
          <a:p>
            <a:pPr marL="0" indent="0" algn="ctr">
              <a:buNone/>
            </a:pPr>
            <a:endParaRPr lang="es-AR" sz="2400" dirty="0">
              <a:latin typeface="Arial" panose="020B0604020202020204" pitchFamily="34" charset="0"/>
              <a:cs typeface="Arial" panose="020B0604020202020204" pitchFamily="34"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182</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Tabla 10"/>
          <p:cNvGraphicFramePr>
            <a:graphicFrameLocks noGrp="1"/>
          </p:cNvGraphicFramePr>
          <p:nvPr>
            <p:extLst>
              <p:ext uri="{D42A27DB-BD31-4B8C-83A1-F6EECF244321}">
                <p14:modId xmlns:p14="http://schemas.microsoft.com/office/powerpoint/2010/main" val="4094743889"/>
              </p:ext>
            </p:extLst>
          </p:nvPr>
        </p:nvGraphicFramePr>
        <p:xfrm>
          <a:off x="4449173" y="4510840"/>
          <a:ext cx="4554975" cy="1620432"/>
        </p:xfrm>
        <a:graphic>
          <a:graphicData uri="http://schemas.openxmlformats.org/drawingml/2006/table">
            <a:tbl>
              <a:tblPr>
                <a:tableStyleId>{5C22544A-7EE6-4342-B048-85BDC9FD1C3A}</a:tableStyleId>
              </a:tblPr>
              <a:tblGrid>
                <a:gridCol w="4554975">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Personaje</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fuerza</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Personaje</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 </a:t>
                      </a:r>
                      <a:r>
                        <a:rPr lang="en-GB" sz="1800" dirty="0" err="1">
                          <a:latin typeface="Arial" panose="020B0604020202020204" pitchFamily="34" charset="0"/>
                          <a:cs typeface="Arial" panose="020B0604020202020204" pitchFamily="34" charset="0"/>
                        </a:rPr>
                        <a:t>fuerza</a:t>
                      </a:r>
                      <a:r>
                        <a:rPr lang="en-GB" sz="1800" dirty="0">
                          <a:latin typeface="Arial" panose="020B0604020202020204" pitchFamily="34" charset="0"/>
                          <a:cs typeface="Arial" panose="020B0604020202020204" pitchFamily="34" charset="0"/>
                        </a:rPr>
                        <a:t> : float)</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cxnSp>
        <p:nvCxnSpPr>
          <p:cNvPr id="13" name="Conector recto de flecha 12"/>
          <p:cNvCxnSpPr>
            <a:stCxn id="12" idx="3"/>
            <a:endCxn id="11" idx="1"/>
          </p:cNvCxnSpPr>
          <p:nvPr/>
        </p:nvCxnSpPr>
        <p:spPr>
          <a:xfrm>
            <a:off x="3331029" y="5321056"/>
            <a:ext cx="1118144" cy="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nvGrpSpPr>
          <p:cNvPr id="23" name="Grupo 22"/>
          <p:cNvGrpSpPr/>
          <p:nvPr/>
        </p:nvGrpSpPr>
        <p:grpSpPr>
          <a:xfrm>
            <a:off x="85726" y="4023507"/>
            <a:ext cx="1678080" cy="1069850"/>
            <a:chOff x="1138314" y="4036620"/>
            <a:chExt cx="1796031" cy="1387843"/>
          </a:xfrm>
        </p:grpSpPr>
        <p:cxnSp>
          <p:nvCxnSpPr>
            <p:cNvPr id="10" name="Conector recto de flecha 9"/>
            <p:cNvCxnSpPr/>
            <p:nvPr/>
          </p:nvCxnSpPr>
          <p:spPr>
            <a:xfrm rot="16200000" flipV="1">
              <a:off x="2579429" y="4384107"/>
              <a:ext cx="685757"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4" name="Conector recto de flecha 13"/>
            <p:cNvCxnSpPr/>
            <p:nvPr/>
          </p:nvCxnSpPr>
          <p:spPr>
            <a:xfrm flipV="1">
              <a:off x="1138314" y="5408272"/>
              <a:ext cx="586737" cy="1038"/>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ector recto de flecha 14"/>
            <p:cNvCxnSpPr/>
            <p:nvPr/>
          </p:nvCxnSpPr>
          <p:spPr>
            <a:xfrm flipV="1">
              <a:off x="1138314" y="4054672"/>
              <a:ext cx="1796031"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6" name="Conector recto de flecha 15"/>
            <p:cNvCxnSpPr/>
            <p:nvPr/>
          </p:nvCxnSpPr>
          <p:spPr>
            <a:xfrm rot="16200000" flipV="1">
              <a:off x="444910" y="4730024"/>
              <a:ext cx="1387843"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grpSp>
      <p:graphicFrame>
        <p:nvGraphicFramePr>
          <p:cNvPr id="12" name="Tabla 11"/>
          <p:cNvGraphicFramePr>
            <a:graphicFrameLocks noGrp="1"/>
          </p:cNvGraphicFramePr>
          <p:nvPr>
            <p:extLst>
              <p:ext uri="{D42A27DB-BD31-4B8C-83A1-F6EECF244321}">
                <p14:modId xmlns:p14="http://schemas.microsoft.com/office/powerpoint/2010/main" val="2481595109"/>
              </p:ext>
            </p:extLst>
          </p:nvPr>
        </p:nvGraphicFramePr>
        <p:xfrm>
          <a:off x="633930" y="4373680"/>
          <a:ext cx="2697099" cy="1894752"/>
        </p:xfrm>
        <a:graphic>
          <a:graphicData uri="http://schemas.openxmlformats.org/drawingml/2006/table">
            <a:tbl>
              <a:tblPr>
                <a:tableStyleId>{5C22544A-7EE6-4342-B048-85BDC9FD1C3A}</a:tableStyleId>
              </a:tblPr>
              <a:tblGrid>
                <a:gridCol w="2697099">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Liga</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684288">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personajes</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a:t>
                      </a:r>
                      <a:r>
                        <a:rPr lang="en-GB" sz="1800" baseline="0" dirty="0" err="1">
                          <a:latin typeface="Arial" panose="020B0604020202020204" pitchFamily="34" charset="0"/>
                          <a:cs typeface="Arial" panose="020B0604020202020204" pitchFamily="34" charset="0"/>
                        </a:rPr>
                        <a:t>Personaje</a:t>
                      </a:r>
                      <a:r>
                        <a:rPr lang="en-GB" sz="1800" baseline="0" dirty="0">
                          <a:latin typeface="Arial" panose="020B0604020202020204" pitchFamily="34" charset="0"/>
                          <a:cs typeface="Arial" panose="020B0604020202020204" pitchFamily="34" charset="0"/>
                        </a:rPr>
                        <a:t>[]</a:t>
                      </a:r>
                      <a:endParaRPr lang="en-GB" sz="1800" dirty="0">
                        <a:latin typeface="Arial" panose="020B0604020202020204" pitchFamily="34" charset="0"/>
                        <a:cs typeface="Arial" panose="020B0604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ligas</a:t>
                      </a:r>
                      <a:r>
                        <a:rPr lang="en-GB" sz="180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p>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nombre</a:t>
                      </a:r>
                      <a:r>
                        <a:rPr lang="en-GB" sz="1800" baseline="0" dirty="0">
                          <a:latin typeface="Arial" panose="020B0604020202020204" pitchFamily="34" charset="0"/>
                          <a:cs typeface="Arial" panose="020B0604020202020204" pitchFamily="34" charset="0"/>
                        </a:rPr>
                        <a:t> : String</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baseline="0" dirty="0">
                          <a:latin typeface="Arial" panose="020B0604020202020204" pitchFamily="34" charset="0"/>
                          <a:cs typeface="Arial" panose="020B0604020202020204" pitchFamily="34" charset="0"/>
                        </a:rPr>
                        <a:t> : String)</a:t>
                      </a:r>
                      <a:endParaRPr lang="en-GB" sz="1800" dirty="0">
                        <a:latin typeface="Arial" panose="020B0604020202020204" pitchFamily="34" charset="0"/>
                        <a:cs typeface="Arial" panose="020B0604020202020204" pitchFamily="34" charset="0"/>
                      </a:endParaRP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793709391"/>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0000"/>
            <a:ext cx="9143968" cy="4351338"/>
          </a:xfrm>
        </p:spPr>
        <p:txBody>
          <a:bodyPr/>
          <a:lstStyle/>
          <a:p>
            <a:pPr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“Se debe proveer funcionalidad que permita retornar la fuerza tanto de un personaje como de una liga.”</a:t>
            </a:r>
            <a:endParaRPr lang="es-AR" sz="2400" dirty="0">
              <a:latin typeface="Arial" panose="020B0604020202020204" pitchFamily="34" charset="0"/>
              <a:ea typeface="Calibri" panose="020F0502020204030204" pitchFamily="34" charset="0"/>
              <a:cs typeface="Arial" panose="020B0604020202020204" pitchFamily="34" charset="0"/>
            </a:endParaRPr>
          </a:p>
          <a:p>
            <a:pPr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“La fuerza de la liga se determina como el promedio de la fuerza de cada uno de los personajes y/o ligas que lo conforman.”</a:t>
            </a:r>
            <a:endParaRPr lang="es-AR" sz="2400"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183</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2364654"/>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0" y="2160000"/>
            <a:ext cx="9143968" cy="4351338"/>
          </a:xfrm>
        </p:spPr>
        <p:txBody>
          <a:bodyPr/>
          <a:lstStyle/>
          <a:p>
            <a:pPr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“Se debe proveer funcionalidad que permita retornar la fuerza tanto de un personaje como de una liga.”</a:t>
            </a:r>
            <a:endParaRPr lang="es-AR" sz="2400" dirty="0">
              <a:latin typeface="Arial" panose="020B0604020202020204" pitchFamily="34" charset="0"/>
              <a:ea typeface="Calibri" panose="020F0502020204030204" pitchFamily="34" charset="0"/>
              <a:cs typeface="Arial" panose="020B0604020202020204" pitchFamily="34" charset="0"/>
            </a:endParaRPr>
          </a:p>
          <a:p>
            <a:pPr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“La fuerza de la liga se determina como el promedio de la fuerza de cada uno de los personajes y/o ligas que lo conforman.”</a:t>
            </a:r>
            <a:endParaRPr lang="es-AR" sz="2400"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6" name="Rectángulo 5"/>
          <p:cNvSpPr/>
          <p:nvPr/>
        </p:nvSpPr>
        <p:spPr>
          <a:xfrm>
            <a:off x="2719232" y="4166100"/>
            <a:ext cx="6647733" cy="218521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float</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getFuerza</a:t>
            </a:r>
            <a:r>
              <a:rPr lang="es-AR" sz="1700" dirty="0">
                <a:solidFill>
                  <a:srgbClr val="666600"/>
                </a:solidFill>
                <a:latin typeface="Consolas" panose="020B0609020204030204" pitchFamily="49" charset="0"/>
              </a:rPr>
              <a:t>(){</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float</a:t>
            </a:r>
            <a:r>
              <a:rPr lang="es-AR" sz="1700" dirty="0">
                <a:solidFill>
                  <a:srgbClr val="000000"/>
                </a:solidFill>
                <a:latin typeface="Consolas" panose="020B0609020204030204" pitchFamily="49" charset="0"/>
              </a:rPr>
              <a:t> sum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6666"/>
                </a:solidFill>
                <a:latin typeface="Consolas" panose="020B0609020204030204" pitchFamily="49" charset="0"/>
              </a:rPr>
              <a:t>0;</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for</a:t>
            </a:r>
            <a:r>
              <a:rPr lang="es-AR" sz="1700" dirty="0">
                <a:solidFill>
                  <a:srgbClr val="666600"/>
                </a:solidFill>
                <a:latin typeface="Consolas" panose="020B0609020204030204" pitchFamily="49" charset="0"/>
              </a:rPr>
              <a:t>(</a:t>
            </a:r>
            <a:r>
              <a:rPr lang="es-AR" sz="1700" dirty="0">
                <a:solidFill>
                  <a:srgbClr val="660066"/>
                </a:solidFill>
                <a:latin typeface="Consolas" panose="020B0609020204030204" pitchFamily="49" charset="0"/>
              </a:rPr>
              <a:t>Liga</a:t>
            </a:r>
            <a:r>
              <a:rPr lang="es-AR" sz="1700" dirty="0">
                <a:solidFill>
                  <a:srgbClr val="000000"/>
                </a:solidFill>
                <a:latin typeface="Consolas" panose="020B0609020204030204" pitchFamily="49" charset="0"/>
              </a:rPr>
              <a:t> l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ligas)</a:t>
            </a:r>
            <a:endParaRPr lang="es-AR" sz="1700" dirty="0"/>
          </a:p>
          <a:p>
            <a:r>
              <a:rPr lang="es-AR" sz="1700" dirty="0">
                <a:solidFill>
                  <a:srgbClr val="000000"/>
                </a:solidFill>
                <a:latin typeface="Consolas" panose="020B0609020204030204" pitchFamily="49" charset="0"/>
              </a:rPr>
              <a:t>    sum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l</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getFuerza</a:t>
            </a:r>
            <a:r>
              <a:rPr lang="es-AR" sz="1700" dirty="0">
                <a:solidFill>
                  <a:srgbClr val="666600"/>
                </a:solidFill>
                <a:latin typeface="Consolas" panose="020B0609020204030204" pitchFamily="49" charset="0"/>
              </a:rPr>
              <a:t>();</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for</a:t>
            </a:r>
            <a:r>
              <a:rPr lang="es-AR" sz="1700" dirty="0">
                <a:solidFill>
                  <a:srgbClr val="666600"/>
                </a:solidFill>
                <a:latin typeface="Consolas" panose="020B0609020204030204" pitchFamily="49" charset="0"/>
              </a:rPr>
              <a:t>(</a:t>
            </a:r>
            <a:r>
              <a:rPr lang="es-AR" sz="1700" dirty="0">
                <a:solidFill>
                  <a:srgbClr val="660066"/>
                </a:solidFill>
                <a:latin typeface="Consolas" panose="020B0609020204030204" pitchFamily="49" charset="0"/>
              </a:rPr>
              <a:t>Personaje</a:t>
            </a:r>
            <a:r>
              <a:rPr lang="es-AR" sz="1700" dirty="0">
                <a:solidFill>
                  <a:srgbClr val="000000"/>
                </a:solidFill>
                <a:latin typeface="Consolas" panose="020B0609020204030204" pitchFamily="49" charset="0"/>
              </a:rPr>
              <a:t> p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personajes)</a:t>
            </a:r>
            <a:endParaRPr lang="es-AR" sz="1700" dirty="0"/>
          </a:p>
          <a:p>
            <a:r>
              <a:rPr lang="es-AR" sz="1700" dirty="0">
                <a:solidFill>
                  <a:srgbClr val="000000"/>
                </a:solidFill>
                <a:latin typeface="Consolas" panose="020B0609020204030204" pitchFamily="49" charset="0"/>
              </a:rPr>
              <a:t>    sum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p</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getFuerza</a:t>
            </a:r>
            <a:r>
              <a:rPr lang="es-AR" sz="1700" dirty="0">
                <a:solidFill>
                  <a:srgbClr val="666600"/>
                </a:solidFill>
                <a:latin typeface="Consolas" panose="020B0609020204030204" pitchFamily="49" charset="0"/>
              </a:rPr>
              <a:t>();</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sum</a:t>
            </a:r>
            <a:r>
              <a:rPr lang="es-AR" sz="1700" dirty="0">
                <a:solidFill>
                  <a:srgbClr val="666600"/>
                </a:solidFill>
                <a:latin typeface="Consolas" panose="020B0609020204030204" pitchFamily="49" charset="0"/>
              </a:rPr>
              <a:t>/(</a:t>
            </a:r>
            <a:r>
              <a:rPr lang="es-AR" sz="1700" dirty="0" err="1">
                <a:solidFill>
                  <a:srgbClr val="000088"/>
                </a:solidFill>
                <a:latin typeface="Consolas" panose="020B0609020204030204" pitchFamily="49" charset="0"/>
              </a:rPr>
              <a:t>float</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ligas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size</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personajes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size</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a:t>
            </a:r>
            <a:endParaRPr lang="es-AR" sz="1700" dirty="0"/>
          </a:p>
        </p:txBody>
      </p:sp>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184</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3" name="Tabla 12"/>
          <p:cNvGraphicFramePr>
            <a:graphicFrameLocks noGrp="1"/>
          </p:cNvGraphicFramePr>
          <p:nvPr>
            <p:extLst>
              <p:ext uri="{D42A27DB-BD31-4B8C-83A1-F6EECF244321}">
                <p14:modId xmlns:p14="http://schemas.microsoft.com/office/powerpoint/2010/main" val="4265246706"/>
              </p:ext>
            </p:extLst>
          </p:nvPr>
        </p:nvGraphicFramePr>
        <p:xfrm>
          <a:off x="63500" y="3701253"/>
          <a:ext cx="2655732" cy="1894752"/>
        </p:xfrm>
        <a:graphic>
          <a:graphicData uri="http://schemas.openxmlformats.org/drawingml/2006/table">
            <a:tbl>
              <a:tblPr>
                <a:tableStyleId>{5C22544A-7EE6-4342-B048-85BDC9FD1C3A}</a:tableStyleId>
              </a:tblPr>
              <a:tblGrid>
                <a:gridCol w="2655732">
                  <a:extLst>
                    <a:ext uri="{9D8B030D-6E8A-4147-A177-3AD203B41FA5}">
                      <a16:colId xmlns="" xmlns:a16="http://schemas.microsoft.com/office/drawing/2014/main" val="20000"/>
                    </a:ext>
                  </a:extLst>
                </a:gridCol>
              </a:tblGrid>
              <a:tr h="283392">
                <a:tc>
                  <a:txBody>
                    <a:bodyPr/>
                    <a:lstStyle/>
                    <a:p>
                      <a:pPr algn="ctr"/>
                      <a:r>
                        <a:rPr lang="en-GB" sz="1800" b="1" dirty="0" err="1">
                          <a:latin typeface="Arial" panose="020B0604020202020204" pitchFamily="34" charset="0"/>
                          <a:cs typeface="Arial" panose="020B0604020202020204" pitchFamily="34" charset="0"/>
                        </a:rPr>
                        <a:t>Liga</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718109">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personajes</a:t>
                      </a:r>
                      <a:r>
                        <a:rPr lang="en-GB" sz="180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Personaje</a:t>
                      </a:r>
                      <a:r>
                        <a:rPr lang="en-GB" sz="1800" dirty="0">
                          <a:latin typeface="Arial" panose="020B0604020202020204" pitchFamily="34" charset="0"/>
                          <a:cs typeface="Arial" panose="020B0604020202020204" pitchFamily="34" charset="0"/>
                        </a:rPr>
                        <a:t>[]</a:t>
                      </a:r>
                    </a:p>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ligas</a:t>
                      </a:r>
                      <a:r>
                        <a:rPr lang="en-GB" sz="180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p>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nombre</a:t>
                      </a:r>
                      <a:r>
                        <a:rPr lang="en-GB" sz="1800" baseline="0" dirty="0">
                          <a:latin typeface="Arial" panose="020B0604020202020204" pitchFamily="34" charset="0"/>
                          <a:cs typeface="Arial" panose="020B0604020202020204" pitchFamily="34" charset="0"/>
                        </a:rPr>
                        <a:t> : String</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baseline="0" dirty="0">
                          <a:latin typeface="Arial" panose="020B0604020202020204" pitchFamily="34" charset="0"/>
                          <a:cs typeface="Arial" panose="020B0604020202020204" pitchFamily="34" charset="0"/>
                        </a:rPr>
                        <a:t> : String)</a:t>
                      </a:r>
                      <a:endParaRPr lang="en-GB" sz="1800" dirty="0">
                        <a:latin typeface="Arial" panose="020B0604020202020204" pitchFamily="34" charset="0"/>
                        <a:cs typeface="Arial" panose="020B0604020202020204" pitchFamily="34" charset="0"/>
                      </a:endParaRP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cxnSp>
        <p:nvCxnSpPr>
          <p:cNvPr id="14" name="Conector curvado 13"/>
          <p:cNvCxnSpPr/>
          <p:nvPr/>
        </p:nvCxnSpPr>
        <p:spPr>
          <a:xfrm rot="16200000" flipH="1">
            <a:off x="2375945" y="4712087"/>
            <a:ext cx="1015342" cy="328768"/>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curvado 14"/>
          <p:cNvCxnSpPr/>
          <p:nvPr/>
        </p:nvCxnSpPr>
        <p:spPr>
          <a:xfrm>
            <a:off x="1600200" y="4559300"/>
            <a:ext cx="1587500" cy="43051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7493353"/>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0000"/>
            <a:ext cx="9143968" cy="4351338"/>
          </a:xfrm>
        </p:spPr>
        <p:txBody>
          <a:bodyPr/>
          <a:lstStyle/>
          <a:p>
            <a:pPr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“Se debe proveer funcionalidad que permita retornar la fuerza tanto de un personaje como de una liga.”</a:t>
            </a:r>
            <a:endParaRPr lang="es-AR" sz="2400" dirty="0">
              <a:latin typeface="Arial" panose="020B0604020202020204" pitchFamily="34" charset="0"/>
              <a:ea typeface="Calibri" panose="020F0502020204030204" pitchFamily="34" charset="0"/>
              <a:cs typeface="Arial" panose="020B0604020202020204" pitchFamily="34" charset="0"/>
            </a:endParaRPr>
          </a:p>
          <a:p>
            <a:pPr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“La fuerza de la liga se determina como el promedio de la fuerza de cada uno de los personajes y/o ligas que lo conforman.”</a:t>
            </a:r>
            <a:endParaRPr lang="es-AR" sz="2400"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185</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10" name="Rectángulo 9"/>
          <p:cNvSpPr/>
          <p:nvPr/>
        </p:nvSpPr>
        <p:spPr>
          <a:xfrm>
            <a:off x="4225909" y="3835590"/>
            <a:ext cx="4667250" cy="1938992"/>
          </a:xfrm>
          <a:prstGeom prst="rect">
            <a:avLst/>
          </a:prstGeom>
        </p:spPr>
        <p:txBody>
          <a:bodyPr wrap="square">
            <a:spAutoFit/>
          </a:bodyPr>
          <a:lstStyle/>
          <a:p>
            <a:pPr indent="414726" algn="ctr"/>
            <a:r>
              <a:rPr lang="es-AR" sz="2000" dirty="0">
                <a:latin typeface="Arial" panose="020B0604020202020204" pitchFamily="34" charset="0"/>
                <a:ea typeface="Calibri" panose="020F0502020204030204" pitchFamily="34" charset="0"/>
                <a:cs typeface="Arial" panose="020B0604020202020204" pitchFamily="34" charset="0"/>
              </a:rPr>
              <a:t>Debido a la existencia de dos atributos específicos para las ligas y los personajes surge la necesidad de diferenciar en el código entre la obtención de la fuerza tanto por parte de los personajes como de las ligas.</a:t>
            </a:r>
          </a:p>
        </p:txBody>
      </p:sp>
      <p:sp>
        <p:nvSpPr>
          <p:cNvPr id="6" name="Rectángulo 5"/>
          <p:cNvSpPr/>
          <p:nvPr/>
        </p:nvSpPr>
        <p:spPr>
          <a:xfrm>
            <a:off x="101600" y="4034655"/>
            <a:ext cx="3873500" cy="1200329"/>
          </a:xfrm>
          <a:prstGeom prst="rect">
            <a:avLst/>
          </a:prstGeom>
        </p:spPr>
        <p:txBody>
          <a:bodyPr wrap="square">
            <a:spAutoFit/>
          </a:bodyPr>
          <a:lstStyle/>
          <a:p>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Liga</a:t>
            </a:r>
            <a:r>
              <a:rPr lang="es-AR" dirty="0">
                <a:solidFill>
                  <a:srgbClr val="000000"/>
                </a:solidFill>
                <a:latin typeface="Consolas" panose="020B0609020204030204" pitchFamily="49" charset="0"/>
              </a:rPr>
              <a:t> l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ligas)</a:t>
            </a:r>
            <a:endParaRPr lang="es-AR" dirty="0"/>
          </a:p>
          <a:p>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l</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Personaje</a:t>
            </a:r>
            <a:r>
              <a:rPr lang="es-AR" dirty="0">
                <a:solidFill>
                  <a:srgbClr val="000000"/>
                </a:solidFill>
                <a:latin typeface="Consolas" panose="020B0609020204030204" pitchFamily="49" charset="0"/>
              </a:rPr>
              <a:t> p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personajes)</a:t>
            </a:r>
            <a:endParaRPr lang="es-AR" dirty="0"/>
          </a:p>
          <a:p>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2406133693"/>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0000"/>
            <a:ext cx="9143968" cy="4351338"/>
          </a:xfrm>
        </p:spPr>
        <p:txBody>
          <a:bodyPr/>
          <a:lstStyle/>
          <a:p>
            <a:pPr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“Se debe proveer funcionalidad que permita retornar la fuerza tanto de un personaje como de una liga.”</a:t>
            </a:r>
            <a:endParaRPr lang="es-AR" sz="2400" dirty="0">
              <a:latin typeface="Arial" panose="020B0604020202020204" pitchFamily="34" charset="0"/>
              <a:ea typeface="Calibri" panose="020F0502020204030204" pitchFamily="34" charset="0"/>
              <a:cs typeface="Arial" panose="020B0604020202020204" pitchFamily="34" charset="0"/>
            </a:endParaRPr>
          </a:p>
          <a:p>
            <a:pPr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“La fuerza de la liga se determina como el promedio de la fuerza de cada uno de los personajes y/o ligas que lo conforman.”</a:t>
            </a:r>
            <a:endParaRPr lang="es-AR" sz="2400"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186</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10" name="Rectángulo 9"/>
          <p:cNvSpPr/>
          <p:nvPr/>
        </p:nvSpPr>
        <p:spPr>
          <a:xfrm>
            <a:off x="4225909" y="3835590"/>
            <a:ext cx="4667250" cy="1938992"/>
          </a:xfrm>
          <a:prstGeom prst="rect">
            <a:avLst/>
          </a:prstGeom>
        </p:spPr>
        <p:txBody>
          <a:bodyPr wrap="square">
            <a:spAutoFit/>
          </a:bodyPr>
          <a:lstStyle/>
          <a:p>
            <a:pPr indent="414726" algn="ctr"/>
            <a:r>
              <a:rPr lang="es-AR" sz="2000" dirty="0">
                <a:latin typeface="Arial" panose="020B0604020202020204" pitchFamily="34" charset="0"/>
                <a:ea typeface="Calibri" panose="020F0502020204030204" pitchFamily="34" charset="0"/>
                <a:cs typeface="Arial" panose="020B0604020202020204" pitchFamily="34" charset="0"/>
              </a:rPr>
              <a:t>Debido a la existencia de dos atributos específicos para las ligas y los personajes surge la necesidad de diferenciar en el código entre la obtención de la fuerza tanto por parte de los personajes como de las ligas.</a:t>
            </a:r>
          </a:p>
        </p:txBody>
      </p:sp>
      <p:sp>
        <p:nvSpPr>
          <p:cNvPr id="18" name="Rectángulo 17"/>
          <p:cNvSpPr/>
          <p:nvPr/>
        </p:nvSpPr>
        <p:spPr>
          <a:xfrm>
            <a:off x="676194" y="5838669"/>
            <a:ext cx="3972562" cy="400110"/>
          </a:xfrm>
          <a:prstGeom prst="rect">
            <a:avLst/>
          </a:prstGeom>
        </p:spPr>
        <p:txBody>
          <a:bodyPr wrap="none">
            <a:spAutoFit/>
          </a:bodyPr>
          <a:lstStyle/>
          <a:p>
            <a:pPr algn="ctr"/>
            <a:r>
              <a:rPr lang="es-AR" sz="2000" b="1" dirty="0">
                <a:solidFill>
                  <a:srgbClr val="FF0000"/>
                </a:solidFill>
                <a:latin typeface="Arial" panose="020B0604020202020204" pitchFamily="34" charset="0"/>
                <a:cs typeface="Arial" panose="020B0604020202020204" pitchFamily="34" charset="0"/>
              </a:rPr>
              <a:t>¿Es posible mejorar el diseño?</a:t>
            </a:r>
          </a:p>
        </p:txBody>
      </p:sp>
      <p:sp>
        <p:nvSpPr>
          <p:cNvPr id="6" name="Rectángulo 5"/>
          <p:cNvSpPr/>
          <p:nvPr/>
        </p:nvSpPr>
        <p:spPr>
          <a:xfrm>
            <a:off x="101600" y="4034655"/>
            <a:ext cx="3873500" cy="1200329"/>
          </a:xfrm>
          <a:prstGeom prst="rect">
            <a:avLst/>
          </a:prstGeom>
        </p:spPr>
        <p:txBody>
          <a:bodyPr wrap="square">
            <a:spAutoFit/>
          </a:bodyPr>
          <a:lstStyle/>
          <a:p>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Liga</a:t>
            </a:r>
            <a:r>
              <a:rPr lang="es-AR" dirty="0">
                <a:solidFill>
                  <a:srgbClr val="000000"/>
                </a:solidFill>
                <a:latin typeface="Consolas" panose="020B0609020204030204" pitchFamily="49" charset="0"/>
              </a:rPr>
              <a:t> l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ligas)</a:t>
            </a:r>
            <a:endParaRPr lang="es-AR" dirty="0"/>
          </a:p>
          <a:p>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l</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Personaje</a:t>
            </a:r>
            <a:r>
              <a:rPr lang="es-AR" dirty="0">
                <a:solidFill>
                  <a:srgbClr val="000000"/>
                </a:solidFill>
                <a:latin typeface="Consolas" panose="020B0609020204030204" pitchFamily="49" charset="0"/>
              </a:rPr>
              <a:t> p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personajes)</a:t>
            </a:r>
            <a:endParaRPr lang="es-AR" dirty="0"/>
          </a:p>
          <a:p>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1406944725"/>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0000"/>
            <a:ext cx="9143968" cy="4351338"/>
          </a:xfrm>
        </p:spPr>
        <p:txBody>
          <a:bodyPr/>
          <a:lstStyle/>
          <a:p>
            <a:pPr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“Se debe proveer funcionalidad que permita retornar la fuerza tanto de un personaje como de una liga.”</a:t>
            </a:r>
            <a:endParaRPr lang="es-AR" sz="2400" dirty="0">
              <a:latin typeface="Arial" panose="020B0604020202020204" pitchFamily="34" charset="0"/>
              <a:ea typeface="Calibri" panose="020F0502020204030204" pitchFamily="34" charset="0"/>
              <a:cs typeface="Arial" panose="020B0604020202020204" pitchFamily="34" charset="0"/>
            </a:endParaRPr>
          </a:p>
          <a:p>
            <a:pPr indent="0" algn="ctr">
              <a:buNone/>
            </a:pPr>
            <a:r>
              <a:rPr lang="es-AR" sz="2400" i="1" dirty="0">
                <a:latin typeface="Arial" panose="020B0604020202020204" pitchFamily="34" charset="0"/>
                <a:ea typeface="Calibri" panose="020F0502020204030204" pitchFamily="34" charset="0"/>
                <a:cs typeface="Arial" panose="020B0604020202020204" pitchFamily="34" charset="0"/>
              </a:rPr>
              <a:t>“La fuerza de la liga se determina como el promedio de la fuerza de cada uno de los personajes y/o ligas que lo conforman.”</a:t>
            </a:r>
            <a:endParaRPr lang="es-AR" sz="2400"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187</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10" name="Rectángulo 9"/>
          <p:cNvSpPr/>
          <p:nvPr/>
        </p:nvSpPr>
        <p:spPr>
          <a:xfrm>
            <a:off x="3829050" y="3747461"/>
            <a:ext cx="4914900" cy="1938992"/>
          </a:xfrm>
          <a:prstGeom prst="rect">
            <a:avLst/>
          </a:prstGeom>
        </p:spPr>
        <p:txBody>
          <a:bodyPr wrap="square">
            <a:spAutoFit/>
          </a:bodyPr>
          <a:lstStyle/>
          <a:p>
            <a:pPr indent="414726" algn="ctr"/>
            <a:r>
              <a:rPr lang="es-AR" sz="2000" dirty="0">
                <a:latin typeface="Arial" panose="020B0604020202020204" pitchFamily="34" charset="0"/>
                <a:ea typeface="Calibri" panose="020F0502020204030204" pitchFamily="34" charset="0"/>
                <a:cs typeface="Arial" panose="020B0604020202020204" pitchFamily="34" charset="0"/>
              </a:rPr>
              <a:t>Debido a la existencia de dos atributos específicos para las ligas y los personajes surge la necesidad de diferenciar en el código entre la obtención de la fuerza tanto por parte de los personajes como de las ligas.</a:t>
            </a:r>
          </a:p>
        </p:txBody>
      </p:sp>
      <p:sp>
        <p:nvSpPr>
          <p:cNvPr id="16" name="Rectángulo 15"/>
          <p:cNvSpPr/>
          <p:nvPr/>
        </p:nvSpPr>
        <p:spPr>
          <a:xfrm>
            <a:off x="5519943" y="5783876"/>
            <a:ext cx="766557" cy="523220"/>
          </a:xfrm>
          <a:prstGeom prst="rect">
            <a:avLst/>
          </a:prstGeom>
        </p:spPr>
        <p:txBody>
          <a:bodyPr wrap="none">
            <a:spAutoFit/>
          </a:bodyPr>
          <a:lstStyle/>
          <a:p>
            <a:pPr algn="ctr"/>
            <a:r>
              <a:rPr lang="es-AR" sz="2800" b="1" dirty="0">
                <a:solidFill>
                  <a:srgbClr val="FF0000"/>
                </a:solidFill>
              </a:rPr>
              <a:t>SI !!</a:t>
            </a:r>
          </a:p>
        </p:txBody>
      </p:sp>
      <p:sp>
        <p:nvSpPr>
          <p:cNvPr id="18" name="Rectángulo 17"/>
          <p:cNvSpPr/>
          <p:nvPr/>
        </p:nvSpPr>
        <p:spPr>
          <a:xfrm>
            <a:off x="676194" y="5838669"/>
            <a:ext cx="3972562" cy="400110"/>
          </a:xfrm>
          <a:prstGeom prst="rect">
            <a:avLst/>
          </a:prstGeom>
        </p:spPr>
        <p:txBody>
          <a:bodyPr wrap="none">
            <a:spAutoFit/>
          </a:bodyPr>
          <a:lstStyle/>
          <a:p>
            <a:pPr algn="ctr"/>
            <a:r>
              <a:rPr lang="es-AR" sz="2000" b="1" dirty="0">
                <a:solidFill>
                  <a:srgbClr val="FF0000"/>
                </a:solidFill>
                <a:latin typeface="Arial" panose="020B0604020202020204" pitchFamily="34" charset="0"/>
                <a:cs typeface="Arial" panose="020B0604020202020204" pitchFamily="34" charset="0"/>
              </a:rPr>
              <a:t>¿Es posible mejorar el diseño?</a:t>
            </a:r>
          </a:p>
        </p:txBody>
      </p:sp>
      <p:sp>
        <p:nvSpPr>
          <p:cNvPr id="6" name="Rectángulo 5"/>
          <p:cNvSpPr/>
          <p:nvPr/>
        </p:nvSpPr>
        <p:spPr>
          <a:xfrm>
            <a:off x="101600" y="4034655"/>
            <a:ext cx="3873500" cy="1200329"/>
          </a:xfrm>
          <a:prstGeom prst="rect">
            <a:avLst/>
          </a:prstGeom>
        </p:spPr>
        <p:txBody>
          <a:bodyPr wrap="square">
            <a:spAutoFit/>
          </a:bodyPr>
          <a:lstStyle/>
          <a:p>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Liga</a:t>
            </a:r>
            <a:r>
              <a:rPr lang="es-AR" dirty="0">
                <a:solidFill>
                  <a:srgbClr val="000000"/>
                </a:solidFill>
                <a:latin typeface="Consolas" panose="020B0609020204030204" pitchFamily="49" charset="0"/>
              </a:rPr>
              <a:t> l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ligas)</a:t>
            </a:r>
            <a:endParaRPr lang="es-AR" dirty="0"/>
          </a:p>
          <a:p>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l</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Personaje</a:t>
            </a:r>
            <a:r>
              <a:rPr lang="es-AR" dirty="0">
                <a:solidFill>
                  <a:srgbClr val="000000"/>
                </a:solidFill>
                <a:latin typeface="Consolas" panose="020B0609020204030204" pitchFamily="49" charset="0"/>
              </a:rPr>
              <a:t> p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personajes)</a:t>
            </a:r>
            <a:endParaRPr lang="es-AR" dirty="0"/>
          </a:p>
          <a:p>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2453506523"/>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0000"/>
            <a:ext cx="9143968" cy="4351338"/>
          </a:xfrm>
        </p:spPr>
        <p:txBody>
          <a:bodyPr>
            <a:normAutofit/>
          </a:bodyPr>
          <a:lstStyle/>
          <a:p>
            <a:r>
              <a:rPr lang="es-AR" sz="2400" dirty="0">
                <a:ea typeface="Calibri" panose="020F0502020204030204" pitchFamily="34" charset="0"/>
                <a:cs typeface="Times New Roman" panose="02020603050405020304" pitchFamily="18" charset="0"/>
              </a:rPr>
              <a:t>En lugar de hacer que Liga distinga entre ligas y personajes, se puede crear una </a:t>
            </a:r>
            <a:r>
              <a:rPr lang="es-AR" sz="2400" dirty="0" err="1">
                <a:ea typeface="Calibri" panose="020F0502020204030204" pitchFamily="34" charset="0"/>
                <a:cs typeface="Times New Roman" panose="02020603050405020304" pitchFamily="18" charset="0"/>
              </a:rPr>
              <a:t>super</a:t>
            </a:r>
            <a:r>
              <a:rPr lang="es-AR" sz="2400" dirty="0">
                <a:ea typeface="Calibri" panose="020F0502020204030204" pitchFamily="34" charset="0"/>
                <a:cs typeface="Times New Roman" panose="02020603050405020304" pitchFamily="18" charset="0"/>
              </a:rPr>
              <a:t>-clase (</a:t>
            </a:r>
            <a:r>
              <a:rPr lang="es-AR" sz="2400" dirty="0" err="1">
                <a:latin typeface="Consolas" panose="020B0609020204030204" pitchFamily="49" charset="0"/>
                <a:ea typeface="Calibri" panose="020F0502020204030204" pitchFamily="34" charset="0"/>
                <a:cs typeface="Times New Roman" panose="02020603050405020304" pitchFamily="18" charset="0"/>
              </a:rPr>
              <a:t>Enfrentable</a:t>
            </a:r>
            <a:r>
              <a:rPr lang="es-AR" sz="2400" dirty="0">
                <a:ea typeface="Calibri" panose="020F0502020204030204" pitchFamily="34" charset="0"/>
                <a:cs typeface="Times New Roman" panose="02020603050405020304" pitchFamily="18" charset="0"/>
              </a:rPr>
              <a:t>) de la que hereden tanto Liga como Personaje. </a:t>
            </a:r>
          </a:p>
          <a:p>
            <a:r>
              <a:rPr lang="es-AR" sz="2400" dirty="0">
                <a:ea typeface="Calibri" panose="020F0502020204030204" pitchFamily="34" charset="0"/>
                <a:cs typeface="Times New Roman" panose="02020603050405020304" pitchFamily="18" charset="0"/>
              </a:rPr>
              <a:t>El atributo común pasa al padre de la jerarquía, quien también define la interfaz de los métodos comunes.</a:t>
            </a:r>
          </a:p>
          <a:p>
            <a:endParaRPr lang="es-AR" sz="24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188</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a 9"/>
          <p:cNvGraphicFramePr>
            <a:graphicFrameLocks noGrp="1"/>
          </p:cNvGraphicFramePr>
          <p:nvPr>
            <p:extLst>
              <p:ext uri="{D42A27DB-BD31-4B8C-83A1-F6EECF244321}">
                <p14:modId xmlns:p14="http://schemas.microsoft.com/office/powerpoint/2010/main" val="2512245091"/>
              </p:ext>
            </p:extLst>
          </p:nvPr>
        </p:nvGraphicFramePr>
        <p:xfrm>
          <a:off x="3096105" y="4465965"/>
          <a:ext cx="3250339" cy="1346112"/>
        </p:xfrm>
        <a:graphic>
          <a:graphicData uri="http://schemas.openxmlformats.org/drawingml/2006/table">
            <a:tbl>
              <a:tblPr>
                <a:tableStyleId>{5C22544A-7EE6-4342-B048-85BDC9FD1C3A}</a:tableStyleId>
              </a:tblPr>
              <a:tblGrid>
                <a:gridCol w="3250339">
                  <a:extLst>
                    <a:ext uri="{9D8B030D-6E8A-4147-A177-3AD203B41FA5}">
                      <a16:colId xmlns="" xmlns:a16="http://schemas.microsoft.com/office/drawing/2014/main" val="20000"/>
                    </a:ext>
                  </a:extLst>
                </a:gridCol>
              </a:tblGrid>
              <a:tr h="300922">
                <a:tc>
                  <a:txBody>
                    <a:bodyPr/>
                    <a:lstStyle/>
                    <a:p>
                      <a:pPr algn="ctr"/>
                      <a:r>
                        <a:rPr lang="en-GB" sz="1800" b="1" i="1" dirty="0" err="1">
                          <a:latin typeface="Arial" panose="020B0604020202020204" pitchFamily="34" charset="0"/>
                          <a:cs typeface="Arial" panose="020B0604020202020204" pitchFamily="34" charset="0"/>
                        </a:rPr>
                        <a:t>Enfrentable</a:t>
                      </a:r>
                      <a:endParaRPr lang="en-GB" sz="1800" b="1" i="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3638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i="0" dirty="0">
                          <a:latin typeface="Arial" panose="020B0604020202020204" pitchFamily="34" charset="0"/>
                          <a:cs typeface="Arial" panose="020B0604020202020204" pitchFamily="34" charset="0"/>
                        </a:rPr>
                        <a:t>+</a:t>
                      </a:r>
                      <a:r>
                        <a:rPr lang="en-GB" sz="1800" i="0" dirty="0" err="1">
                          <a:latin typeface="Arial" panose="020B0604020202020204" pitchFamily="34" charset="0"/>
                          <a:cs typeface="Arial" panose="020B0604020202020204" pitchFamily="34" charset="0"/>
                        </a:rPr>
                        <a:t>Enfrentable</a:t>
                      </a:r>
                      <a:r>
                        <a:rPr lang="en-GB" sz="1800" i="0" dirty="0">
                          <a:latin typeface="Arial" panose="020B0604020202020204" pitchFamily="34" charset="0"/>
                          <a:cs typeface="Arial" panose="020B0604020202020204" pitchFamily="34" charset="0"/>
                        </a:rPr>
                        <a:t>(</a:t>
                      </a:r>
                      <a:r>
                        <a:rPr lang="en-GB" sz="1800" i="0" dirty="0" err="1">
                          <a:latin typeface="Arial" panose="020B0604020202020204" pitchFamily="34" charset="0"/>
                          <a:cs typeface="Arial" panose="020B0604020202020204" pitchFamily="34" charset="0"/>
                        </a:rPr>
                        <a:t>nombre</a:t>
                      </a:r>
                      <a:r>
                        <a:rPr lang="en-GB" sz="1800" i="0" baseline="0" dirty="0">
                          <a:latin typeface="Arial" panose="020B0604020202020204" pitchFamily="34" charset="0"/>
                          <a:cs typeface="Arial" panose="020B0604020202020204" pitchFamily="34" charset="0"/>
                        </a:rPr>
                        <a:t> : String)</a:t>
                      </a:r>
                      <a:endParaRPr lang="en-GB" sz="1800" i="0" dirty="0">
                        <a:latin typeface="Arial" panose="020B0604020202020204" pitchFamily="34" charset="0"/>
                        <a:cs typeface="Arial" panose="020B0604020202020204" pitchFamily="34" charset="0"/>
                      </a:endParaRPr>
                    </a:p>
                    <a:p>
                      <a:r>
                        <a:rPr lang="en-GB" sz="1800" i="1" dirty="0">
                          <a:latin typeface="Arial" panose="020B0604020202020204" pitchFamily="34" charset="0"/>
                          <a:cs typeface="Arial" panose="020B0604020202020204" pitchFamily="34" charset="0"/>
                        </a:rPr>
                        <a:t>+</a:t>
                      </a:r>
                      <a:r>
                        <a:rPr lang="en-GB" sz="1800" i="1" dirty="0" err="1">
                          <a:latin typeface="Arial" panose="020B0604020202020204" pitchFamily="34" charset="0"/>
                          <a:cs typeface="Arial" panose="020B0604020202020204" pitchFamily="34" charset="0"/>
                        </a:rPr>
                        <a:t>getFuerza</a:t>
                      </a:r>
                      <a:r>
                        <a:rPr lang="en-GB" sz="1800" i="1" dirty="0">
                          <a:latin typeface="Arial" panose="020B0604020202020204" pitchFamily="34" charset="0"/>
                          <a:cs typeface="Arial" panose="020B0604020202020204" pitchFamily="34" charset="0"/>
                        </a:rPr>
                        <a:t>()</a:t>
                      </a:r>
                      <a:r>
                        <a:rPr lang="en-GB" sz="1800" i="1" baseline="0" dirty="0">
                          <a:latin typeface="Arial" panose="020B0604020202020204" pitchFamily="34" charset="0"/>
                          <a:cs typeface="Arial" panose="020B0604020202020204" pitchFamily="34" charset="0"/>
                        </a:rPr>
                        <a:t> : float</a:t>
                      </a:r>
                      <a:endParaRPr lang="en-GB" sz="1800" i="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36220446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Clase </a:t>
            </a:r>
            <a:r>
              <a:rPr lang="es-AR" b="1" dirty="0" err="1">
                <a:latin typeface="Consolas" panose="020B0609020204030204" pitchFamily="49" charset="0"/>
              </a:rPr>
              <a:t>Object</a:t>
            </a:r>
            <a:r>
              <a:rPr lang="es-AR" dirty="0"/>
              <a:t/>
            </a:r>
            <a:br>
              <a:rPr lang="es-AR" dirty="0"/>
            </a:br>
            <a:r>
              <a:rPr lang="es-AR" sz="2800" i="1" dirty="0"/>
              <a:t>Métodos más Importantes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a:t>
            </a:fld>
            <a:endParaRPr lang="es-AR" dirty="0"/>
          </a:p>
        </p:txBody>
      </p:sp>
      <p:pic>
        <p:nvPicPr>
          <p:cNvPr id="11"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4" name="Tabla 13"/>
          <p:cNvGraphicFramePr>
            <a:graphicFrameLocks noGrp="1"/>
          </p:cNvGraphicFramePr>
          <p:nvPr>
            <p:extLst>
              <p:ext uri="{D42A27DB-BD31-4B8C-83A1-F6EECF244321}">
                <p14:modId xmlns:p14="http://schemas.microsoft.com/office/powerpoint/2010/main" val="568521401"/>
              </p:ext>
            </p:extLst>
          </p:nvPr>
        </p:nvGraphicFramePr>
        <p:xfrm>
          <a:off x="283025" y="2103927"/>
          <a:ext cx="8469086" cy="1271050"/>
        </p:xfrm>
        <a:graphic>
          <a:graphicData uri="http://schemas.openxmlformats.org/drawingml/2006/table">
            <a:tbl>
              <a:tblPr>
                <a:tableStyleId>{5C22544A-7EE6-4342-B048-85BDC9FD1C3A}</a:tableStyleId>
              </a:tblPr>
              <a:tblGrid>
                <a:gridCol w="2407164">
                  <a:extLst>
                    <a:ext uri="{9D8B030D-6E8A-4147-A177-3AD203B41FA5}">
                      <a16:colId xmlns="" xmlns:a16="http://schemas.microsoft.com/office/drawing/2014/main" val="20000"/>
                    </a:ext>
                  </a:extLst>
                </a:gridCol>
                <a:gridCol w="6061922">
                  <a:extLst>
                    <a:ext uri="{9D8B030D-6E8A-4147-A177-3AD203B41FA5}">
                      <a16:colId xmlns="" xmlns:a16="http://schemas.microsoft.com/office/drawing/2014/main" val="20001"/>
                    </a:ext>
                  </a:extLst>
                </a:gridCol>
              </a:tblGrid>
              <a:tr h="264478">
                <a:tc>
                  <a:txBody>
                    <a:bodyPr/>
                    <a:lstStyle/>
                    <a:p>
                      <a:pPr algn="ctr"/>
                      <a:r>
                        <a:rPr lang="en-GB" sz="2000" dirty="0" err="1">
                          <a:latin typeface="Consolas" panose="020B0609020204030204" pitchFamily="49" charset="0"/>
                          <a:cs typeface="Arial" panose="020B0604020202020204" pitchFamily="34" charset="0"/>
                        </a:rPr>
                        <a:t>toString</a:t>
                      </a:r>
                      <a:r>
                        <a:rPr lang="en-GB" sz="2000" dirty="0">
                          <a:latin typeface="Consolas" panose="020B0609020204030204" pitchFamily="49" charset="0"/>
                          <a:cs typeface="Arial" panose="020B0604020202020204" pitchFamily="34" charset="0"/>
                        </a:rPr>
                        <a:t>()</a:t>
                      </a:r>
                    </a:p>
                  </a:txBody>
                  <a:tcPr>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GB" sz="2000">
                        <a:latin typeface="Arial" panose="020B0604020202020204" pitchFamily="34" charset="0"/>
                        <a:cs typeface="Arial" panose="020B0604020202020204" pitchFamily="34" charset="0"/>
                      </a:endParaRPr>
                    </a:p>
                  </a:txBody>
                  <a:tcPr>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0"/>
                  </a:ext>
                </a:extLst>
              </a:tr>
              <a:tr h="874810">
                <a:tc gridSpan="2">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2000" dirty="0" err="1">
                          <a:latin typeface="Arial" panose="020B0604020202020204" pitchFamily="34" charset="0"/>
                          <a:cs typeface="Arial" panose="020B0604020202020204" pitchFamily="34" charset="0"/>
                        </a:rPr>
                        <a:t>Imprime</a:t>
                      </a:r>
                      <a:r>
                        <a:rPr lang="en-GB" sz="2000" dirty="0">
                          <a:latin typeface="Arial" panose="020B0604020202020204" pitchFamily="34" charset="0"/>
                          <a:cs typeface="Arial" panose="020B0604020202020204" pitchFamily="34" charset="0"/>
                        </a:rPr>
                        <a:t> un </a:t>
                      </a:r>
                      <a:r>
                        <a:rPr lang="en-GB" sz="2000" dirty="0" err="1">
                          <a:latin typeface="Arial" panose="020B0604020202020204" pitchFamily="34" charset="0"/>
                          <a:cs typeface="Arial" panose="020B0604020202020204" pitchFamily="34" charset="0"/>
                        </a:rPr>
                        <a:t>mensaje</a:t>
                      </a:r>
                      <a:r>
                        <a:rPr lang="en-GB" sz="2000" dirty="0">
                          <a:latin typeface="Arial" panose="020B0604020202020204" pitchFamily="34" charset="0"/>
                          <a:cs typeface="Arial" panose="020B0604020202020204" pitchFamily="34" charset="0"/>
                        </a:rPr>
                        <a:t> </a:t>
                      </a:r>
                      <a:r>
                        <a:rPr lang="en-GB" sz="2000" kern="1200" dirty="0">
                          <a:solidFill>
                            <a:schemeClr val="dk1"/>
                          </a:solidFill>
                          <a:latin typeface="Consolas" panose="020B0609020204030204" pitchFamily="49" charset="0"/>
                          <a:ea typeface="+mn-ea"/>
                          <a:cs typeface="Arial" panose="020B0604020202020204" pitchFamily="34" charset="0"/>
                        </a:rPr>
                        <a:t>String</a:t>
                      </a:r>
                      <a:r>
                        <a:rPr lang="en-GB" sz="2000" dirty="0">
                          <a:latin typeface="Arial" panose="020B0604020202020204" pitchFamily="34" charset="0"/>
                          <a:cs typeface="Arial" panose="020B0604020202020204" pitchFamily="34" charset="0"/>
                        </a:rPr>
                        <a:t> con el </a:t>
                      </a:r>
                      <a:r>
                        <a:rPr lang="en-GB" sz="2000" dirty="0" err="1">
                          <a:latin typeface="Arial" panose="020B0604020202020204" pitchFamily="34" charset="0"/>
                          <a:cs typeface="Arial" panose="020B0604020202020204" pitchFamily="34" charset="0"/>
                        </a:rPr>
                        <a:t>nombre</a:t>
                      </a:r>
                      <a:r>
                        <a:rPr lang="en-GB" sz="2000" dirty="0">
                          <a:latin typeface="Arial" panose="020B0604020202020204" pitchFamily="34" charset="0"/>
                          <a:cs typeface="Arial" panose="020B0604020202020204" pitchFamily="34" charset="0"/>
                        </a:rPr>
                        <a:t> de la </a:t>
                      </a:r>
                      <a:r>
                        <a:rPr lang="en-GB" sz="2000" dirty="0" err="1">
                          <a:latin typeface="Arial" panose="020B0604020202020204" pitchFamily="34" charset="0"/>
                          <a:cs typeface="Arial" panose="020B0604020202020204" pitchFamily="34" charset="0"/>
                        </a:rPr>
                        <a:t>clase</a:t>
                      </a:r>
                      <a:r>
                        <a:rPr lang="en-GB" sz="2000" dirty="0">
                          <a:latin typeface="Arial" panose="020B0604020202020204" pitchFamily="34" charset="0"/>
                          <a:cs typeface="Arial" panose="020B0604020202020204" pitchFamily="34" charset="0"/>
                        </a:rPr>
                        <a:t> y </a:t>
                      </a:r>
                      <a:r>
                        <a:rPr lang="en-GB" sz="2000" dirty="0" err="1">
                          <a:latin typeface="Arial" panose="020B0604020202020204" pitchFamily="34" charset="0"/>
                          <a:cs typeface="Arial" panose="020B0604020202020204" pitchFamily="34" charset="0"/>
                        </a:rPr>
                        <a:t>alguna</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otra</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información</a:t>
                      </a:r>
                      <a:r>
                        <a:rPr lang="en-GB" sz="2000" dirty="0">
                          <a:latin typeface="Arial" panose="020B0604020202020204" pitchFamily="34" charset="0"/>
                          <a:cs typeface="Arial" panose="020B0604020202020204" pitchFamily="34" charset="0"/>
                        </a:rPr>
                        <a:t> que se </a:t>
                      </a:r>
                      <a:r>
                        <a:rPr lang="en-GB" sz="2000" dirty="0" err="1">
                          <a:latin typeface="Arial" panose="020B0604020202020204" pitchFamily="34" charset="0"/>
                          <a:cs typeface="Arial" panose="020B0604020202020204" pitchFamily="34" charset="0"/>
                        </a:rPr>
                        <a:t>desee</a:t>
                      </a:r>
                      <a:r>
                        <a:rPr lang="en-GB" sz="2000" dirty="0">
                          <a:latin typeface="Arial" panose="020B0604020202020204" pitchFamily="34" charset="0"/>
                          <a:cs typeface="Arial" panose="020B0604020202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GB" dirty="0"/>
                    </a:p>
                  </a:txBody>
                  <a:tcPr/>
                </a:tc>
                <a:extLst>
                  <a:ext uri="{0D108BD9-81ED-4DB2-BD59-A6C34878D82A}">
                    <a16:rowId xmlns="" xmlns:a16="http://schemas.microsoft.com/office/drawing/2014/main" val="10001"/>
                  </a:ext>
                </a:extLst>
              </a:tr>
            </a:tbl>
          </a:graphicData>
        </a:graphic>
      </p:graphicFrame>
      <p:graphicFrame>
        <p:nvGraphicFramePr>
          <p:cNvPr id="17" name="Tabla 16"/>
          <p:cNvGraphicFramePr>
            <a:graphicFrameLocks noGrp="1"/>
          </p:cNvGraphicFramePr>
          <p:nvPr>
            <p:extLst>
              <p:ext uri="{D42A27DB-BD31-4B8C-83A1-F6EECF244321}">
                <p14:modId xmlns:p14="http://schemas.microsoft.com/office/powerpoint/2010/main" val="3121839286"/>
              </p:ext>
            </p:extLst>
          </p:nvPr>
        </p:nvGraphicFramePr>
        <p:xfrm>
          <a:off x="283025" y="3489602"/>
          <a:ext cx="8469084" cy="1097280"/>
        </p:xfrm>
        <a:graphic>
          <a:graphicData uri="http://schemas.openxmlformats.org/drawingml/2006/table">
            <a:tbl>
              <a:tblPr>
                <a:tableStyleId>{5C22544A-7EE6-4342-B048-85BDC9FD1C3A}</a:tableStyleId>
              </a:tblPr>
              <a:tblGrid>
                <a:gridCol w="2460171">
                  <a:extLst>
                    <a:ext uri="{9D8B030D-6E8A-4147-A177-3AD203B41FA5}">
                      <a16:colId xmlns="" xmlns:a16="http://schemas.microsoft.com/office/drawing/2014/main" val="20000"/>
                    </a:ext>
                  </a:extLst>
                </a:gridCol>
                <a:gridCol w="6008913">
                  <a:extLst>
                    <a:ext uri="{9D8B030D-6E8A-4147-A177-3AD203B41FA5}">
                      <a16:colId xmlns="" xmlns:a16="http://schemas.microsoft.com/office/drawing/2014/main" val="20001"/>
                    </a:ext>
                  </a:extLst>
                </a:gridCol>
              </a:tblGrid>
              <a:tr h="370840">
                <a:tc>
                  <a:txBody>
                    <a:bodyPr/>
                    <a:lstStyle/>
                    <a:p>
                      <a:pPr marL="0" algn="ctr" defTabSz="914400" rtl="0" eaLnBrk="1" latinLnBrk="0" hangingPunct="1"/>
                      <a:r>
                        <a:rPr lang="en-GB" sz="2000" kern="1200" dirty="0">
                          <a:solidFill>
                            <a:schemeClr val="dk1"/>
                          </a:solidFill>
                          <a:latin typeface="Consolas" panose="020B0609020204030204" pitchFamily="49" charset="0"/>
                          <a:ea typeface="+mn-ea"/>
                          <a:cs typeface="Arial" panose="020B0604020202020204" pitchFamily="34" charset="0"/>
                        </a:rPr>
                        <a:t>equals(Object o)</a:t>
                      </a:r>
                    </a:p>
                  </a:txBody>
                  <a:tcPr>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GB" sz="2000" dirty="0">
                        <a:latin typeface="Arial" panose="020B0604020202020204" pitchFamily="34" charset="0"/>
                        <a:cs typeface="Arial" panose="020B0604020202020204" pitchFamily="34" charset="0"/>
                      </a:endParaRPr>
                    </a:p>
                  </a:txBody>
                  <a:tcPr>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0"/>
                  </a:ext>
                </a:extLst>
              </a:tr>
              <a:tr h="370840">
                <a:tc gridSpan="2">
                  <a:txBody>
                    <a:bodyPr/>
                    <a:lstStyle/>
                    <a:p>
                      <a:pPr marL="342900" lvl="0" indent="-342900">
                        <a:buFont typeface="Arial" panose="020B0604020202020204" pitchFamily="34" charset="0"/>
                        <a:buChar char="•"/>
                      </a:pPr>
                      <a:r>
                        <a:rPr lang="en-GB" sz="2000" dirty="0" err="1">
                          <a:latin typeface="Arial" panose="020B0604020202020204" pitchFamily="34" charset="0"/>
                          <a:cs typeface="Arial" panose="020B0604020202020204" pitchFamily="34" charset="0"/>
                        </a:rPr>
                        <a:t>Determina</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si</a:t>
                      </a:r>
                      <a:r>
                        <a:rPr lang="en-GB" sz="2000" dirty="0">
                          <a:latin typeface="Arial" panose="020B0604020202020204" pitchFamily="34" charset="0"/>
                          <a:cs typeface="Arial" panose="020B0604020202020204" pitchFamily="34" charset="0"/>
                        </a:rPr>
                        <a:t> dos </a:t>
                      </a:r>
                      <a:r>
                        <a:rPr lang="en-GB" sz="2000" dirty="0" err="1">
                          <a:latin typeface="Arial" panose="020B0604020202020204" pitchFamily="34" charset="0"/>
                          <a:cs typeface="Arial" panose="020B0604020202020204" pitchFamily="34" charset="0"/>
                        </a:rPr>
                        <a:t>objetos</a:t>
                      </a:r>
                      <a:r>
                        <a:rPr lang="en-GB" sz="2000" dirty="0">
                          <a:latin typeface="Arial" panose="020B0604020202020204" pitchFamily="34" charset="0"/>
                          <a:cs typeface="Arial" panose="020B0604020202020204" pitchFamily="34" charset="0"/>
                        </a:rPr>
                        <a:t> son </a:t>
                      </a:r>
                    </a:p>
                    <a:p>
                      <a:pPr marL="0" lvl="0" indent="0">
                        <a:buFont typeface="Arial" panose="020B0604020202020204" pitchFamily="34" charset="0"/>
                        <a:buNone/>
                      </a:pPr>
                      <a:r>
                        <a:rPr lang="en-GB" sz="2000" dirty="0" err="1">
                          <a:latin typeface="Arial" panose="020B0604020202020204" pitchFamily="34" charset="0"/>
                          <a:cs typeface="Arial" panose="020B0604020202020204" pitchFamily="34" charset="0"/>
                        </a:rPr>
                        <a:t>considerados</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iguales</a:t>
                      </a:r>
                      <a:r>
                        <a:rPr lang="en-GB" sz="2000" dirty="0">
                          <a:latin typeface="Arial" panose="020B0604020202020204" pitchFamily="34" charset="0"/>
                          <a:cs typeface="Arial" panose="020B0604020202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GB" dirty="0"/>
                    </a:p>
                  </a:txBody>
                  <a:tcPr/>
                </a:tc>
                <a:extLst>
                  <a:ext uri="{0D108BD9-81ED-4DB2-BD59-A6C34878D82A}">
                    <a16:rowId xmlns="" xmlns:a16="http://schemas.microsoft.com/office/drawing/2014/main" val="10001"/>
                  </a:ext>
                </a:extLst>
              </a:tr>
            </a:tbl>
          </a:graphicData>
        </a:graphic>
      </p:graphicFrame>
      <p:graphicFrame>
        <p:nvGraphicFramePr>
          <p:cNvPr id="19" name="Tabla 18"/>
          <p:cNvGraphicFramePr>
            <a:graphicFrameLocks noGrp="1"/>
          </p:cNvGraphicFramePr>
          <p:nvPr>
            <p:extLst>
              <p:ext uri="{D42A27DB-BD31-4B8C-83A1-F6EECF244321}">
                <p14:modId xmlns:p14="http://schemas.microsoft.com/office/powerpoint/2010/main" val="935041721"/>
              </p:ext>
            </p:extLst>
          </p:nvPr>
        </p:nvGraphicFramePr>
        <p:xfrm>
          <a:off x="213226" y="5071990"/>
          <a:ext cx="8469084" cy="1402080"/>
        </p:xfrm>
        <a:graphic>
          <a:graphicData uri="http://schemas.openxmlformats.org/drawingml/2006/table">
            <a:tbl>
              <a:tblPr>
                <a:tableStyleId>{5C22544A-7EE6-4342-B048-85BDC9FD1C3A}</a:tableStyleId>
              </a:tblPr>
              <a:tblGrid>
                <a:gridCol w="2326229">
                  <a:extLst>
                    <a:ext uri="{9D8B030D-6E8A-4147-A177-3AD203B41FA5}">
                      <a16:colId xmlns="" xmlns:a16="http://schemas.microsoft.com/office/drawing/2014/main" val="20000"/>
                    </a:ext>
                  </a:extLst>
                </a:gridCol>
                <a:gridCol w="6142855">
                  <a:extLst>
                    <a:ext uri="{9D8B030D-6E8A-4147-A177-3AD203B41FA5}">
                      <a16:colId xmlns="" xmlns:a16="http://schemas.microsoft.com/office/drawing/2014/main" val="20001"/>
                    </a:ext>
                  </a:extLst>
                </a:gridCol>
              </a:tblGrid>
              <a:tr h="370840">
                <a:tc>
                  <a:txBody>
                    <a:bodyPr/>
                    <a:lstStyle/>
                    <a:p>
                      <a:pPr marL="0" algn="ctr" defTabSz="914400" rtl="0" eaLnBrk="1" latinLnBrk="0" hangingPunct="1"/>
                      <a:r>
                        <a:rPr lang="en-GB" sz="2000" kern="1200" dirty="0" err="1">
                          <a:solidFill>
                            <a:schemeClr val="dk1"/>
                          </a:solidFill>
                          <a:latin typeface="Consolas" panose="020B0609020204030204" pitchFamily="49" charset="0"/>
                          <a:ea typeface="+mn-ea"/>
                          <a:cs typeface="Arial" panose="020B0604020202020204" pitchFamily="34" charset="0"/>
                        </a:rPr>
                        <a:t>hashCode</a:t>
                      </a:r>
                      <a:r>
                        <a:rPr lang="en-GB" sz="2000" kern="1200" dirty="0">
                          <a:solidFill>
                            <a:schemeClr val="dk1"/>
                          </a:solidFill>
                          <a:latin typeface="Consolas" panose="020B0609020204030204" pitchFamily="49" charset="0"/>
                          <a:ea typeface="+mn-ea"/>
                          <a:cs typeface="Arial" panose="020B0604020202020204" pitchFamily="34" charset="0"/>
                        </a:rPr>
                        <a:t>()</a:t>
                      </a:r>
                    </a:p>
                  </a:txBody>
                  <a:tcPr>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GB" sz="2000" dirty="0">
                        <a:latin typeface="Arial" panose="020B0604020202020204" pitchFamily="34" charset="0"/>
                        <a:cs typeface="Arial" panose="020B0604020202020204" pitchFamily="34" charset="0"/>
                      </a:endParaRPr>
                    </a:p>
                  </a:txBody>
                  <a:tcPr>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0"/>
                  </a:ext>
                </a:extLst>
              </a:tr>
              <a:tr h="370840">
                <a:tc gridSpan="2">
                  <a:txBody>
                    <a:bodyPr/>
                    <a:lstStyle/>
                    <a:p>
                      <a:pPr marL="342900" lvl="0" indent="-342900">
                        <a:buFont typeface="Arial" panose="020B0604020202020204" pitchFamily="34" charset="0"/>
                        <a:buChar char="•"/>
                      </a:pPr>
                      <a:r>
                        <a:rPr lang="en-GB" sz="2000" dirty="0" err="1">
                          <a:latin typeface="Arial" panose="020B0604020202020204" pitchFamily="34" charset="0"/>
                          <a:cs typeface="Arial" panose="020B0604020202020204" pitchFamily="34" charset="0"/>
                        </a:rPr>
                        <a:t>Retorna</a:t>
                      </a:r>
                      <a:r>
                        <a:rPr lang="en-GB" sz="2000" dirty="0">
                          <a:latin typeface="Arial" panose="020B0604020202020204" pitchFamily="34" charset="0"/>
                          <a:cs typeface="Arial" panose="020B0604020202020204" pitchFamily="34" charset="0"/>
                        </a:rPr>
                        <a:t> el </a:t>
                      </a:r>
                      <a:r>
                        <a:rPr lang="en-GB" sz="2000" dirty="0" err="1">
                          <a:latin typeface="Consolas" panose="020B0609020204030204" pitchFamily="49" charset="0"/>
                          <a:cs typeface="Arial" panose="020B0604020202020204" pitchFamily="34" charset="0"/>
                        </a:rPr>
                        <a:t>hashCode</a:t>
                      </a:r>
                      <a:r>
                        <a:rPr lang="en-GB" sz="2000" dirty="0">
                          <a:latin typeface="Arial" panose="020B0604020202020204" pitchFamily="34" charset="0"/>
                          <a:cs typeface="Arial" panose="020B0604020202020204" pitchFamily="34" charset="0"/>
                        </a:rPr>
                        <a:t> de </a:t>
                      </a:r>
                      <a:r>
                        <a:rPr lang="en-GB" sz="2000" dirty="0" err="1">
                          <a:latin typeface="Arial" panose="020B0604020202020204" pitchFamily="34" charset="0"/>
                          <a:cs typeface="Arial" panose="020B0604020202020204" pitchFamily="34" charset="0"/>
                        </a:rPr>
                        <a:t>los</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objetos</a:t>
                      </a:r>
                      <a:r>
                        <a:rPr lang="en-GB" sz="2000" dirty="0">
                          <a:latin typeface="Arial" panose="020B0604020202020204" pitchFamily="34" charset="0"/>
                          <a:cs typeface="Arial" panose="020B0604020202020204" pitchFamily="34" charset="0"/>
                        </a:rPr>
                        <a:t>, un</a:t>
                      </a:r>
                      <a:r>
                        <a:rPr lang="en-GB" sz="2000" baseline="0" dirty="0">
                          <a:latin typeface="Arial" panose="020B0604020202020204" pitchFamily="34" charset="0"/>
                          <a:cs typeface="Arial" panose="020B0604020202020204" pitchFamily="34" charset="0"/>
                        </a:rPr>
                        <a:t> </a:t>
                      </a:r>
                      <a:r>
                        <a:rPr lang="en-GB" sz="2000" baseline="0" dirty="0" err="1">
                          <a:latin typeface="Arial" panose="020B0604020202020204" pitchFamily="34" charset="0"/>
                          <a:cs typeface="Arial" panose="020B0604020202020204" pitchFamily="34" charset="0"/>
                        </a:rPr>
                        <a:t>número</a:t>
                      </a:r>
                      <a:r>
                        <a:rPr lang="en-GB" sz="2000" baseline="0" dirty="0">
                          <a:latin typeface="Arial" panose="020B0604020202020204" pitchFamily="34" charset="0"/>
                          <a:cs typeface="Arial" panose="020B0604020202020204" pitchFamily="34" charset="0"/>
                        </a:rPr>
                        <a:t> </a:t>
                      </a:r>
                    </a:p>
                    <a:p>
                      <a:pPr marL="0" lvl="0" indent="0">
                        <a:buFont typeface="Arial" panose="020B0604020202020204" pitchFamily="34" charset="0"/>
                        <a:buNone/>
                      </a:pPr>
                      <a:r>
                        <a:rPr lang="en-GB" sz="2000" baseline="0" dirty="0">
                          <a:latin typeface="Arial" panose="020B0604020202020204" pitchFamily="34" charset="0"/>
                          <a:cs typeface="Arial" panose="020B0604020202020204" pitchFamily="34" charset="0"/>
                        </a:rPr>
                        <a:t>integer </a:t>
                      </a:r>
                      <a:r>
                        <a:rPr lang="en-GB" sz="2000" baseline="0" dirty="0" err="1">
                          <a:latin typeface="Arial" panose="020B0604020202020204" pitchFamily="34" charset="0"/>
                          <a:cs typeface="Arial" panose="020B0604020202020204" pitchFamily="34" charset="0"/>
                        </a:rPr>
                        <a:t>único</a:t>
                      </a:r>
                      <a:r>
                        <a:rPr lang="en-GB" sz="2000" baseline="0" dirty="0">
                          <a:latin typeface="Arial" panose="020B0604020202020204" pitchFamily="34" charset="0"/>
                          <a:cs typeface="Arial" panose="020B0604020202020204" pitchFamily="34" charset="0"/>
                        </a:rPr>
                        <a:t> para </a:t>
                      </a:r>
                      <a:r>
                        <a:rPr lang="en-GB" sz="2000" baseline="0" dirty="0" err="1">
                          <a:latin typeface="Arial" panose="020B0604020202020204" pitchFamily="34" charset="0"/>
                          <a:cs typeface="Arial" panose="020B0604020202020204" pitchFamily="34" charset="0"/>
                        </a:rPr>
                        <a:t>cada</a:t>
                      </a:r>
                      <a:r>
                        <a:rPr lang="en-GB" sz="2000" baseline="0" dirty="0">
                          <a:latin typeface="Arial" panose="020B0604020202020204" pitchFamily="34" charset="0"/>
                          <a:cs typeface="Arial" panose="020B0604020202020204" pitchFamily="34" charset="0"/>
                        </a:rPr>
                        <a:t> </a:t>
                      </a:r>
                      <a:r>
                        <a:rPr lang="en-GB" sz="2000" baseline="0" dirty="0" err="1">
                          <a:latin typeface="Arial" panose="020B0604020202020204" pitchFamily="34" charset="0"/>
                          <a:cs typeface="Arial" panose="020B0604020202020204" pitchFamily="34" charset="0"/>
                        </a:rPr>
                        <a:t>objeto</a:t>
                      </a:r>
                      <a:r>
                        <a:rPr lang="en-GB" sz="2000" baseline="0" dirty="0">
                          <a:latin typeface="Arial" panose="020B0604020202020204" pitchFamily="34" charset="0"/>
                          <a:cs typeface="Arial" panose="020B0604020202020204" pitchFamily="34" charset="0"/>
                        </a:rPr>
                        <a:t> </a:t>
                      </a:r>
                      <a:r>
                        <a:rPr lang="en-GB" sz="2000" baseline="0" dirty="0" err="1">
                          <a:latin typeface="Arial" panose="020B0604020202020204" pitchFamily="34" charset="0"/>
                          <a:cs typeface="Arial" panose="020B0604020202020204" pitchFamily="34" charset="0"/>
                        </a:rPr>
                        <a:t>creado</a:t>
                      </a:r>
                      <a:r>
                        <a:rPr lang="en-GB" sz="2000" baseline="0" dirty="0">
                          <a:latin typeface="Arial" panose="020B0604020202020204" pitchFamily="34" charset="0"/>
                          <a:cs typeface="Arial" panose="020B0604020202020204" pitchFamily="34" charset="0"/>
                        </a:rPr>
                        <a:t> </a:t>
                      </a:r>
                      <a:r>
                        <a:rPr lang="en-GB" sz="2000" baseline="0" dirty="0" err="1">
                          <a:latin typeface="Arial" panose="020B0604020202020204" pitchFamily="34" charset="0"/>
                          <a:cs typeface="Arial" panose="020B0604020202020204" pitchFamily="34" charset="0"/>
                        </a:rPr>
                        <a:t>en</a:t>
                      </a:r>
                      <a:r>
                        <a:rPr lang="en-GB" sz="2000" baseline="0" dirty="0">
                          <a:latin typeface="Arial" panose="020B0604020202020204" pitchFamily="34" charset="0"/>
                          <a:cs typeface="Arial" panose="020B0604020202020204" pitchFamily="34" charset="0"/>
                        </a:rPr>
                        <a:t> </a:t>
                      </a:r>
                    </a:p>
                    <a:p>
                      <a:pPr marL="0" lvl="0" indent="0">
                        <a:buFont typeface="Arial" panose="020B0604020202020204" pitchFamily="34" charset="0"/>
                        <a:buNone/>
                      </a:pPr>
                      <a:r>
                        <a:rPr lang="en-GB" sz="2000" baseline="0" dirty="0" err="1">
                          <a:latin typeface="Arial" panose="020B0604020202020204" pitchFamily="34" charset="0"/>
                          <a:cs typeface="Arial" panose="020B0604020202020204" pitchFamily="34" charset="0"/>
                        </a:rPr>
                        <a:t>función</a:t>
                      </a:r>
                      <a:r>
                        <a:rPr lang="en-GB" sz="2000" baseline="0" dirty="0">
                          <a:latin typeface="Arial" panose="020B0604020202020204" pitchFamily="34" charset="0"/>
                          <a:cs typeface="Arial" panose="020B0604020202020204" pitchFamily="34" charset="0"/>
                        </a:rPr>
                        <a:t> de la </a:t>
                      </a:r>
                      <a:r>
                        <a:rPr lang="en-GB" sz="2000" baseline="0" dirty="0" err="1">
                          <a:latin typeface="Arial" panose="020B0604020202020204" pitchFamily="34" charset="0"/>
                          <a:cs typeface="Arial" panose="020B0604020202020204" pitchFamily="34" charset="0"/>
                        </a:rPr>
                        <a:t>posición</a:t>
                      </a:r>
                      <a:r>
                        <a:rPr lang="en-GB" sz="2000" baseline="0" dirty="0">
                          <a:latin typeface="Arial" panose="020B0604020202020204" pitchFamily="34" charset="0"/>
                          <a:cs typeface="Arial" panose="020B0604020202020204" pitchFamily="34" charset="0"/>
                        </a:rPr>
                        <a:t> </a:t>
                      </a:r>
                      <a:r>
                        <a:rPr lang="en-GB" sz="2000" baseline="0" dirty="0" err="1">
                          <a:latin typeface="Arial" panose="020B0604020202020204" pitchFamily="34" charset="0"/>
                          <a:cs typeface="Arial" panose="020B0604020202020204" pitchFamily="34" charset="0"/>
                        </a:rPr>
                        <a:t>en</a:t>
                      </a:r>
                      <a:r>
                        <a:rPr lang="en-GB" sz="2000" baseline="0" dirty="0">
                          <a:latin typeface="Arial" panose="020B0604020202020204" pitchFamily="34" charset="0"/>
                          <a:cs typeface="Arial" panose="020B0604020202020204" pitchFamily="34" charset="0"/>
                        </a:rPr>
                        <a:t> </a:t>
                      </a:r>
                      <a:r>
                        <a:rPr lang="en-GB" sz="2000" baseline="0" dirty="0" err="1">
                          <a:latin typeface="Arial" panose="020B0604020202020204" pitchFamily="34" charset="0"/>
                          <a:cs typeface="Arial" panose="020B0604020202020204" pitchFamily="34" charset="0"/>
                        </a:rPr>
                        <a:t>memoria</a:t>
                      </a:r>
                      <a:r>
                        <a:rPr lang="en-GB" sz="2000" baseline="0" dirty="0">
                          <a:latin typeface="Arial" panose="020B0604020202020204" pitchFamily="34" charset="0"/>
                          <a:cs typeface="Arial" panose="020B0604020202020204" pitchFamily="34" charset="0"/>
                        </a:rPr>
                        <a:t> del </a:t>
                      </a:r>
                      <a:r>
                        <a:rPr lang="en-GB" sz="2000" baseline="0" dirty="0" err="1">
                          <a:latin typeface="Arial" panose="020B0604020202020204" pitchFamily="34" charset="0"/>
                          <a:cs typeface="Arial" panose="020B0604020202020204" pitchFamily="34" charset="0"/>
                        </a:rPr>
                        <a:t>objeto</a:t>
                      </a:r>
                      <a:r>
                        <a:rPr lang="en-GB" sz="2000" baseline="0" dirty="0">
                          <a:latin typeface="Arial" panose="020B0604020202020204" pitchFamily="34" charset="0"/>
                          <a:cs typeface="Arial" panose="020B0604020202020204" pitchFamily="34" charset="0"/>
                        </a:rPr>
                        <a:t>.</a:t>
                      </a:r>
                      <a:endParaRPr lang="en-GB" sz="20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GB" dirty="0"/>
                    </a:p>
                  </a:txBody>
                  <a:tcPr/>
                </a:tc>
                <a:extLst>
                  <a:ext uri="{0D108BD9-81ED-4DB2-BD59-A6C34878D82A}">
                    <a16:rowId xmlns="" xmlns:a16="http://schemas.microsoft.com/office/drawing/2014/main" val="10001"/>
                  </a:ext>
                </a:extLst>
              </a:tr>
            </a:tbl>
          </a:graphicData>
        </a:graphic>
      </p:graphicFrame>
      <p:sp>
        <p:nvSpPr>
          <p:cNvPr id="3" name="Rectángulo 2"/>
          <p:cNvSpPr/>
          <p:nvPr/>
        </p:nvSpPr>
        <p:spPr>
          <a:xfrm>
            <a:off x="5324027" y="3062632"/>
            <a:ext cx="3525078" cy="523220"/>
          </a:xfrm>
          <a:prstGeom prst="rect">
            <a:avLst/>
          </a:prstGeom>
          <a:solidFill>
            <a:schemeClr val="bg1"/>
          </a:solidFill>
        </p:spPr>
        <p:txBody>
          <a:bodyPr wrap="square">
            <a:spAutoFit/>
          </a:bodyPr>
          <a:lstStyle/>
          <a:p>
            <a:r>
              <a:rPr lang="es-AR" sz="1400" dirty="0">
                <a:solidFill>
                  <a:srgbClr val="660066"/>
                </a:solidFill>
                <a:latin typeface="Consolas" panose="020B0609020204030204" pitchFamily="49" charset="0"/>
              </a:rPr>
              <a:t>Gato</a:t>
            </a:r>
            <a:r>
              <a:rPr lang="es-AR" sz="1400" dirty="0">
                <a:solidFill>
                  <a:srgbClr val="000000"/>
                </a:solidFill>
                <a:latin typeface="Consolas" panose="020B0609020204030204" pitchFamily="49" charset="0"/>
              </a:rPr>
              <a:t> g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a:solidFill>
                  <a:srgbClr val="000088"/>
                </a:solidFill>
                <a:latin typeface="Consolas" panose="020B0609020204030204" pitchFamily="49" charset="0"/>
              </a:rPr>
              <a:t>new</a:t>
            </a:r>
            <a:r>
              <a:rPr lang="es-AR" sz="1400" dirty="0">
                <a:solidFill>
                  <a:srgbClr val="000000"/>
                </a:solidFill>
                <a:latin typeface="Consolas" panose="020B0609020204030204" pitchFamily="49" charset="0"/>
              </a:rPr>
              <a:t> </a:t>
            </a:r>
            <a:r>
              <a:rPr lang="es-AR" sz="1400" dirty="0">
                <a:solidFill>
                  <a:srgbClr val="660066"/>
                </a:solidFill>
                <a:latin typeface="Consolas" panose="020B0609020204030204" pitchFamily="49" charset="0"/>
              </a:rPr>
              <a:t>Gato</a:t>
            </a:r>
            <a:r>
              <a:rPr lang="es-AR" sz="1400" dirty="0">
                <a:solidFill>
                  <a:srgbClr val="666600"/>
                </a:solidFill>
                <a:latin typeface="Consolas" panose="020B0609020204030204" pitchFamily="49" charset="0"/>
              </a:rPr>
              <a:t>();</a:t>
            </a:r>
            <a:endParaRPr lang="es-AR" sz="1400" dirty="0"/>
          </a:p>
          <a:p>
            <a:r>
              <a:rPr lang="es-AR" sz="1400" dirty="0" err="1" smtClean="0">
                <a:solidFill>
                  <a:srgbClr val="660066"/>
                </a:solidFill>
                <a:latin typeface="Consolas" panose="020B0609020204030204" pitchFamily="49" charset="0"/>
              </a:rPr>
              <a:t>System</a:t>
            </a:r>
            <a:r>
              <a:rPr lang="es-AR" sz="1400" dirty="0" err="1" smtClean="0">
                <a:solidFill>
                  <a:srgbClr val="666600"/>
                </a:solidFill>
                <a:latin typeface="Consolas" panose="020B0609020204030204" pitchFamily="49" charset="0"/>
              </a:rPr>
              <a:t>.</a:t>
            </a:r>
            <a:r>
              <a:rPr lang="es-AR" sz="1400" dirty="0" err="1" smtClean="0">
                <a:solidFill>
                  <a:srgbClr val="000088"/>
                </a:solidFill>
                <a:latin typeface="Consolas" panose="020B0609020204030204" pitchFamily="49" charset="0"/>
              </a:rPr>
              <a:t>out</a:t>
            </a:r>
            <a:r>
              <a:rPr lang="es-AR" sz="1400" dirty="0" err="1" smtClean="0">
                <a:solidFill>
                  <a:srgbClr val="666600"/>
                </a:solidFill>
                <a:latin typeface="Consolas" panose="020B0609020204030204" pitchFamily="49" charset="0"/>
              </a:rPr>
              <a:t>.</a:t>
            </a:r>
            <a:r>
              <a:rPr lang="es-AR" sz="1400" dirty="0" err="1" smtClean="0">
                <a:solidFill>
                  <a:srgbClr val="000000"/>
                </a:solidFill>
                <a:latin typeface="Consolas" panose="020B0609020204030204" pitchFamily="49" charset="0"/>
              </a:rPr>
              <a:t>println</a:t>
            </a:r>
            <a:r>
              <a:rPr lang="es-AR" sz="1400" dirty="0" smtClean="0">
                <a:solidFill>
                  <a:srgbClr val="666600"/>
                </a:solidFill>
                <a:latin typeface="Consolas" panose="020B0609020204030204" pitchFamily="49" charset="0"/>
              </a:rPr>
              <a:t>(</a:t>
            </a:r>
            <a:r>
              <a:rPr lang="es-AR" sz="1400" dirty="0" err="1" smtClean="0">
                <a:solidFill>
                  <a:srgbClr val="000000"/>
                </a:solidFill>
                <a:latin typeface="Consolas" panose="020B0609020204030204" pitchFamily="49" charset="0"/>
              </a:rPr>
              <a:t>g</a:t>
            </a:r>
            <a:r>
              <a:rPr lang="es-AR" sz="1400" dirty="0" err="1" smtClean="0">
                <a:solidFill>
                  <a:srgbClr val="666600"/>
                </a:solidFill>
                <a:latin typeface="Consolas" panose="020B0609020204030204" pitchFamily="49" charset="0"/>
              </a:rPr>
              <a:t>.</a:t>
            </a:r>
            <a:r>
              <a:rPr lang="es-AR" sz="1400" dirty="0" err="1" smtClean="0">
                <a:solidFill>
                  <a:srgbClr val="000000"/>
                </a:solidFill>
                <a:latin typeface="Consolas" panose="020B0609020204030204" pitchFamily="49" charset="0"/>
              </a:rPr>
              <a:t>toString</a:t>
            </a:r>
            <a:r>
              <a:rPr lang="es-AR" sz="1400" dirty="0">
                <a:solidFill>
                  <a:srgbClr val="666600"/>
                </a:solidFill>
                <a:latin typeface="Consolas" panose="020B0609020204030204" pitchFamily="49" charset="0"/>
              </a:rPr>
              <a:t>());</a:t>
            </a:r>
            <a:endParaRPr lang="es-AR" sz="1400" dirty="0"/>
          </a:p>
        </p:txBody>
      </p:sp>
      <p:sp>
        <p:nvSpPr>
          <p:cNvPr id="6" name="Rectángulo 5"/>
          <p:cNvSpPr/>
          <p:nvPr/>
        </p:nvSpPr>
        <p:spPr>
          <a:xfrm>
            <a:off x="5577321" y="5931938"/>
            <a:ext cx="3566647" cy="523220"/>
          </a:xfrm>
          <a:prstGeom prst="rect">
            <a:avLst/>
          </a:prstGeom>
          <a:solidFill>
            <a:schemeClr val="bg1"/>
          </a:solidFill>
        </p:spPr>
        <p:txBody>
          <a:bodyPr wrap="square">
            <a:spAutoFit/>
          </a:bodyPr>
          <a:lstStyle/>
          <a:p>
            <a:r>
              <a:rPr lang="es-AR" sz="1400" dirty="0">
                <a:solidFill>
                  <a:srgbClr val="660066"/>
                </a:solidFill>
                <a:latin typeface="Consolas" panose="020B0609020204030204" pitchFamily="49" charset="0"/>
              </a:rPr>
              <a:t>Gato</a:t>
            </a:r>
            <a:r>
              <a:rPr lang="es-AR" sz="1400" dirty="0">
                <a:solidFill>
                  <a:srgbClr val="000000"/>
                </a:solidFill>
                <a:latin typeface="Consolas" panose="020B0609020204030204" pitchFamily="49" charset="0"/>
              </a:rPr>
              <a:t> g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a:solidFill>
                  <a:srgbClr val="000088"/>
                </a:solidFill>
                <a:latin typeface="Consolas" panose="020B0609020204030204" pitchFamily="49" charset="0"/>
              </a:rPr>
              <a:t>new</a:t>
            </a:r>
            <a:r>
              <a:rPr lang="es-AR" sz="1400" dirty="0">
                <a:solidFill>
                  <a:srgbClr val="000000"/>
                </a:solidFill>
                <a:latin typeface="Consolas" panose="020B0609020204030204" pitchFamily="49" charset="0"/>
              </a:rPr>
              <a:t> </a:t>
            </a:r>
            <a:r>
              <a:rPr lang="es-AR" sz="1400" dirty="0">
                <a:solidFill>
                  <a:srgbClr val="660066"/>
                </a:solidFill>
                <a:latin typeface="Consolas" panose="020B0609020204030204" pitchFamily="49" charset="0"/>
              </a:rPr>
              <a:t>Gato</a:t>
            </a:r>
            <a:r>
              <a:rPr lang="es-AR" sz="1400" dirty="0">
                <a:solidFill>
                  <a:srgbClr val="666600"/>
                </a:solidFill>
                <a:latin typeface="Consolas" panose="020B0609020204030204" pitchFamily="49" charset="0"/>
              </a:rPr>
              <a:t>();</a:t>
            </a:r>
            <a:endParaRPr lang="es-AR" sz="1400" dirty="0"/>
          </a:p>
          <a:p>
            <a:r>
              <a:rPr lang="es-AR" sz="1400" dirty="0" err="1" smtClean="0">
                <a:solidFill>
                  <a:srgbClr val="660066"/>
                </a:solidFill>
                <a:latin typeface="Consolas" panose="020B0609020204030204" pitchFamily="49" charset="0"/>
              </a:rPr>
              <a:t>System</a:t>
            </a:r>
            <a:r>
              <a:rPr lang="es-AR" sz="1400" dirty="0" err="1" smtClean="0">
                <a:solidFill>
                  <a:srgbClr val="666600"/>
                </a:solidFill>
                <a:latin typeface="Consolas" panose="020B0609020204030204" pitchFamily="49" charset="0"/>
              </a:rPr>
              <a:t>.</a:t>
            </a:r>
            <a:r>
              <a:rPr lang="es-AR" sz="1400" dirty="0" err="1" smtClean="0">
                <a:solidFill>
                  <a:srgbClr val="000088"/>
                </a:solidFill>
                <a:latin typeface="Consolas" panose="020B0609020204030204" pitchFamily="49" charset="0"/>
              </a:rPr>
              <a:t>out</a:t>
            </a:r>
            <a:r>
              <a:rPr lang="es-AR" sz="1400" dirty="0" err="1" smtClean="0">
                <a:solidFill>
                  <a:srgbClr val="666600"/>
                </a:solidFill>
                <a:latin typeface="Consolas" panose="020B0609020204030204" pitchFamily="49" charset="0"/>
              </a:rPr>
              <a:t>.</a:t>
            </a:r>
            <a:r>
              <a:rPr lang="es-AR" sz="1400" dirty="0" err="1" smtClean="0">
                <a:solidFill>
                  <a:srgbClr val="000000"/>
                </a:solidFill>
                <a:latin typeface="Consolas" panose="020B0609020204030204" pitchFamily="49" charset="0"/>
              </a:rPr>
              <a:t>println</a:t>
            </a:r>
            <a:r>
              <a:rPr lang="es-AR" sz="1400" dirty="0" smtClean="0">
                <a:solidFill>
                  <a:srgbClr val="666600"/>
                </a:solidFill>
                <a:latin typeface="Consolas" panose="020B0609020204030204" pitchFamily="49" charset="0"/>
              </a:rPr>
              <a:t>(</a:t>
            </a:r>
            <a:r>
              <a:rPr lang="es-AR" sz="1400" dirty="0" err="1" smtClean="0">
                <a:solidFill>
                  <a:srgbClr val="000000"/>
                </a:solidFill>
                <a:latin typeface="Consolas" panose="020B0609020204030204" pitchFamily="49" charset="0"/>
              </a:rPr>
              <a:t>g</a:t>
            </a:r>
            <a:r>
              <a:rPr lang="es-AR" sz="1400" dirty="0" err="1" smtClean="0">
                <a:solidFill>
                  <a:srgbClr val="666600"/>
                </a:solidFill>
                <a:latin typeface="Consolas" panose="020B0609020204030204" pitchFamily="49" charset="0"/>
              </a:rPr>
              <a:t>.</a:t>
            </a:r>
            <a:r>
              <a:rPr lang="es-AR" sz="1400" dirty="0" err="1" smtClean="0">
                <a:solidFill>
                  <a:srgbClr val="000000"/>
                </a:solidFill>
                <a:latin typeface="Consolas" panose="020B0609020204030204" pitchFamily="49" charset="0"/>
              </a:rPr>
              <a:t>hashCode</a:t>
            </a:r>
            <a:r>
              <a:rPr lang="es-AR" sz="1400" dirty="0">
                <a:solidFill>
                  <a:srgbClr val="666600"/>
                </a:solidFill>
                <a:latin typeface="Consolas" panose="020B0609020204030204" pitchFamily="49" charset="0"/>
              </a:rPr>
              <a:t>());</a:t>
            </a:r>
            <a:endParaRPr lang="es-AR" sz="1400" dirty="0"/>
          </a:p>
        </p:txBody>
      </p:sp>
      <p:sp>
        <p:nvSpPr>
          <p:cNvPr id="7" name="Rectángulo 6"/>
          <p:cNvSpPr/>
          <p:nvPr/>
        </p:nvSpPr>
        <p:spPr>
          <a:xfrm>
            <a:off x="4572000" y="3995738"/>
            <a:ext cx="4396375" cy="1384995"/>
          </a:xfrm>
          <a:prstGeom prst="rect">
            <a:avLst/>
          </a:prstGeom>
          <a:solidFill>
            <a:schemeClr val="bg1"/>
          </a:solidFill>
        </p:spPr>
        <p:txBody>
          <a:bodyPr wrap="square">
            <a:spAutoFit/>
          </a:bodyPr>
          <a:lstStyle/>
          <a:p>
            <a:r>
              <a:rPr lang="es-AR" sz="1400" dirty="0">
                <a:solidFill>
                  <a:srgbClr val="660066"/>
                </a:solidFill>
                <a:latin typeface="Consolas" panose="020B0609020204030204" pitchFamily="49" charset="0"/>
              </a:rPr>
              <a:t>Perro</a:t>
            </a:r>
            <a:r>
              <a:rPr lang="es-AR" sz="1400" dirty="0">
                <a:solidFill>
                  <a:srgbClr val="000000"/>
                </a:solidFill>
                <a:latin typeface="Consolas" panose="020B0609020204030204" pitchFamily="49" charset="0"/>
              </a:rPr>
              <a:t> p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a:solidFill>
                  <a:srgbClr val="000088"/>
                </a:solidFill>
                <a:latin typeface="Consolas" panose="020B0609020204030204" pitchFamily="49" charset="0"/>
              </a:rPr>
              <a:t>new</a:t>
            </a:r>
            <a:r>
              <a:rPr lang="es-AR" sz="1400" dirty="0">
                <a:solidFill>
                  <a:srgbClr val="000000"/>
                </a:solidFill>
                <a:latin typeface="Consolas" panose="020B0609020204030204" pitchFamily="49" charset="0"/>
              </a:rPr>
              <a:t> </a:t>
            </a:r>
            <a:r>
              <a:rPr lang="es-AR" sz="1400" dirty="0">
                <a:solidFill>
                  <a:srgbClr val="660066"/>
                </a:solidFill>
                <a:latin typeface="Consolas" panose="020B0609020204030204" pitchFamily="49" charset="0"/>
              </a:rPr>
              <a:t>Perro</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Gato</a:t>
            </a:r>
            <a:r>
              <a:rPr lang="es-AR" sz="1400" dirty="0">
                <a:solidFill>
                  <a:srgbClr val="000000"/>
                </a:solidFill>
                <a:latin typeface="Consolas" panose="020B0609020204030204" pitchFamily="49" charset="0"/>
              </a:rPr>
              <a:t> g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a:solidFill>
                  <a:srgbClr val="000088"/>
                </a:solidFill>
                <a:latin typeface="Consolas" panose="020B0609020204030204" pitchFamily="49" charset="0"/>
              </a:rPr>
              <a:t>new</a:t>
            </a:r>
            <a:r>
              <a:rPr lang="es-AR" sz="1400" dirty="0">
                <a:solidFill>
                  <a:srgbClr val="000000"/>
                </a:solidFill>
                <a:latin typeface="Consolas" panose="020B0609020204030204" pitchFamily="49" charset="0"/>
              </a:rPr>
              <a:t> </a:t>
            </a:r>
            <a:r>
              <a:rPr lang="es-AR" sz="1400" dirty="0">
                <a:solidFill>
                  <a:srgbClr val="660066"/>
                </a:solidFill>
                <a:latin typeface="Consolas" panose="020B0609020204030204" pitchFamily="49" charset="0"/>
              </a:rPr>
              <a:t>Gato</a:t>
            </a:r>
            <a:r>
              <a:rPr lang="es-AR" sz="1400" dirty="0">
                <a:solidFill>
                  <a:srgbClr val="666600"/>
                </a:solidFill>
                <a:latin typeface="Consolas" panose="020B0609020204030204" pitchFamily="49" charset="0"/>
              </a:rPr>
              <a:t>();</a:t>
            </a:r>
            <a:endParaRPr lang="es-AR" sz="1400" dirty="0"/>
          </a:p>
          <a:p>
            <a:r>
              <a:rPr lang="es-AR" sz="1400" dirty="0" err="1">
                <a:solidFill>
                  <a:srgbClr val="000088"/>
                </a:solidFill>
                <a:latin typeface="Consolas" panose="020B0609020204030204" pitchFamily="49" charset="0"/>
              </a:rPr>
              <a:t>if</a:t>
            </a:r>
            <a:r>
              <a:rPr lang="es-AR" sz="1400" dirty="0">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equals</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g</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660066"/>
                </a:solidFill>
                <a:latin typeface="Consolas" panose="020B0609020204030204" pitchFamily="49" charset="0"/>
              </a:rPr>
              <a:t>Son</a:t>
            </a:r>
            <a:r>
              <a:rPr lang="es-AR" sz="1400" dirty="0">
                <a:solidFill>
                  <a:srgbClr val="000000"/>
                </a:solidFill>
                <a:latin typeface="Consolas" panose="020B0609020204030204" pitchFamily="49" charset="0"/>
              </a:rPr>
              <a:t> iguales</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a:solidFill>
                  <a:srgbClr val="666600"/>
                </a:solidFill>
                <a:latin typeface="Consolas" panose="020B0609020204030204" pitchFamily="49" charset="0"/>
              </a:rPr>
              <a:t>");</a:t>
            </a:r>
            <a:endParaRPr lang="es-AR" sz="1400" dirty="0"/>
          </a:p>
          <a:p>
            <a:r>
              <a:rPr lang="es-AR" sz="1400" dirty="0" err="1">
                <a:solidFill>
                  <a:srgbClr val="000088"/>
                </a:solidFill>
                <a:latin typeface="Consolas" panose="020B0609020204030204" pitchFamily="49" charset="0"/>
              </a:rPr>
              <a:t>else</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660066"/>
                </a:solidFill>
                <a:latin typeface="Consolas" panose="020B0609020204030204" pitchFamily="49" charset="0"/>
              </a:rPr>
              <a:t>No</a:t>
            </a:r>
            <a:r>
              <a:rPr lang="es-AR" sz="1400" dirty="0">
                <a:solidFill>
                  <a:srgbClr val="000000"/>
                </a:solidFill>
                <a:latin typeface="Consolas" panose="020B0609020204030204" pitchFamily="49" charset="0"/>
              </a:rPr>
              <a:t> son iguales</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a:solidFill>
                  <a:srgbClr val="666600"/>
                </a:solidFill>
                <a:latin typeface="Consolas" panose="020B0609020204030204" pitchFamily="49" charset="0"/>
              </a:rPr>
              <a:t>");</a:t>
            </a:r>
            <a:endParaRPr lang="es-AR" sz="1400" dirty="0"/>
          </a:p>
        </p:txBody>
      </p:sp>
    </p:spTree>
    <p:extLst>
      <p:ext uri="{BB962C8B-B14F-4D97-AF65-F5344CB8AC3E}">
        <p14:creationId xmlns:p14="http://schemas.microsoft.com/office/powerpoint/2010/main" val="28223771"/>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0000"/>
            <a:ext cx="9143968" cy="4351338"/>
          </a:xfrm>
        </p:spPr>
        <p:txBody>
          <a:bodyPr>
            <a:normAutofit/>
          </a:bodyPr>
          <a:lstStyle/>
          <a:p>
            <a:r>
              <a:rPr lang="es-AR" sz="2300" dirty="0">
                <a:ea typeface="Calibri" panose="020F0502020204030204" pitchFamily="34" charset="0"/>
                <a:cs typeface="Times New Roman" panose="02020603050405020304" pitchFamily="18" charset="0"/>
              </a:rPr>
              <a:t>¿Cómo se conforma la clase </a:t>
            </a:r>
            <a:r>
              <a:rPr lang="es-AR" sz="2300" dirty="0">
                <a:latin typeface="Consolas" panose="020B0609020204030204" pitchFamily="49" charset="0"/>
                <a:ea typeface="Calibri" panose="020F0502020204030204" pitchFamily="34" charset="0"/>
                <a:cs typeface="Times New Roman" panose="02020603050405020304" pitchFamily="18" charset="0"/>
              </a:rPr>
              <a:t>Liga</a:t>
            </a:r>
            <a:r>
              <a:rPr lang="es-AR" sz="2300" dirty="0">
                <a:ea typeface="Calibri" panose="020F0502020204030204" pitchFamily="34" charset="0"/>
                <a:cs typeface="Times New Roman" panose="02020603050405020304" pitchFamily="18" charset="0"/>
              </a:rPr>
              <a:t>?</a:t>
            </a:r>
          </a:p>
          <a:p>
            <a:endParaRPr lang="es-AR" sz="2300" dirty="0">
              <a:ea typeface="Calibri" panose="020F0502020204030204" pitchFamily="34" charset="0"/>
              <a:cs typeface="Times New Roman" panose="02020603050405020304" pitchFamily="18" charset="0"/>
            </a:endParaRPr>
          </a:p>
          <a:p>
            <a:r>
              <a:rPr lang="es-AR" sz="2300" dirty="0">
                <a:ea typeface="Calibri" panose="020F0502020204030204" pitchFamily="34" charset="0"/>
                <a:cs typeface="Times New Roman" panose="02020603050405020304" pitchFamily="18" charset="0"/>
              </a:rPr>
              <a:t>¿De </a:t>
            </a:r>
            <a:r>
              <a:rPr lang="es-AR" sz="2300" dirty="0">
                <a:latin typeface="Consolas" panose="020B0609020204030204" pitchFamily="49" charset="0"/>
                <a:ea typeface="Calibri" panose="020F0502020204030204" pitchFamily="34" charset="0"/>
                <a:cs typeface="Times New Roman" panose="02020603050405020304" pitchFamily="18" charset="0"/>
              </a:rPr>
              <a:t>Liga</a:t>
            </a:r>
            <a:r>
              <a:rPr lang="es-AR" sz="2300" dirty="0">
                <a:ea typeface="Calibri" panose="020F0502020204030204" pitchFamily="34" charset="0"/>
                <a:cs typeface="Times New Roman" panose="02020603050405020304" pitchFamily="18" charset="0"/>
              </a:rPr>
              <a:t> y </a:t>
            </a:r>
            <a:r>
              <a:rPr lang="es-AR" sz="2300" dirty="0">
                <a:latin typeface="Consolas" panose="020B0609020204030204" pitchFamily="49" charset="0"/>
                <a:ea typeface="Calibri" panose="020F0502020204030204" pitchFamily="34" charset="0"/>
                <a:cs typeface="Times New Roman" panose="02020603050405020304" pitchFamily="18" charset="0"/>
              </a:rPr>
              <a:t>Personaje</a:t>
            </a:r>
            <a:r>
              <a:rPr lang="es-AR" sz="2300" dirty="0">
                <a:ea typeface="Calibri" panose="020F0502020204030204" pitchFamily="34" charset="0"/>
                <a:cs typeface="Times New Roman" panose="02020603050405020304" pitchFamily="18" charset="0"/>
              </a:rPr>
              <a:t> o se puede conformar de </a:t>
            </a:r>
            <a:r>
              <a:rPr lang="es-AR" sz="2300" dirty="0" err="1">
                <a:latin typeface="Consolas" panose="020B0609020204030204" pitchFamily="49" charset="0"/>
                <a:ea typeface="Calibri" panose="020F0502020204030204" pitchFamily="34" charset="0"/>
                <a:cs typeface="Times New Roman" panose="02020603050405020304" pitchFamily="18" charset="0"/>
              </a:rPr>
              <a:t>Enfrentable</a:t>
            </a:r>
            <a:r>
              <a:rPr lang="es-AR" sz="2300" dirty="0">
                <a:ea typeface="Calibri" panose="020F0502020204030204" pitchFamily="34" charset="0"/>
                <a:cs typeface="Times New Roman" panose="02020603050405020304" pitchFamily="18" charset="0"/>
              </a:rPr>
              <a:t>?</a:t>
            </a:r>
          </a:p>
          <a:p>
            <a:endParaRPr lang="es-AR" sz="24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189</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7" name="Tabla 16"/>
          <p:cNvGraphicFramePr>
            <a:graphicFrameLocks noGrp="1"/>
          </p:cNvGraphicFramePr>
          <p:nvPr>
            <p:extLst>
              <p:ext uri="{D42A27DB-BD31-4B8C-83A1-F6EECF244321}">
                <p14:modId xmlns:p14="http://schemas.microsoft.com/office/powerpoint/2010/main" val="1774856258"/>
              </p:ext>
            </p:extLst>
          </p:nvPr>
        </p:nvGraphicFramePr>
        <p:xfrm>
          <a:off x="272334" y="3817218"/>
          <a:ext cx="2655732" cy="1894752"/>
        </p:xfrm>
        <a:graphic>
          <a:graphicData uri="http://schemas.openxmlformats.org/drawingml/2006/table">
            <a:tbl>
              <a:tblPr>
                <a:tableStyleId>{5C22544A-7EE6-4342-B048-85BDC9FD1C3A}</a:tableStyleId>
              </a:tblPr>
              <a:tblGrid>
                <a:gridCol w="2655732">
                  <a:extLst>
                    <a:ext uri="{9D8B030D-6E8A-4147-A177-3AD203B41FA5}">
                      <a16:colId xmlns="" xmlns:a16="http://schemas.microsoft.com/office/drawing/2014/main" val="20000"/>
                    </a:ext>
                  </a:extLst>
                </a:gridCol>
              </a:tblGrid>
              <a:tr h="283392">
                <a:tc>
                  <a:txBody>
                    <a:bodyPr/>
                    <a:lstStyle/>
                    <a:p>
                      <a:pPr algn="ctr"/>
                      <a:r>
                        <a:rPr lang="en-GB" sz="1800" b="1" dirty="0" err="1">
                          <a:latin typeface="Arial" panose="020B0604020202020204" pitchFamily="34" charset="0"/>
                          <a:cs typeface="Arial" panose="020B0604020202020204" pitchFamily="34" charset="0"/>
                        </a:rPr>
                        <a:t>Liga</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718109">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personajes</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Personaje</a:t>
                      </a:r>
                      <a:r>
                        <a:rPr lang="en-GB" sz="1800" dirty="0">
                          <a:latin typeface="Arial" panose="020B0604020202020204" pitchFamily="34" charset="0"/>
                          <a:cs typeface="Arial" panose="020B0604020202020204" pitchFamily="34" charset="0"/>
                        </a:rPr>
                        <a:t>[]</a:t>
                      </a:r>
                    </a:p>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ligas</a:t>
                      </a:r>
                      <a:r>
                        <a:rPr lang="en-GB" sz="180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p>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nombre</a:t>
                      </a:r>
                      <a:r>
                        <a:rPr lang="en-GB" sz="1800" baseline="0" dirty="0">
                          <a:latin typeface="Arial" panose="020B0604020202020204" pitchFamily="34" charset="0"/>
                          <a:cs typeface="Arial" panose="020B0604020202020204" pitchFamily="34" charset="0"/>
                        </a:rPr>
                        <a:t> : String</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baseline="0" dirty="0">
                          <a:latin typeface="Arial" panose="020B0604020202020204" pitchFamily="34" charset="0"/>
                          <a:cs typeface="Arial" panose="020B0604020202020204" pitchFamily="34" charset="0"/>
                        </a:rPr>
                        <a:t> : String)</a:t>
                      </a:r>
                      <a:endParaRPr lang="en-GB" sz="1800" dirty="0">
                        <a:latin typeface="Arial" panose="020B0604020202020204" pitchFamily="34" charset="0"/>
                        <a:cs typeface="Arial" panose="020B0604020202020204" pitchFamily="34" charset="0"/>
                      </a:endParaRP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2490722905"/>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0000"/>
            <a:ext cx="9143968" cy="4351338"/>
          </a:xfrm>
        </p:spPr>
        <p:txBody>
          <a:bodyPr>
            <a:normAutofit/>
          </a:bodyPr>
          <a:lstStyle/>
          <a:p>
            <a:r>
              <a:rPr lang="es-AR" sz="2300" dirty="0">
                <a:ea typeface="Calibri" panose="020F0502020204030204" pitchFamily="34" charset="0"/>
                <a:cs typeface="Times New Roman" panose="02020603050405020304" pitchFamily="18" charset="0"/>
              </a:rPr>
              <a:t>¿Cómo se conforma la clase </a:t>
            </a:r>
            <a:r>
              <a:rPr lang="es-AR" sz="2300" dirty="0">
                <a:latin typeface="Consolas" panose="020B0609020204030204" pitchFamily="49" charset="0"/>
                <a:ea typeface="Calibri" panose="020F0502020204030204" pitchFamily="34" charset="0"/>
                <a:cs typeface="Times New Roman" panose="02020603050405020304" pitchFamily="18" charset="0"/>
              </a:rPr>
              <a:t>Liga</a:t>
            </a:r>
            <a:r>
              <a:rPr lang="es-AR" sz="2300" dirty="0">
                <a:ea typeface="Calibri" panose="020F0502020204030204" pitchFamily="34" charset="0"/>
                <a:cs typeface="Times New Roman" panose="02020603050405020304" pitchFamily="18" charset="0"/>
              </a:rPr>
              <a:t>?</a:t>
            </a:r>
          </a:p>
          <a:p>
            <a:endParaRPr lang="es-AR" sz="2300" dirty="0">
              <a:ea typeface="Calibri" panose="020F0502020204030204" pitchFamily="34" charset="0"/>
              <a:cs typeface="Times New Roman" panose="02020603050405020304" pitchFamily="18" charset="0"/>
            </a:endParaRPr>
          </a:p>
          <a:p>
            <a:r>
              <a:rPr lang="es-AR" sz="2300" dirty="0">
                <a:ea typeface="Calibri" panose="020F0502020204030204" pitchFamily="34" charset="0"/>
                <a:cs typeface="Times New Roman" panose="02020603050405020304" pitchFamily="18" charset="0"/>
              </a:rPr>
              <a:t>¿De </a:t>
            </a:r>
            <a:r>
              <a:rPr lang="es-AR" sz="2300" dirty="0">
                <a:latin typeface="Consolas" panose="020B0609020204030204" pitchFamily="49" charset="0"/>
                <a:ea typeface="Calibri" panose="020F0502020204030204" pitchFamily="34" charset="0"/>
                <a:cs typeface="Times New Roman" panose="02020603050405020304" pitchFamily="18" charset="0"/>
              </a:rPr>
              <a:t>Liga</a:t>
            </a:r>
            <a:r>
              <a:rPr lang="es-AR" sz="2300" dirty="0">
                <a:ea typeface="Calibri" panose="020F0502020204030204" pitchFamily="34" charset="0"/>
                <a:cs typeface="Times New Roman" panose="02020603050405020304" pitchFamily="18" charset="0"/>
              </a:rPr>
              <a:t> y </a:t>
            </a:r>
            <a:r>
              <a:rPr lang="es-AR" sz="2300" dirty="0">
                <a:latin typeface="Consolas" panose="020B0609020204030204" pitchFamily="49" charset="0"/>
                <a:ea typeface="Calibri" panose="020F0502020204030204" pitchFamily="34" charset="0"/>
                <a:cs typeface="Times New Roman" panose="02020603050405020304" pitchFamily="18" charset="0"/>
              </a:rPr>
              <a:t>Personaje</a:t>
            </a:r>
            <a:r>
              <a:rPr lang="es-AR" sz="2300" dirty="0">
                <a:ea typeface="Calibri" panose="020F0502020204030204" pitchFamily="34" charset="0"/>
                <a:cs typeface="Times New Roman" panose="02020603050405020304" pitchFamily="18" charset="0"/>
              </a:rPr>
              <a:t> o se puede conformar de </a:t>
            </a:r>
            <a:r>
              <a:rPr lang="es-AR" sz="2300" dirty="0" err="1">
                <a:latin typeface="Consolas" panose="020B0609020204030204" pitchFamily="49" charset="0"/>
                <a:ea typeface="Calibri" panose="020F0502020204030204" pitchFamily="34" charset="0"/>
                <a:cs typeface="Times New Roman" panose="02020603050405020304" pitchFamily="18" charset="0"/>
              </a:rPr>
              <a:t>Enfrentable</a:t>
            </a:r>
            <a:r>
              <a:rPr lang="es-AR" sz="2300" dirty="0">
                <a:ea typeface="Calibri" panose="020F0502020204030204" pitchFamily="34" charset="0"/>
                <a:cs typeface="Times New Roman" panose="02020603050405020304" pitchFamily="18" charset="0"/>
              </a:rPr>
              <a:t>?</a:t>
            </a:r>
          </a:p>
          <a:p>
            <a:endParaRPr lang="es-AR" sz="24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190</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6" name="Tabla 15"/>
          <p:cNvGraphicFramePr>
            <a:graphicFrameLocks noGrp="1"/>
          </p:cNvGraphicFramePr>
          <p:nvPr>
            <p:extLst/>
          </p:nvPr>
        </p:nvGraphicFramePr>
        <p:xfrm>
          <a:off x="4393323" y="3926841"/>
          <a:ext cx="4638659" cy="1620432"/>
        </p:xfrm>
        <a:graphic>
          <a:graphicData uri="http://schemas.openxmlformats.org/drawingml/2006/table">
            <a:tbl>
              <a:tblPr>
                <a:tableStyleId>{5C22544A-7EE6-4342-B048-85BDC9FD1C3A}</a:tableStyleId>
              </a:tblPr>
              <a:tblGrid>
                <a:gridCol w="4638659">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Liga</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36384">
                <a:tc>
                  <a:txBody>
                    <a:bodyPr/>
                    <a:lstStyle/>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enfrentables</a:t>
                      </a:r>
                      <a:r>
                        <a:rPr lang="en-GB" sz="1800" baseline="0" dirty="0">
                          <a:latin typeface="Arial" panose="020B0604020202020204" pitchFamily="34" charset="0"/>
                          <a:cs typeface="Arial" panose="020B0604020202020204" pitchFamily="34" charset="0"/>
                        </a:rPr>
                        <a:t> : </a:t>
                      </a:r>
                      <a:r>
                        <a:rPr lang="en-GB" sz="180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Enfrentable</a:t>
                      </a:r>
                      <a:r>
                        <a:rPr lang="en-GB" sz="1800" dirty="0">
                          <a:latin typeface="Arial" panose="020B0604020202020204" pitchFamily="34" charset="0"/>
                          <a:cs typeface="Arial" panose="020B0604020202020204" pitchFamily="34" charset="0"/>
                        </a:rPr>
                        <a:t>[]</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684288">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p>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addEnfrentable</a:t>
                      </a:r>
                      <a:r>
                        <a:rPr lang="en-GB" sz="1800" baseline="0" dirty="0">
                          <a:latin typeface="Arial" panose="020B0604020202020204" pitchFamily="34" charset="0"/>
                          <a:cs typeface="Arial" panose="020B0604020202020204" pitchFamily="34" charset="0"/>
                        </a:rPr>
                        <a:t>(String : </a:t>
                      </a:r>
                      <a:r>
                        <a:rPr lang="en-GB" sz="1800" baseline="0" dirty="0" err="1">
                          <a:latin typeface="Arial" panose="020B0604020202020204" pitchFamily="34" charset="0"/>
                          <a:cs typeface="Arial" panose="020B0604020202020204" pitchFamily="34" charset="0"/>
                        </a:rPr>
                        <a:t>enfrentable</a:t>
                      </a:r>
                      <a:r>
                        <a:rPr lang="en-GB" sz="1800" baseline="0" dirty="0">
                          <a:latin typeface="Arial" panose="020B0604020202020204" pitchFamily="34" charset="0"/>
                          <a:cs typeface="Arial" panose="020B0604020202020204" pitchFamily="34" charset="0"/>
                        </a:rPr>
                        <a:t>) : void</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graphicFrame>
        <p:nvGraphicFramePr>
          <p:cNvPr id="17" name="Tabla 16"/>
          <p:cNvGraphicFramePr>
            <a:graphicFrameLocks noGrp="1"/>
          </p:cNvGraphicFramePr>
          <p:nvPr>
            <p:extLst/>
          </p:nvPr>
        </p:nvGraphicFramePr>
        <p:xfrm>
          <a:off x="272334" y="3817218"/>
          <a:ext cx="2655732" cy="1894752"/>
        </p:xfrm>
        <a:graphic>
          <a:graphicData uri="http://schemas.openxmlformats.org/drawingml/2006/table">
            <a:tbl>
              <a:tblPr>
                <a:tableStyleId>{5C22544A-7EE6-4342-B048-85BDC9FD1C3A}</a:tableStyleId>
              </a:tblPr>
              <a:tblGrid>
                <a:gridCol w="2655732">
                  <a:extLst>
                    <a:ext uri="{9D8B030D-6E8A-4147-A177-3AD203B41FA5}">
                      <a16:colId xmlns="" xmlns:a16="http://schemas.microsoft.com/office/drawing/2014/main" val="20000"/>
                    </a:ext>
                  </a:extLst>
                </a:gridCol>
              </a:tblGrid>
              <a:tr h="283392">
                <a:tc>
                  <a:txBody>
                    <a:bodyPr/>
                    <a:lstStyle/>
                    <a:p>
                      <a:pPr algn="ctr"/>
                      <a:r>
                        <a:rPr lang="en-GB" sz="1800" b="1" dirty="0" err="1">
                          <a:latin typeface="Arial" panose="020B0604020202020204" pitchFamily="34" charset="0"/>
                          <a:cs typeface="Arial" panose="020B0604020202020204" pitchFamily="34" charset="0"/>
                        </a:rPr>
                        <a:t>Liga</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718109">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personajes</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Personaje</a:t>
                      </a:r>
                      <a:r>
                        <a:rPr lang="en-GB" sz="1800" dirty="0">
                          <a:latin typeface="Arial" panose="020B0604020202020204" pitchFamily="34" charset="0"/>
                          <a:cs typeface="Arial" panose="020B0604020202020204" pitchFamily="34" charset="0"/>
                        </a:rPr>
                        <a:t>[]</a:t>
                      </a:r>
                    </a:p>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ligas</a:t>
                      </a:r>
                      <a:r>
                        <a:rPr lang="en-GB" sz="180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p>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nombre</a:t>
                      </a:r>
                      <a:r>
                        <a:rPr lang="en-GB" sz="1800" baseline="0" dirty="0">
                          <a:latin typeface="Arial" panose="020B0604020202020204" pitchFamily="34" charset="0"/>
                          <a:cs typeface="Arial" panose="020B0604020202020204" pitchFamily="34" charset="0"/>
                        </a:rPr>
                        <a:t> : String</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baseline="0" dirty="0">
                          <a:latin typeface="Arial" panose="020B0604020202020204" pitchFamily="34" charset="0"/>
                          <a:cs typeface="Arial" panose="020B0604020202020204" pitchFamily="34" charset="0"/>
                        </a:rPr>
                        <a:t> : String)</a:t>
                      </a:r>
                      <a:endParaRPr lang="en-GB" sz="1800" dirty="0">
                        <a:latin typeface="Arial" panose="020B0604020202020204" pitchFamily="34" charset="0"/>
                        <a:cs typeface="Arial" panose="020B0604020202020204" pitchFamily="34" charset="0"/>
                      </a:endParaRP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cxnSp>
        <p:nvCxnSpPr>
          <p:cNvPr id="18" name="Conector recto de flecha 17"/>
          <p:cNvCxnSpPr/>
          <p:nvPr/>
        </p:nvCxnSpPr>
        <p:spPr>
          <a:xfrm>
            <a:off x="3105150" y="4495800"/>
            <a:ext cx="1066800"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ángulo 20"/>
          <p:cNvSpPr/>
          <p:nvPr/>
        </p:nvSpPr>
        <p:spPr>
          <a:xfrm>
            <a:off x="3105150" y="5782196"/>
            <a:ext cx="5790607" cy="707886"/>
          </a:xfrm>
          <a:prstGeom prst="rect">
            <a:avLst/>
          </a:prstGeom>
        </p:spPr>
        <p:txBody>
          <a:bodyPr wrap="square">
            <a:spAutoFit/>
          </a:bodyPr>
          <a:lstStyle/>
          <a:p>
            <a:pPr algn="ctr"/>
            <a:r>
              <a:rPr lang="es-AR" sz="2000" dirty="0">
                <a:latin typeface="Arial" panose="020B0604020202020204" pitchFamily="34" charset="0"/>
                <a:ea typeface="Calibri" panose="020F0502020204030204" pitchFamily="34" charset="0"/>
                <a:cs typeface="Arial" panose="020B0604020202020204" pitchFamily="34" charset="0"/>
              </a:rPr>
              <a:t>Con este nuevo diseño, la clase </a:t>
            </a:r>
            <a:r>
              <a:rPr lang="es-AR" sz="2000" dirty="0">
                <a:latin typeface="Consolas" panose="020B0609020204030204" pitchFamily="49" charset="0"/>
                <a:ea typeface="Calibri" panose="020F0502020204030204" pitchFamily="34" charset="0"/>
                <a:cs typeface="Arial" panose="020B0604020202020204" pitchFamily="34" charset="0"/>
              </a:rPr>
              <a:t>Liga</a:t>
            </a:r>
            <a:r>
              <a:rPr lang="es-AR" sz="2000" dirty="0">
                <a:latin typeface="Arial" panose="020B0604020202020204" pitchFamily="34" charset="0"/>
                <a:ea typeface="Calibri" panose="020F0502020204030204" pitchFamily="34" charset="0"/>
                <a:cs typeface="Arial" panose="020B0604020202020204" pitchFamily="34" charset="0"/>
              </a:rPr>
              <a:t> puede conformarse con objetos de tipo </a:t>
            </a:r>
            <a:r>
              <a:rPr lang="es-AR" sz="2000" dirty="0" err="1">
                <a:latin typeface="Consolas" panose="020B0609020204030204" pitchFamily="49" charset="0"/>
                <a:ea typeface="Calibri" panose="020F0502020204030204" pitchFamily="34" charset="0"/>
                <a:cs typeface="Arial" panose="020B0604020202020204" pitchFamily="34" charset="0"/>
              </a:rPr>
              <a:t>Enfrentable</a:t>
            </a:r>
            <a:r>
              <a:rPr lang="es-AR" sz="2000" dirty="0">
                <a:latin typeface="Arial" panose="020B0604020202020204" pitchFamily="34" charset="0"/>
                <a:ea typeface="Calibri" panose="020F0502020204030204" pitchFamily="34" charset="0"/>
                <a:cs typeface="Arial" panose="020B0604020202020204" pitchFamily="34" charset="0"/>
              </a:rPr>
              <a:t>. </a:t>
            </a:r>
            <a:endParaRPr lang="es-A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33439259"/>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191</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6" name="Tabla 15"/>
          <p:cNvGraphicFramePr>
            <a:graphicFrameLocks noGrp="1"/>
          </p:cNvGraphicFramePr>
          <p:nvPr>
            <p:extLst>
              <p:ext uri="{D42A27DB-BD31-4B8C-83A1-F6EECF244321}">
                <p14:modId xmlns:p14="http://schemas.microsoft.com/office/powerpoint/2010/main" val="3238879449"/>
              </p:ext>
            </p:extLst>
          </p:nvPr>
        </p:nvGraphicFramePr>
        <p:xfrm>
          <a:off x="202323" y="3891282"/>
          <a:ext cx="4638659" cy="1620432"/>
        </p:xfrm>
        <a:graphic>
          <a:graphicData uri="http://schemas.openxmlformats.org/drawingml/2006/table">
            <a:tbl>
              <a:tblPr>
                <a:tableStyleId>{5C22544A-7EE6-4342-B048-85BDC9FD1C3A}</a:tableStyleId>
              </a:tblPr>
              <a:tblGrid>
                <a:gridCol w="4638659">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Liga</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36384">
                <a:tc>
                  <a:txBody>
                    <a:bodyPr/>
                    <a:lstStyle/>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enfrentables</a:t>
                      </a:r>
                      <a:r>
                        <a:rPr lang="en-GB" sz="1800" baseline="0" dirty="0">
                          <a:latin typeface="Arial" panose="020B0604020202020204" pitchFamily="34" charset="0"/>
                          <a:cs typeface="Arial" panose="020B0604020202020204" pitchFamily="34" charset="0"/>
                        </a:rPr>
                        <a:t> : </a:t>
                      </a:r>
                      <a:r>
                        <a:rPr lang="en-GB" sz="180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Enfrentable</a:t>
                      </a:r>
                      <a:r>
                        <a:rPr lang="en-GB" sz="1800" dirty="0">
                          <a:latin typeface="Arial" panose="020B0604020202020204" pitchFamily="34" charset="0"/>
                          <a:cs typeface="Arial" panose="020B0604020202020204" pitchFamily="34" charset="0"/>
                        </a:rPr>
                        <a:t>[]</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684288">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p>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addEnfrentable</a:t>
                      </a:r>
                      <a:r>
                        <a:rPr lang="en-GB" sz="1800" baseline="0" dirty="0">
                          <a:latin typeface="Arial" panose="020B0604020202020204" pitchFamily="34" charset="0"/>
                          <a:cs typeface="Arial" panose="020B0604020202020204" pitchFamily="34" charset="0"/>
                        </a:rPr>
                        <a:t>(String : </a:t>
                      </a:r>
                      <a:r>
                        <a:rPr lang="en-GB" sz="1800" baseline="0" dirty="0" err="1">
                          <a:latin typeface="Arial" panose="020B0604020202020204" pitchFamily="34" charset="0"/>
                          <a:cs typeface="Arial" panose="020B0604020202020204" pitchFamily="34" charset="0"/>
                        </a:rPr>
                        <a:t>enfrentable</a:t>
                      </a:r>
                      <a:r>
                        <a:rPr lang="en-GB" sz="1800" baseline="0" dirty="0">
                          <a:latin typeface="Arial" panose="020B0604020202020204" pitchFamily="34" charset="0"/>
                          <a:cs typeface="Arial" panose="020B0604020202020204" pitchFamily="34" charset="0"/>
                        </a:rPr>
                        <a:t>) : void</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
        <p:nvSpPr>
          <p:cNvPr id="6" name="Rectángulo 5"/>
          <p:cNvSpPr/>
          <p:nvPr/>
        </p:nvSpPr>
        <p:spPr>
          <a:xfrm>
            <a:off x="5525354" y="3875951"/>
            <a:ext cx="2666114" cy="830997"/>
          </a:xfrm>
          <a:prstGeom prst="rect">
            <a:avLst/>
          </a:prstGeom>
        </p:spPr>
        <p:txBody>
          <a:bodyPr wrap="none">
            <a:spAutoFit/>
          </a:bodyPr>
          <a:lstStyle/>
          <a:p>
            <a:pPr algn="ctr"/>
            <a:r>
              <a:rPr lang="es-AR" sz="2400" dirty="0">
                <a:solidFill>
                  <a:srgbClr val="FF0000"/>
                </a:solidFill>
                <a:latin typeface="Arial" panose="020B0604020202020204" pitchFamily="34" charset="0"/>
                <a:ea typeface="Calibri" panose="020F0502020204030204" pitchFamily="34" charset="0"/>
                <a:cs typeface="Arial" panose="020B0604020202020204" pitchFamily="34" charset="0"/>
              </a:rPr>
              <a:t>Y </a:t>
            </a:r>
            <a:r>
              <a:rPr lang="es-AR" sz="2400" dirty="0" err="1">
                <a:solidFill>
                  <a:srgbClr val="FF0000"/>
                </a:solidFill>
                <a:latin typeface="Consolas" panose="020B0609020204030204" pitchFamily="49" charset="0"/>
                <a:ea typeface="Calibri" panose="020F0502020204030204" pitchFamily="34" charset="0"/>
                <a:cs typeface="Arial" panose="020B0604020202020204" pitchFamily="34" charset="0"/>
              </a:rPr>
              <a:t>Enfrentable</a:t>
            </a:r>
            <a:r>
              <a:rPr lang="es-AR" sz="2400" dirty="0">
                <a:solidFill>
                  <a:srgbClr val="FF0000"/>
                </a:solidFill>
                <a:latin typeface="Arial" panose="020B0604020202020204" pitchFamily="34" charset="0"/>
                <a:ea typeface="Calibri" panose="020F0502020204030204" pitchFamily="34" charset="0"/>
                <a:cs typeface="Arial" panose="020B0604020202020204" pitchFamily="34" charset="0"/>
              </a:rPr>
              <a:t>, </a:t>
            </a:r>
          </a:p>
          <a:p>
            <a:pPr algn="ctr"/>
            <a:r>
              <a:rPr lang="es-AR" sz="2400" dirty="0">
                <a:solidFill>
                  <a:srgbClr val="FF0000"/>
                </a:solidFill>
                <a:latin typeface="Arial" panose="020B0604020202020204" pitchFamily="34" charset="0"/>
                <a:ea typeface="Calibri" panose="020F0502020204030204" pitchFamily="34" charset="0"/>
                <a:cs typeface="Arial" panose="020B0604020202020204" pitchFamily="34" charset="0"/>
              </a:rPr>
              <a:t>¿Qué puede ser? </a:t>
            </a:r>
            <a:endParaRPr lang="es-AR" sz="2400" dirty="0">
              <a:solidFill>
                <a:srgbClr val="FF0000"/>
              </a:solidFill>
              <a:latin typeface="Arial" panose="020B0604020202020204" pitchFamily="34" charset="0"/>
              <a:cs typeface="Arial" panose="020B0604020202020204" pitchFamily="34" charset="0"/>
            </a:endParaRPr>
          </a:p>
        </p:txBody>
      </p:sp>
      <p:sp>
        <p:nvSpPr>
          <p:cNvPr id="12" name="Marcador de contenido 2"/>
          <p:cNvSpPr txBox="1">
            <a:spLocks/>
          </p:cNvSpPr>
          <p:nvPr/>
        </p:nvSpPr>
        <p:spPr>
          <a:xfrm>
            <a:off x="0" y="2160000"/>
            <a:ext cx="914396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AR" sz="2300" dirty="0">
                <a:ea typeface="Calibri" panose="020F0502020204030204" pitchFamily="34" charset="0"/>
                <a:cs typeface="Times New Roman" panose="02020603050405020304" pitchFamily="18" charset="0"/>
              </a:rPr>
              <a:t>¿Cómo se conforma la clase </a:t>
            </a:r>
            <a:r>
              <a:rPr lang="es-AR" sz="2300" dirty="0">
                <a:latin typeface="Consolas" panose="020B0609020204030204" pitchFamily="49" charset="0"/>
                <a:ea typeface="Calibri" panose="020F0502020204030204" pitchFamily="34" charset="0"/>
                <a:cs typeface="Times New Roman" panose="02020603050405020304" pitchFamily="18" charset="0"/>
              </a:rPr>
              <a:t>Liga</a:t>
            </a:r>
            <a:r>
              <a:rPr lang="es-AR" sz="2300" dirty="0">
                <a:ea typeface="Calibri" panose="020F0502020204030204" pitchFamily="34" charset="0"/>
                <a:cs typeface="Times New Roman" panose="02020603050405020304" pitchFamily="18" charset="0"/>
              </a:rPr>
              <a:t>?</a:t>
            </a:r>
          </a:p>
          <a:p>
            <a:endParaRPr lang="es-AR" sz="2300" dirty="0">
              <a:ea typeface="Calibri" panose="020F0502020204030204" pitchFamily="34" charset="0"/>
              <a:cs typeface="Times New Roman" panose="02020603050405020304" pitchFamily="18" charset="0"/>
            </a:endParaRPr>
          </a:p>
          <a:p>
            <a:r>
              <a:rPr lang="es-AR" sz="2300" dirty="0">
                <a:ea typeface="Calibri" panose="020F0502020204030204" pitchFamily="34" charset="0"/>
                <a:cs typeface="Times New Roman" panose="02020603050405020304" pitchFamily="18" charset="0"/>
              </a:rPr>
              <a:t>¿De </a:t>
            </a:r>
            <a:r>
              <a:rPr lang="es-AR" sz="2300" dirty="0">
                <a:latin typeface="Consolas" panose="020B0609020204030204" pitchFamily="49" charset="0"/>
                <a:ea typeface="Calibri" panose="020F0502020204030204" pitchFamily="34" charset="0"/>
                <a:cs typeface="Times New Roman" panose="02020603050405020304" pitchFamily="18" charset="0"/>
              </a:rPr>
              <a:t>Liga</a:t>
            </a:r>
            <a:r>
              <a:rPr lang="es-AR" sz="2300" dirty="0">
                <a:ea typeface="Calibri" panose="020F0502020204030204" pitchFamily="34" charset="0"/>
                <a:cs typeface="Times New Roman" panose="02020603050405020304" pitchFamily="18" charset="0"/>
              </a:rPr>
              <a:t> y </a:t>
            </a:r>
            <a:r>
              <a:rPr lang="es-AR" sz="2300" dirty="0">
                <a:latin typeface="Consolas" panose="020B0609020204030204" pitchFamily="49" charset="0"/>
                <a:ea typeface="Calibri" panose="020F0502020204030204" pitchFamily="34" charset="0"/>
                <a:cs typeface="Times New Roman" panose="02020603050405020304" pitchFamily="18" charset="0"/>
              </a:rPr>
              <a:t>Personaje</a:t>
            </a:r>
            <a:r>
              <a:rPr lang="es-AR" sz="2300" dirty="0">
                <a:ea typeface="Calibri" panose="020F0502020204030204" pitchFamily="34" charset="0"/>
                <a:cs typeface="Times New Roman" panose="02020603050405020304" pitchFamily="18" charset="0"/>
              </a:rPr>
              <a:t> o se puede conformar de </a:t>
            </a:r>
            <a:r>
              <a:rPr lang="es-AR" sz="2300" dirty="0" err="1">
                <a:latin typeface="Consolas" panose="020B0609020204030204" pitchFamily="49" charset="0"/>
                <a:ea typeface="Calibri" panose="020F0502020204030204" pitchFamily="34" charset="0"/>
                <a:cs typeface="Times New Roman" panose="02020603050405020304" pitchFamily="18" charset="0"/>
              </a:rPr>
              <a:t>Enfrentable</a:t>
            </a:r>
            <a:r>
              <a:rPr lang="es-AR" sz="2300" dirty="0">
                <a:ea typeface="Calibri" panose="020F0502020204030204" pitchFamily="34" charset="0"/>
                <a:cs typeface="Times New Roman" panose="02020603050405020304" pitchFamily="18" charset="0"/>
              </a:rPr>
              <a:t>?</a:t>
            </a:r>
          </a:p>
          <a:p>
            <a:endParaRPr lang="es-AR" sz="2400" dirty="0"/>
          </a:p>
        </p:txBody>
      </p:sp>
    </p:spTree>
    <p:extLst>
      <p:ext uri="{BB962C8B-B14F-4D97-AF65-F5344CB8AC3E}">
        <p14:creationId xmlns:p14="http://schemas.microsoft.com/office/powerpoint/2010/main" val="2443712235"/>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192</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6" name="Tabla 15"/>
          <p:cNvGraphicFramePr>
            <a:graphicFrameLocks noGrp="1"/>
          </p:cNvGraphicFramePr>
          <p:nvPr>
            <p:extLst>
              <p:ext uri="{D42A27DB-BD31-4B8C-83A1-F6EECF244321}">
                <p14:modId xmlns:p14="http://schemas.microsoft.com/office/powerpoint/2010/main" val="2579254576"/>
              </p:ext>
            </p:extLst>
          </p:nvPr>
        </p:nvGraphicFramePr>
        <p:xfrm>
          <a:off x="202323" y="3891282"/>
          <a:ext cx="4638659" cy="1620432"/>
        </p:xfrm>
        <a:graphic>
          <a:graphicData uri="http://schemas.openxmlformats.org/drawingml/2006/table">
            <a:tbl>
              <a:tblPr>
                <a:tableStyleId>{5C22544A-7EE6-4342-B048-85BDC9FD1C3A}</a:tableStyleId>
              </a:tblPr>
              <a:tblGrid>
                <a:gridCol w="4638659">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Liga</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36384">
                <a:tc>
                  <a:txBody>
                    <a:bodyPr/>
                    <a:lstStyle/>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enfrentables</a:t>
                      </a:r>
                      <a:r>
                        <a:rPr lang="en-GB" sz="1800" baseline="0" dirty="0">
                          <a:latin typeface="Arial" panose="020B0604020202020204" pitchFamily="34" charset="0"/>
                          <a:cs typeface="Arial" panose="020B0604020202020204" pitchFamily="34" charset="0"/>
                        </a:rPr>
                        <a:t> : </a:t>
                      </a:r>
                      <a:r>
                        <a:rPr lang="en-GB" sz="180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Enfrentable</a:t>
                      </a:r>
                      <a:r>
                        <a:rPr lang="en-GB" sz="1800" dirty="0">
                          <a:latin typeface="Arial" panose="020B0604020202020204" pitchFamily="34" charset="0"/>
                          <a:cs typeface="Arial" panose="020B0604020202020204" pitchFamily="34" charset="0"/>
                        </a:rPr>
                        <a:t>[]</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684288">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p>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addEnfrentable</a:t>
                      </a:r>
                      <a:r>
                        <a:rPr lang="en-GB" sz="1800" baseline="0" dirty="0">
                          <a:latin typeface="Arial" panose="020B0604020202020204" pitchFamily="34" charset="0"/>
                          <a:cs typeface="Arial" panose="020B0604020202020204" pitchFamily="34" charset="0"/>
                        </a:rPr>
                        <a:t>(String : </a:t>
                      </a:r>
                      <a:r>
                        <a:rPr lang="en-GB" sz="1800" baseline="0" dirty="0" err="1">
                          <a:latin typeface="Arial" panose="020B0604020202020204" pitchFamily="34" charset="0"/>
                          <a:cs typeface="Arial" panose="020B0604020202020204" pitchFamily="34" charset="0"/>
                        </a:rPr>
                        <a:t>enfrentable</a:t>
                      </a:r>
                      <a:r>
                        <a:rPr lang="en-GB" sz="1800" baseline="0" dirty="0">
                          <a:latin typeface="Arial" panose="020B0604020202020204" pitchFamily="34" charset="0"/>
                          <a:cs typeface="Arial" panose="020B0604020202020204" pitchFamily="34" charset="0"/>
                        </a:rPr>
                        <a:t>) : void</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
        <p:nvSpPr>
          <p:cNvPr id="6" name="Rectángulo 5"/>
          <p:cNvSpPr/>
          <p:nvPr/>
        </p:nvSpPr>
        <p:spPr>
          <a:xfrm>
            <a:off x="5525354" y="3875951"/>
            <a:ext cx="2666114" cy="830997"/>
          </a:xfrm>
          <a:prstGeom prst="rect">
            <a:avLst/>
          </a:prstGeom>
        </p:spPr>
        <p:txBody>
          <a:bodyPr wrap="none">
            <a:spAutoFit/>
          </a:bodyPr>
          <a:lstStyle/>
          <a:p>
            <a:pPr algn="ctr"/>
            <a:r>
              <a:rPr lang="es-AR" sz="2400" dirty="0">
                <a:solidFill>
                  <a:srgbClr val="FF0000"/>
                </a:solidFill>
                <a:latin typeface="Arial" panose="020B0604020202020204" pitchFamily="34" charset="0"/>
                <a:ea typeface="Calibri" panose="020F0502020204030204" pitchFamily="34" charset="0"/>
                <a:cs typeface="Arial" panose="020B0604020202020204" pitchFamily="34" charset="0"/>
              </a:rPr>
              <a:t>Y </a:t>
            </a:r>
            <a:r>
              <a:rPr lang="es-AR" sz="2400" dirty="0" err="1">
                <a:solidFill>
                  <a:srgbClr val="FF0000"/>
                </a:solidFill>
                <a:latin typeface="Consolas" panose="020B0609020204030204" pitchFamily="49" charset="0"/>
                <a:ea typeface="Calibri" panose="020F0502020204030204" pitchFamily="34" charset="0"/>
                <a:cs typeface="Arial" panose="020B0604020202020204" pitchFamily="34" charset="0"/>
              </a:rPr>
              <a:t>Enfrentable</a:t>
            </a:r>
            <a:r>
              <a:rPr lang="es-AR" sz="2400" dirty="0">
                <a:solidFill>
                  <a:srgbClr val="FF0000"/>
                </a:solidFill>
                <a:latin typeface="Arial" panose="020B0604020202020204" pitchFamily="34" charset="0"/>
                <a:ea typeface="Calibri" panose="020F0502020204030204" pitchFamily="34" charset="0"/>
                <a:cs typeface="Arial" panose="020B0604020202020204" pitchFamily="34" charset="0"/>
              </a:rPr>
              <a:t>, </a:t>
            </a:r>
          </a:p>
          <a:p>
            <a:pPr algn="ctr"/>
            <a:r>
              <a:rPr lang="es-AR" sz="2400" dirty="0">
                <a:solidFill>
                  <a:srgbClr val="FF0000"/>
                </a:solidFill>
                <a:latin typeface="Arial" panose="020B0604020202020204" pitchFamily="34" charset="0"/>
                <a:ea typeface="Calibri" panose="020F0502020204030204" pitchFamily="34" charset="0"/>
                <a:cs typeface="Arial" panose="020B0604020202020204" pitchFamily="34" charset="0"/>
              </a:rPr>
              <a:t>¿Qué puede ser? </a:t>
            </a:r>
            <a:endParaRPr lang="es-AR" sz="2400" dirty="0">
              <a:solidFill>
                <a:srgbClr val="FF0000"/>
              </a:solidFill>
              <a:latin typeface="Arial" panose="020B0604020202020204" pitchFamily="34" charset="0"/>
              <a:cs typeface="Arial" panose="020B0604020202020204" pitchFamily="34" charset="0"/>
            </a:endParaRPr>
          </a:p>
        </p:txBody>
      </p:sp>
      <p:sp>
        <p:nvSpPr>
          <p:cNvPr id="7" name="Rectángulo 6"/>
          <p:cNvSpPr/>
          <p:nvPr/>
        </p:nvSpPr>
        <p:spPr>
          <a:xfrm>
            <a:off x="4907625" y="5024927"/>
            <a:ext cx="4236343" cy="1446550"/>
          </a:xfrm>
          <a:prstGeom prst="rect">
            <a:avLst/>
          </a:prstGeom>
        </p:spPr>
        <p:txBody>
          <a:bodyPr wrap="square">
            <a:spAutoFit/>
          </a:bodyPr>
          <a:lstStyle/>
          <a:p>
            <a:pPr algn="ctr"/>
            <a:r>
              <a:rPr lang="es-AR" sz="2200" dirty="0">
                <a:latin typeface="Arial" panose="020B0604020202020204" pitchFamily="34" charset="0"/>
                <a:ea typeface="Calibri" panose="020F0502020204030204" pitchFamily="34" charset="0"/>
                <a:cs typeface="Arial" panose="020B0604020202020204" pitchFamily="34" charset="0"/>
              </a:rPr>
              <a:t>Puede ser tanto una </a:t>
            </a:r>
            <a:r>
              <a:rPr lang="es-AR" sz="2200" dirty="0">
                <a:latin typeface="Consolas" panose="020B0609020204030204" pitchFamily="49" charset="0"/>
                <a:ea typeface="Calibri" panose="020F0502020204030204" pitchFamily="34" charset="0"/>
                <a:cs typeface="Arial" panose="020B0604020202020204" pitchFamily="34" charset="0"/>
              </a:rPr>
              <a:t>Liga</a:t>
            </a:r>
            <a:r>
              <a:rPr lang="es-AR" sz="2200" dirty="0">
                <a:latin typeface="Arial" panose="020B0604020202020204" pitchFamily="34" charset="0"/>
                <a:ea typeface="Calibri" panose="020F0502020204030204" pitchFamily="34" charset="0"/>
                <a:cs typeface="Arial" panose="020B0604020202020204" pitchFamily="34" charset="0"/>
              </a:rPr>
              <a:t> como un </a:t>
            </a:r>
            <a:r>
              <a:rPr lang="es-AR" sz="2200" dirty="0">
                <a:latin typeface="Consolas" panose="020B0609020204030204" pitchFamily="49" charset="0"/>
                <a:ea typeface="Calibri" panose="020F0502020204030204" pitchFamily="34" charset="0"/>
                <a:cs typeface="Arial" panose="020B0604020202020204" pitchFamily="34" charset="0"/>
              </a:rPr>
              <a:t>Personaje</a:t>
            </a:r>
            <a:r>
              <a:rPr lang="es-AR" sz="2200" dirty="0">
                <a:latin typeface="Arial" panose="020B0604020202020204" pitchFamily="34" charset="0"/>
                <a:ea typeface="Calibri" panose="020F0502020204030204" pitchFamily="34" charset="0"/>
                <a:cs typeface="Arial" panose="020B0604020202020204" pitchFamily="34" charset="0"/>
              </a:rPr>
              <a:t>. Se la puede instanciar en cualquiera de sus sub-clases.</a:t>
            </a:r>
            <a:endParaRPr lang="es-AR" sz="2200" dirty="0">
              <a:latin typeface="Arial" panose="020B0604020202020204" pitchFamily="34" charset="0"/>
              <a:cs typeface="Arial" panose="020B0604020202020204" pitchFamily="34" charset="0"/>
            </a:endParaRPr>
          </a:p>
        </p:txBody>
      </p:sp>
      <p:sp>
        <p:nvSpPr>
          <p:cNvPr id="12" name="Marcador de contenido 2"/>
          <p:cNvSpPr txBox="1">
            <a:spLocks/>
          </p:cNvSpPr>
          <p:nvPr/>
        </p:nvSpPr>
        <p:spPr>
          <a:xfrm>
            <a:off x="0" y="2160000"/>
            <a:ext cx="914396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AR" sz="2300" dirty="0">
                <a:ea typeface="Calibri" panose="020F0502020204030204" pitchFamily="34" charset="0"/>
                <a:cs typeface="Times New Roman" panose="02020603050405020304" pitchFamily="18" charset="0"/>
              </a:rPr>
              <a:t>¿Cómo se conforma la clase </a:t>
            </a:r>
            <a:r>
              <a:rPr lang="es-AR" sz="2300" dirty="0">
                <a:latin typeface="Consolas" panose="020B0609020204030204" pitchFamily="49" charset="0"/>
                <a:ea typeface="Calibri" panose="020F0502020204030204" pitchFamily="34" charset="0"/>
                <a:cs typeface="Times New Roman" panose="02020603050405020304" pitchFamily="18" charset="0"/>
              </a:rPr>
              <a:t>Liga</a:t>
            </a:r>
            <a:r>
              <a:rPr lang="es-AR" sz="2300" dirty="0">
                <a:ea typeface="Calibri" panose="020F0502020204030204" pitchFamily="34" charset="0"/>
                <a:cs typeface="Times New Roman" panose="02020603050405020304" pitchFamily="18" charset="0"/>
              </a:rPr>
              <a:t>?</a:t>
            </a:r>
          </a:p>
          <a:p>
            <a:endParaRPr lang="es-AR" sz="2300" dirty="0">
              <a:ea typeface="Calibri" panose="020F0502020204030204" pitchFamily="34" charset="0"/>
              <a:cs typeface="Times New Roman" panose="02020603050405020304" pitchFamily="18" charset="0"/>
            </a:endParaRPr>
          </a:p>
          <a:p>
            <a:r>
              <a:rPr lang="es-AR" sz="2300" dirty="0">
                <a:ea typeface="Calibri" panose="020F0502020204030204" pitchFamily="34" charset="0"/>
                <a:cs typeface="Times New Roman" panose="02020603050405020304" pitchFamily="18" charset="0"/>
              </a:rPr>
              <a:t>¿De </a:t>
            </a:r>
            <a:r>
              <a:rPr lang="es-AR" sz="2300" dirty="0">
                <a:latin typeface="Consolas" panose="020B0609020204030204" pitchFamily="49" charset="0"/>
                <a:ea typeface="Calibri" panose="020F0502020204030204" pitchFamily="34" charset="0"/>
                <a:cs typeface="Times New Roman" panose="02020603050405020304" pitchFamily="18" charset="0"/>
              </a:rPr>
              <a:t>Liga</a:t>
            </a:r>
            <a:r>
              <a:rPr lang="es-AR" sz="2300" dirty="0">
                <a:ea typeface="Calibri" panose="020F0502020204030204" pitchFamily="34" charset="0"/>
                <a:cs typeface="Times New Roman" panose="02020603050405020304" pitchFamily="18" charset="0"/>
              </a:rPr>
              <a:t> y </a:t>
            </a:r>
            <a:r>
              <a:rPr lang="es-AR" sz="2300" dirty="0">
                <a:latin typeface="Consolas" panose="020B0609020204030204" pitchFamily="49" charset="0"/>
                <a:ea typeface="Calibri" panose="020F0502020204030204" pitchFamily="34" charset="0"/>
                <a:cs typeface="Times New Roman" panose="02020603050405020304" pitchFamily="18" charset="0"/>
              </a:rPr>
              <a:t>Personaje</a:t>
            </a:r>
            <a:r>
              <a:rPr lang="es-AR" sz="2300" dirty="0">
                <a:ea typeface="Calibri" panose="020F0502020204030204" pitchFamily="34" charset="0"/>
                <a:cs typeface="Times New Roman" panose="02020603050405020304" pitchFamily="18" charset="0"/>
              </a:rPr>
              <a:t> o se puede conformar de </a:t>
            </a:r>
            <a:r>
              <a:rPr lang="es-AR" sz="2300" dirty="0" err="1">
                <a:latin typeface="Consolas" panose="020B0609020204030204" pitchFamily="49" charset="0"/>
                <a:ea typeface="Calibri" panose="020F0502020204030204" pitchFamily="34" charset="0"/>
                <a:cs typeface="Times New Roman" panose="02020603050405020304" pitchFamily="18" charset="0"/>
              </a:rPr>
              <a:t>Enfrentable</a:t>
            </a:r>
            <a:r>
              <a:rPr lang="es-AR" sz="2300" dirty="0">
                <a:ea typeface="Calibri" panose="020F0502020204030204" pitchFamily="34" charset="0"/>
                <a:cs typeface="Times New Roman" panose="02020603050405020304" pitchFamily="18" charset="0"/>
              </a:rPr>
              <a:t>?</a:t>
            </a:r>
          </a:p>
          <a:p>
            <a:endParaRPr lang="es-AR" sz="2400" dirty="0"/>
          </a:p>
        </p:txBody>
      </p:sp>
    </p:spTree>
    <p:extLst>
      <p:ext uri="{BB962C8B-B14F-4D97-AF65-F5344CB8AC3E}">
        <p14:creationId xmlns:p14="http://schemas.microsoft.com/office/powerpoint/2010/main" val="1173711539"/>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1" y="2160000"/>
            <a:ext cx="9133651" cy="4351338"/>
          </a:xfrm>
        </p:spPr>
        <p:txBody>
          <a:bodyPr>
            <a:normAutofit/>
          </a:bodyPr>
          <a:lstStyle/>
          <a:p>
            <a:pPr marL="0" indent="0">
              <a:buNone/>
            </a:pPr>
            <a:r>
              <a:rPr lang="es-AR" sz="2400" dirty="0"/>
              <a:t>¿Cómo queda el diseño?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193</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Conector recto de flecha 9"/>
          <p:cNvCxnSpPr/>
          <p:nvPr/>
        </p:nvCxnSpPr>
        <p:spPr>
          <a:xfrm rot="16200000" flipV="1">
            <a:off x="1982540" y="4288010"/>
            <a:ext cx="489827"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1" name="Tabla 10"/>
          <p:cNvGraphicFramePr>
            <a:graphicFrameLocks noGrp="1"/>
          </p:cNvGraphicFramePr>
          <p:nvPr>
            <p:extLst>
              <p:ext uri="{D42A27DB-BD31-4B8C-83A1-F6EECF244321}">
                <p14:modId xmlns:p14="http://schemas.microsoft.com/office/powerpoint/2010/main" val="3381004807"/>
              </p:ext>
            </p:extLst>
          </p:nvPr>
        </p:nvGraphicFramePr>
        <p:xfrm>
          <a:off x="57923" y="4547429"/>
          <a:ext cx="4428000" cy="1346112"/>
        </p:xfrm>
        <a:graphic>
          <a:graphicData uri="http://schemas.openxmlformats.org/drawingml/2006/table">
            <a:tbl>
              <a:tblPr>
                <a:tableStyleId>{5C22544A-7EE6-4342-B048-85BDC9FD1C3A}</a:tableStyleId>
              </a:tblPr>
              <a:tblGrid>
                <a:gridCol w="4428000">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Personaje</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36384">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fuerza</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Personaje</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baseline="0" dirty="0">
                          <a:latin typeface="Arial" panose="020B0604020202020204" pitchFamily="34" charset="0"/>
                          <a:cs typeface="Arial" panose="020B0604020202020204" pitchFamily="34" charset="0"/>
                        </a:rPr>
                        <a:t> : String, </a:t>
                      </a:r>
                      <a:r>
                        <a:rPr lang="en-GB" sz="1800" baseline="0" dirty="0" err="1">
                          <a:latin typeface="Arial" panose="020B0604020202020204" pitchFamily="34" charset="0"/>
                          <a:cs typeface="Arial" panose="020B0604020202020204" pitchFamily="34" charset="0"/>
                        </a:rPr>
                        <a:t>fuerza</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graphicFrame>
        <p:nvGraphicFramePr>
          <p:cNvPr id="13" name="Tabla 12"/>
          <p:cNvGraphicFramePr>
            <a:graphicFrameLocks noGrp="1"/>
          </p:cNvGraphicFramePr>
          <p:nvPr>
            <p:extLst>
              <p:ext uri="{D42A27DB-BD31-4B8C-83A1-F6EECF244321}">
                <p14:modId xmlns:p14="http://schemas.microsoft.com/office/powerpoint/2010/main" val="2034070316"/>
              </p:ext>
            </p:extLst>
          </p:nvPr>
        </p:nvGraphicFramePr>
        <p:xfrm>
          <a:off x="3609722" y="2215331"/>
          <a:ext cx="3204000" cy="1346112"/>
        </p:xfrm>
        <a:graphic>
          <a:graphicData uri="http://schemas.openxmlformats.org/drawingml/2006/table">
            <a:tbl>
              <a:tblPr>
                <a:tableStyleId>{5C22544A-7EE6-4342-B048-85BDC9FD1C3A}</a:tableStyleId>
              </a:tblPr>
              <a:tblGrid>
                <a:gridCol w="3204000">
                  <a:extLst>
                    <a:ext uri="{9D8B030D-6E8A-4147-A177-3AD203B41FA5}">
                      <a16:colId xmlns="" xmlns:a16="http://schemas.microsoft.com/office/drawing/2014/main" val="20000"/>
                    </a:ext>
                  </a:extLst>
                </a:gridCol>
              </a:tblGrid>
              <a:tr h="300922">
                <a:tc>
                  <a:txBody>
                    <a:bodyPr/>
                    <a:lstStyle/>
                    <a:p>
                      <a:pPr algn="ctr"/>
                      <a:r>
                        <a:rPr lang="en-GB" sz="1800" b="1" i="1" dirty="0" err="1">
                          <a:latin typeface="Arial" panose="020B0604020202020204" pitchFamily="34" charset="0"/>
                          <a:cs typeface="Arial" panose="020B0604020202020204" pitchFamily="34" charset="0"/>
                        </a:rPr>
                        <a:t>Enfrentable</a:t>
                      </a:r>
                      <a:endParaRPr lang="en-GB" sz="1800" b="1" i="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3638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i="0" dirty="0">
                          <a:latin typeface="Arial" panose="020B0604020202020204" pitchFamily="34" charset="0"/>
                          <a:cs typeface="Arial" panose="020B0604020202020204" pitchFamily="34" charset="0"/>
                        </a:rPr>
                        <a:t>+</a:t>
                      </a:r>
                      <a:r>
                        <a:rPr lang="en-GB" sz="1800" i="0" dirty="0" err="1">
                          <a:latin typeface="Arial" panose="020B0604020202020204" pitchFamily="34" charset="0"/>
                          <a:cs typeface="Arial" panose="020B0604020202020204" pitchFamily="34" charset="0"/>
                        </a:rPr>
                        <a:t>Enfrentable</a:t>
                      </a:r>
                      <a:r>
                        <a:rPr lang="en-GB" sz="1800" i="0" dirty="0">
                          <a:latin typeface="Arial" panose="020B0604020202020204" pitchFamily="34" charset="0"/>
                          <a:cs typeface="Arial" panose="020B0604020202020204" pitchFamily="34" charset="0"/>
                        </a:rPr>
                        <a:t>(</a:t>
                      </a:r>
                      <a:r>
                        <a:rPr lang="en-GB" sz="1800" i="0" dirty="0" err="1">
                          <a:latin typeface="Arial" panose="020B0604020202020204" pitchFamily="34" charset="0"/>
                          <a:cs typeface="Arial" panose="020B0604020202020204" pitchFamily="34" charset="0"/>
                        </a:rPr>
                        <a:t>nombre</a:t>
                      </a:r>
                      <a:r>
                        <a:rPr lang="en-GB" sz="1800" i="0" baseline="0" dirty="0">
                          <a:latin typeface="Arial" panose="020B0604020202020204" pitchFamily="34" charset="0"/>
                          <a:cs typeface="Arial" panose="020B0604020202020204" pitchFamily="34" charset="0"/>
                        </a:rPr>
                        <a:t> : String)</a:t>
                      </a:r>
                      <a:endParaRPr lang="en-GB" sz="1800" i="0" dirty="0">
                        <a:latin typeface="Arial" panose="020B0604020202020204" pitchFamily="34" charset="0"/>
                        <a:cs typeface="Arial" panose="020B0604020202020204" pitchFamily="34" charset="0"/>
                      </a:endParaRPr>
                    </a:p>
                    <a:p>
                      <a:r>
                        <a:rPr lang="en-GB" sz="1800" i="1" dirty="0">
                          <a:latin typeface="Arial" panose="020B0604020202020204" pitchFamily="34" charset="0"/>
                          <a:cs typeface="Arial" panose="020B0604020202020204" pitchFamily="34" charset="0"/>
                        </a:rPr>
                        <a:t>+</a:t>
                      </a:r>
                      <a:r>
                        <a:rPr lang="en-GB" sz="1800" i="1" dirty="0" err="1">
                          <a:latin typeface="Arial" panose="020B0604020202020204" pitchFamily="34" charset="0"/>
                          <a:cs typeface="Arial" panose="020B0604020202020204" pitchFamily="34" charset="0"/>
                        </a:rPr>
                        <a:t>getFuerza</a:t>
                      </a:r>
                      <a:r>
                        <a:rPr lang="en-GB" sz="1800" i="1" dirty="0">
                          <a:latin typeface="Arial" panose="020B0604020202020204" pitchFamily="34" charset="0"/>
                          <a:cs typeface="Arial" panose="020B0604020202020204" pitchFamily="34" charset="0"/>
                        </a:rPr>
                        <a:t>()</a:t>
                      </a:r>
                      <a:r>
                        <a:rPr lang="en-GB" sz="1800" i="1" baseline="0" dirty="0">
                          <a:latin typeface="Arial" panose="020B0604020202020204" pitchFamily="34" charset="0"/>
                          <a:cs typeface="Arial" panose="020B0604020202020204" pitchFamily="34" charset="0"/>
                        </a:rPr>
                        <a:t> : float</a:t>
                      </a:r>
                      <a:endParaRPr lang="en-GB" sz="1800" i="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cxnSp>
        <p:nvCxnSpPr>
          <p:cNvPr id="14" name="Conector recto de flecha 13"/>
          <p:cNvCxnSpPr/>
          <p:nvPr/>
        </p:nvCxnSpPr>
        <p:spPr>
          <a:xfrm flipV="1">
            <a:off x="2216037" y="4052576"/>
            <a:ext cx="4536000"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 name="Conector recto de flecha 14"/>
          <p:cNvCxnSpPr/>
          <p:nvPr/>
        </p:nvCxnSpPr>
        <p:spPr>
          <a:xfrm rot="16200000" flipV="1">
            <a:off x="6492048" y="4291630"/>
            <a:ext cx="489827"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6" name="Conector recto de flecha 15"/>
          <p:cNvCxnSpPr/>
          <p:nvPr/>
        </p:nvCxnSpPr>
        <p:spPr>
          <a:xfrm rot="16200000" flipV="1">
            <a:off x="4591624" y="3814186"/>
            <a:ext cx="489827"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7" name="Triángulo isósceles 16"/>
          <p:cNvSpPr/>
          <p:nvPr/>
        </p:nvSpPr>
        <p:spPr>
          <a:xfrm>
            <a:off x="4720141" y="3591626"/>
            <a:ext cx="231756" cy="219558"/>
          </a:xfrm>
          <a:prstGeom prst="triangl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s-AR" sz="1633" dirty="0"/>
          </a:p>
        </p:txBody>
      </p:sp>
      <p:cxnSp>
        <p:nvCxnSpPr>
          <p:cNvPr id="18" name="Conector recto de flecha 17"/>
          <p:cNvCxnSpPr/>
          <p:nvPr/>
        </p:nvCxnSpPr>
        <p:spPr>
          <a:xfrm flipV="1">
            <a:off x="6793249" y="3121723"/>
            <a:ext cx="2196000" cy="1036"/>
          </a:xfrm>
          <a:prstGeom prst="straightConnector1">
            <a:avLst/>
          </a:prstGeom>
          <a:ln w="38100">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19" name="Conector recto de flecha 18"/>
          <p:cNvCxnSpPr/>
          <p:nvPr/>
        </p:nvCxnSpPr>
        <p:spPr>
          <a:xfrm rot="16200000" flipV="1">
            <a:off x="7952194" y="4168432"/>
            <a:ext cx="2122583"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0" name="Conector recto de flecha 19"/>
          <p:cNvCxnSpPr/>
          <p:nvPr/>
        </p:nvCxnSpPr>
        <p:spPr>
          <a:xfrm flipV="1">
            <a:off x="8488697" y="5216295"/>
            <a:ext cx="522482"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2" name="Tabla 11"/>
          <p:cNvGraphicFramePr>
            <a:graphicFrameLocks noGrp="1"/>
          </p:cNvGraphicFramePr>
          <p:nvPr>
            <p:extLst>
              <p:ext uri="{D42A27DB-BD31-4B8C-83A1-F6EECF244321}">
                <p14:modId xmlns:p14="http://schemas.microsoft.com/office/powerpoint/2010/main" val="216677187"/>
              </p:ext>
            </p:extLst>
          </p:nvPr>
        </p:nvGraphicFramePr>
        <p:xfrm>
          <a:off x="4663350" y="4550108"/>
          <a:ext cx="3852000" cy="1894752"/>
        </p:xfrm>
        <a:graphic>
          <a:graphicData uri="http://schemas.openxmlformats.org/drawingml/2006/table">
            <a:tbl>
              <a:tblPr>
                <a:tableStyleId>{5C22544A-7EE6-4342-B048-85BDC9FD1C3A}</a:tableStyleId>
              </a:tblPr>
              <a:tblGrid>
                <a:gridCol w="3852000">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Liga</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36384">
                <a:tc>
                  <a:txBody>
                    <a:bodyPr/>
                    <a:lstStyle/>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enfrentables</a:t>
                      </a:r>
                      <a:r>
                        <a:rPr lang="en-GB" sz="1800" baseline="0" dirty="0">
                          <a:latin typeface="Arial" panose="020B0604020202020204" pitchFamily="34" charset="0"/>
                          <a:cs typeface="Arial" panose="020B0604020202020204" pitchFamily="34" charset="0"/>
                        </a:rPr>
                        <a:t> : </a:t>
                      </a:r>
                      <a:r>
                        <a:rPr lang="en-GB" sz="1800" dirty="0" err="1">
                          <a:latin typeface="Arial" panose="020B0604020202020204" pitchFamily="34" charset="0"/>
                          <a:cs typeface="Arial" panose="020B0604020202020204" pitchFamily="34" charset="0"/>
                        </a:rPr>
                        <a:t>Enfrentable</a:t>
                      </a:r>
                      <a:r>
                        <a:rPr lang="en-GB" sz="1800" dirty="0">
                          <a:latin typeface="Arial" panose="020B0604020202020204" pitchFamily="34" charset="0"/>
                          <a:cs typeface="Arial" panose="020B0604020202020204" pitchFamily="34" charset="0"/>
                        </a:rPr>
                        <a:t>[]</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684288">
                <a:tc>
                  <a:txBody>
                    <a:bodyPr/>
                    <a:lstStyle/>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Liga</a:t>
                      </a: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nombre</a:t>
                      </a:r>
                      <a:r>
                        <a:rPr lang="en-GB" sz="1800" dirty="0">
                          <a:latin typeface="Arial" panose="020B0604020202020204" pitchFamily="34" charset="0"/>
                          <a:cs typeface="Arial" panose="020B0604020202020204" pitchFamily="34" charset="0"/>
                        </a:rPr>
                        <a:t> : String)</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getFuerza</a:t>
                      </a:r>
                      <a:r>
                        <a:rPr lang="en-GB" sz="1800" dirty="0">
                          <a:latin typeface="Arial" panose="020B0604020202020204" pitchFamily="34" charset="0"/>
                          <a:cs typeface="Arial" panose="020B0604020202020204" pitchFamily="34" charset="0"/>
                        </a:rPr>
                        <a:t>()</a:t>
                      </a:r>
                      <a:r>
                        <a:rPr lang="en-GB" sz="1800" baseline="0" dirty="0">
                          <a:latin typeface="Arial" panose="020B0604020202020204" pitchFamily="34" charset="0"/>
                          <a:cs typeface="Arial" panose="020B0604020202020204" pitchFamily="34" charset="0"/>
                        </a:rPr>
                        <a:t> : float</a:t>
                      </a:r>
                    </a:p>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addEnfrentable</a:t>
                      </a:r>
                      <a:r>
                        <a:rPr lang="en-GB" sz="1800" baseline="0" dirty="0">
                          <a:latin typeface="Arial" panose="020B0604020202020204" pitchFamily="34" charset="0"/>
                          <a:cs typeface="Arial" panose="020B0604020202020204" pitchFamily="34" charset="0"/>
                        </a:rPr>
                        <a:t>(String : </a:t>
                      </a:r>
                      <a:r>
                        <a:rPr lang="en-GB" sz="1800" baseline="0" dirty="0" err="1">
                          <a:latin typeface="Arial" panose="020B0604020202020204" pitchFamily="34" charset="0"/>
                          <a:cs typeface="Arial" panose="020B0604020202020204" pitchFamily="34" charset="0"/>
                        </a:rPr>
                        <a:t>enfrentable</a:t>
                      </a:r>
                      <a:r>
                        <a:rPr lang="en-GB" sz="1800" baseline="0" dirty="0">
                          <a:latin typeface="Arial" panose="020B0604020202020204" pitchFamily="34" charset="0"/>
                          <a:cs typeface="Arial" panose="020B0604020202020204" pitchFamily="34" charset="0"/>
                        </a:rPr>
                        <a:t>) : void</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713351455"/>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0000"/>
            <a:ext cx="9144000" cy="4351338"/>
          </a:xfrm>
        </p:spPr>
        <p:txBody>
          <a:bodyPr/>
          <a:lstStyle/>
          <a:p>
            <a:pPr marL="0" indent="0" algn="ctr">
              <a:buNone/>
            </a:pPr>
            <a:r>
              <a:rPr lang="es-AR" dirty="0">
                <a:ea typeface="Calibri" panose="020F0502020204030204" pitchFamily="34" charset="0"/>
                <a:cs typeface="Times New Roman" panose="02020603050405020304" pitchFamily="18" charset="0"/>
              </a:rPr>
              <a:t>¿Qué mecanismo es el que permite que una variable pueda cambiar su tipo instanciado en tiempo de ejecución?</a:t>
            </a:r>
          </a:p>
          <a:p>
            <a:pPr marL="0" indent="0" algn="ctr">
              <a:buNone/>
            </a:pPr>
            <a:endParaRPr lang="es-AR" dirty="0">
              <a:ea typeface="Calibri" panose="020F0502020204030204" pitchFamily="34" charset="0"/>
              <a:cs typeface="Times New Roman" panose="02020603050405020304" pitchFamily="18" charset="0"/>
            </a:endParaRP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194</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5485438"/>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0000"/>
            <a:ext cx="9144000" cy="4351338"/>
          </a:xfrm>
        </p:spPr>
        <p:txBody>
          <a:bodyPr/>
          <a:lstStyle/>
          <a:p>
            <a:pPr marL="0" indent="0" algn="ctr">
              <a:buNone/>
            </a:pPr>
            <a:r>
              <a:rPr lang="es-AR" dirty="0">
                <a:ea typeface="Calibri" panose="020F0502020204030204" pitchFamily="34" charset="0"/>
                <a:cs typeface="Times New Roman" panose="02020603050405020304" pitchFamily="18" charset="0"/>
              </a:rPr>
              <a:t>¿Qué mecanismo es el que permite que una variable pueda cambiar su tipo instanciado en tiempo de ejecución?</a:t>
            </a:r>
          </a:p>
          <a:p>
            <a:pPr marL="0" indent="0" algn="ctr">
              <a:buNone/>
            </a:pPr>
            <a:endParaRPr lang="es-AR" dirty="0">
              <a:ea typeface="Calibri" panose="020F0502020204030204" pitchFamily="34" charset="0"/>
              <a:cs typeface="Times New Roman" panose="02020603050405020304" pitchFamily="18" charset="0"/>
            </a:endParaRPr>
          </a:p>
          <a:p>
            <a:pPr marL="259204" indent="-259204"/>
            <a:r>
              <a:rPr lang="es-AR" sz="2400" b="1" dirty="0">
                <a:solidFill>
                  <a:srgbClr val="FF0000"/>
                </a:solidFill>
                <a:ea typeface="Calibri" panose="020F0502020204030204" pitchFamily="34" charset="0"/>
                <a:cs typeface="Times New Roman" panose="02020603050405020304" pitchFamily="18" charset="0"/>
              </a:rPr>
              <a:t>Polimorfismo</a:t>
            </a:r>
            <a:r>
              <a:rPr lang="es-AR" sz="2400" dirty="0">
                <a:ea typeface="Calibri" panose="020F0502020204030204" pitchFamily="34" charset="0"/>
                <a:cs typeface="Times New Roman" panose="02020603050405020304" pitchFamily="18" charset="0"/>
              </a:rPr>
              <a:t>. </a:t>
            </a:r>
          </a:p>
          <a:p>
            <a:pPr marL="486727" lvl="2" indent="-156963"/>
            <a:r>
              <a:rPr lang="es-AR" sz="2400" dirty="0">
                <a:ea typeface="Calibri" panose="020F0502020204030204" pitchFamily="34" charset="0"/>
                <a:cs typeface="Times New Roman" panose="02020603050405020304" pitchFamily="18" charset="0"/>
              </a:rPr>
              <a:t>Un único nombre puede denotar objetos de distintas clases que se encuentran relacionadas por una </a:t>
            </a:r>
            <a:r>
              <a:rPr lang="es-AR" sz="2400" dirty="0" err="1">
                <a:ea typeface="Calibri" panose="020F0502020204030204" pitchFamily="34" charset="0"/>
                <a:cs typeface="Times New Roman" panose="02020603050405020304" pitchFamily="18" charset="0"/>
              </a:rPr>
              <a:t>super</a:t>
            </a:r>
            <a:r>
              <a:rPr lang="es-AR" sz="2400" dirty="0">
                <a:ea typeface="Calibri" panose="020F0502020204030204" pitchFamily="34" charset="0"/>
                <a:cs typeface="Times New Roman" panose="02020603050405020304" pitchFamily="18" charset="0"/>
              </a:rPr>
              <a:t>-clase común. </a:t>
            </a:r>
          </a:p>
          <a:p>
            <a:pPr marL="486727" indent="-156963"/>
            <a:r>
              <a:rPr lang="es-AR" sz="2400" dirty="0">
                <a:ea typeface="Calibri" panose="020F0502020204030204" pitchFamily="34" charset="0"/>
                <a:cs typeface="Times New Roman" panose="02020603050405020304" pitchFamily="18" charset="0"/>
              </a:rPr>
              <a:t>Cualquier objeto denotado por este nombre es capaz de responder a un conjunto común de operaciones. </a:t>
            </a:r>
            <a:endParaRPr lang="es-AR" sz="2400" dirty="0"/>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195</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117462"/>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0" y="2168878"/>
            <a:ext cx="9144000" cy="4351338"/>
          </a:xfrm>
        </p:spPr>
        <p:txBody>
          <a:bodyPr/>
          <a:lstStyle/>
          <a:p>
            <a:pPr marL="0" indent="0" algn="ctr">
              <a:buNone/>
            </a:pPr>
            <a:r>
              <a:rPr lang="es-AR" dirty="0">
                <a:ea typeface="Calibri" panose="020F0502020204030204" pitchFamily="34" charset="0"/>
                <a:cs typeface="Times New Roman" panose="02020603050405020304" pitchFamily="18" charset="0"/>
              </a:rPr>
              <a:t>En este caso, al declarar una variable de tipo </a:t>
            </a:r>
            <a:r>
              <a:rPr lang="es-AR" dirty="0" err="1">
                <a:latin typeface="Consolas" panose="020B0609020204030204" pitchFamily="49" charset="0"/>
                <a:ea typeface="Calibri" panose="020F0502020204030204" pitchFamily="34" charset="0"/>
                <a:cs typeface="Times New Roman" panose="02020603050405020304" pitchFamily="18" charset="0"/>
              </a:rPr>
              <a:t>Enfrentable</a:t>
            </a:r>
            <a:r>
              <a:rPr lang="es-AR" dirty="0">
                <a:ea typeface="Calibri" panose="020F0502020204030204" pitchFamily="34" charset="0"/>
                <a:cs typeface="Times New Roman" panose="02020603050405020304" pitchFamily="18" charset="0"/>
              </a:rPr>
              <a:t>, se estaría creando una referencia polimórfica, es decir, que puede referenciar a instancias de más de una clase.</a:t>
            </a:r>
            <a:endParaRPr lang="es-AR" dirty="0"/>
          </a:p>
          <a:p>
            <a:pPr marL="0" indent="0" algn="ctr">
              <a:buNone/>
            </a:pPr>
            <a:endParaRPr lang="es-AR" dirty="0">
              <a:ea typeface="Calibri" panose="020F0502020204030204" pitchFamily="34" charset="0"/>
              <a:cs typeface="Times New Roman" panose="02020603050405020304" pitchFamily="18" charset="0"/>
            </a:endParaRPr>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196</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723900" y="4347506"/>
            <a:ext cx="7696200" cy="1200329"/>
          </a:xfrm>
          <a:prstGeom prst="rect">
            <a:avLst/>
          </a:prstGeom>
        </p:spPr>
        <p:txBody>
          <a:bodyPr wrap="square">
            <a:spAutoFit/>
          </a:bodyPr>
          <a:lstStyle/>
          <a:p>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ligaJusticia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Liga</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"Liga de la Justicia"</a:t>
            </a:r>
            <a:r>
              <a:rPr lang="es-AR" dirty="0">
                <a:solidFill>
                  <a:srgbClr val="666600"/>
                </a:solidFill>
                <a:latin typeface="Consolas" panose="020B0609020204030204" pitchFamily="49" charset="0"/>
              </a:rPr>
              <a:t>);</a:t>
            </a:r>
          </a:p>
          <a:p>
            <a:endParaRPr lang="es-AR" dirty="0"/>
          </a:p>
          <a:p>
            <a:endParaRPr lang="es-AR" dirty="0"/>
          </a:p>
          <a:p>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batman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Personaje</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"Batman"</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2313474593"/>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p:txBody>
          <a:bodyPr/>
          <a:lstStyle/>
          <a:p>
            <a:pPr marL="0" indent="0" algn="ctr">
              <a:buNone/>
            </a:pPr>
            <a:r>
              <a:rPr lang="es-AR" dirty="0">
                <a:latin typeface="Arial" panose="020B0604020202020204" pitchFamily="34" charset="0"/>
                <a:ea typeface="Calibri" panose="020F0502020204030204" pitchFamily="34" charset="0"/>
                <a:cs typeface="Arial" panose="020B0604020202020204" pitchFamily="34" charset="0"/>
              </a:rPr>
              <a:t>¿Qué pasa con la implementación del método </a:t>
            </a:r>
            <a:r>
              <a:rPr lang="es-AR" dirty="0" err="1">
                <a:latin typeface="Consolas" panose="020B0609020204030204" pitchFamily="49" charset="0"/>
                <a:ea typeface="Calibri" panose="020F0502020204030204" pitchFamily="34" charset="0"/>
                <a:cs typeface="Arial" panose="020B0604020202020204" pitchFamily="34" charset="0"/>
              </a:rPr>
              <a:t>getFuerza</a:t>
            </a:r>
            <a:r>
              <a:rPr lang="es-AR" dirty="0">
                <a:latin typeface="Arial" panose="020B0604020202020204" pitchFamily="34" charset="0"/>
                <a:ea typeface="Calibri" panose="020F0502020204030204" pitchFamily="34" charset="0"/>
                <a:cs typeface="Arial" panose="020B0604020202020204" pitchFamily="34" charset="0"/>
              </a:rPr>
              <a:t>()? ¿Es la misma para ambas clases? ¿Puede dicha implementación encontrarse en el padre de la jerarquía? De acuerdo al enunciado:</a:t>
            </a:r>
          </a:p>
          <a:p>
            <a:pPr algn="just"/>
            <a:endParaRPr lang="es-AR" dirty="0">
              <a:latin typeface="Arial" panose="020B0604020202020204" pitchFamily="34" charset="0"/>
              <a:ea typeface="Calibri" panose="020F0502020204030204" pitchFamily="34" charset="0"/>
              <a:cs typeface="Arial" panose="020B0604020202020204" pitchFamily="34" charset="0"/>
            </a:endParaRPr>
          </a:p>
          <a:p>
            <a:pPr marL="0" indent="0" algn="ctr">
              <a:buNone/>
            </a:pPr>
            <a:r>
              <a:rPr lang="es-AR" i="1" dirty="0">
                <a:latin typeface="Arial" panose="020B0604020202020204" pitchFamily="34" charset="0"/>
                <a:ea typeface="Calibri" panose="020F0502020204030204" pitchFamily="34" charset="0"/>
                <a:cs typeface="Arial" panose="020B0604020202020204" pitchFamily="34" charset="0"/>
              </a:rPr>
              <a:t>“La fuerza de la liga se determina como el promedio de la fuerza de cada uno de los personajes y/o ligas que lo conforman.”</a:t>
            </a:r>
            <a:endParaRPr lang="es-AR"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197</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7163790"/>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198</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4376348" y="2807986"/>
            <a:ext cx="4767652" cy="400110"/>
          </a:xfrm>
          <a:prstGeom prst="rect">
            <a:avLst/>
          </a:prstGeom>
        </p:spPr>
        <p:txBody>
          <a:bodyPr wrap="none">
            <a:spAutoFit/>
          </a:bodyPr>
          <a:lstStyle/>
          <a:p>
            <a:r>
              <a:rPr lang="es-AR" sz="2000" dirty="0">
                <a:solidFill>
                  <a:srgbClr val="FF0000"/>
                </a:solidFill>
                <a:latin typeface="Arial" panose="020B0604020202020204" pitchFamily="34" charset="0"/>
                <a:ea typeface="Calibri" panose="020F0502020204030204" pitchFamily="34" charset="0"/>
                <a:cs typeface="Arial" panose="020B0604020202020204" pitchFamily="34" charset="0"/>
              </a:rPr>
              <a:t>¿Pero sería correcto tener este código? </a:t>
            </a:r>
            <a:endParaRPr lang="es-AR" sz="2000" dirty="0">
              <a:latin typeface="Arial" panose="020B0604020202020204" pitchFamily="34" charset="0"/>
              <a:cs typeface="Arial" panose="020B0604020202020204" pitchFamily="34" charset="0"/>
            </a:endParaRPr>
          </a:p>
        </p:txBody>
      </p:sp>
      <p:sp>
        <p:nvSpPr>
          <p:cNvPr id="3" name="Rectángulo 2"/>
          <p:cNvSpPr/>
          <p:nvPr/>
        </p:nvSpPr>
        <p:spPr>
          <a:xfrm>
            <a:off x="0" y="2343803"/>
            <a:ext cx="5562600" cy="397031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Personaje)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fuerza</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else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Liga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0;</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enfrentables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sum</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enfrentables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size</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0;</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Tree>
    <p:extLst>
      <p:ext uri="{BB962C8B-B14F-4D97-AF65-F5344CB8AC3E}">
        <p14:creationId xmlns:p14="http://schemas.microsoft.com/office/powerpoint/2010/main" val="8979125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1</a:t>
            </a:fld>
            <a:endParaRPr lang="es-ES_tradnl"/>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sp>
        <p:nvSpPr>
          <p:cNvPr id="11" name="Título 1"/>
          <p:cNvSpPr>
            <a:spLocks noGrp="1"/>
          </p:cNvSpPr>
          <p:nvPr>
            <p:ph type="title"/>
          </p:nvPr>
        </p:nvSpPr>
        <p:spPr>
          <a:xfrm>
            <a:off x="628650" y="900000"/>
            <a:ext cx="7886700" cy="1220315"/>
          </a:xfrm>
        </p:spPr>
        <p:txBody>
          <a:bodyPr>
            <a:normAutofit/>
          </a:bodyPr>
          <a:lstStyle/>
          <a:p>
            <a:r>
              <a:rPr lang="es-ES_tradnl" b="1" dirty="0" smtClean="0"/>
              <a:t>Ejercicio 1</a:t>
            </a:r>
            <a:r>
              <a:rPr lang="es-ES_tradnl" dirty="0" smtClean="0"/>
              <a:t/>
            </a:r>
            <a:br>
              <a:rPr lang="es-ES_tradnl" dirty="0" smtClean="0"/>
            </a:br>
            <a:r>
              <a:rPr lang="es-ES_tradnl" sz="2800" i="1" dirty="0" smtClean="0"/>
              <a:t>Problema: Sistema de Cursadas</a:t>
            </a:r>
            <a:endParaRPr lang="es-ES_tradnl" sz="3100" i="1" dirty="0"/>
          </a:p>
        </p:txBody>
      </p:sp>
      <p:sp>
        <p:nvSpPr>
          <p:cNvPr id="12" name="Marcador de contenido 2"/>
          <p:cNvSpPr>
            <a:spLocks noGrp="1"/>
          </p:cNvSpPr>
          <p:nvPr>
            <p:ph idx="1"/>
          </p:nvPr>
        </p:nvSpPr>
        <p:spPr>
          <a:xfrm>
            <a:off x="628650" y="2160000"/>
            <a:ext cx="7886700" cy="4351338"/>
          </a:xfrm>
        </p:spPr>
        <p:txBody>
          <a:bodyPr>
            <a:normAutofit/>
          </a:bodyPr>
          <a:lstStyle/>
          <a:p>
            <a:pPr marL="285750" lvl="3" indent="-285750">
              <a:spcBef>
                <a:spcPts val="1000"/>
              </a:spcBef>
              <a:buFont typeface="Arial" charset="0"/>
              <a:buChar char="•"/>
            </a:pPr>
            <a:r>
              <a:rPr lang="es-ES" sz="2000" b="1" dirty="0" smtClean="0"/>
              <a:t>Implemente </a:t>
            </a:r>
            <a:r>
              <a:rPr lang="es-ES" sz="2000" b="1" dirty="0"/>
              <a:t>las clases y los métodos Java que se describen en el </a:t>
            </a:r>
            <a:r>
              <a:rPr lang="es-ES" sz="2000" b="1" dirty="0" smtClean="0"/>
              <a:t>diagrama </a:t>
            </a:r>
            <a:r>
              <a:rPr lang="es-ES" sz="2000" b="1" dirty="0"/>
              <a:t>de </a:t>
            </a:r>
            <a:r>
              <a:rPr lang="es-ES" sz="2000" b="1" dirty="0" smtClean="0"/>
              <a:t>clases</a:t>
            </a:r>
            <a:r>
              <a:rPr lang="es-ES" sz="2000" dirty="0" smtClean="0"/>
              <a:t> teniendo en cuenta los siguientes detalles:</a:t>
            </a:r>
          </a:p>
          <a:p>
            <a:pPr marL="742950" lvl="4" indent="-285750">
              <a:spcBef>
                <a:spcPts val="1000"/>
              </a:spcBef>
              <a:buFont typeface="Arial" charset="0"/>
              <a:buChar char="•"/>
            </a:pPr>
            <a:r>
              <a:rPr lang="es-ES" sz="2000" dirty="0" smtClean="0"/>
              <a:t>El método </a:t>
            </a:r>
            <a:r>
              <a:rPr lang="es-ES" sz="2000" dirty="0" err="1" smtClean="0"/>
              <a:t>agregarCurso</a:t>
            </a:r>
            <a:r>
              <a:rPr lang="es-ES" sz="2000" dirty="0" smtClean="0"/>
              <a:t> solo agregará el curso pasado por parámetros si se cumple la restricción indicada en la multiplicidad. En caso de poder agregarse </a:t>
            </a:r>
            <a:r>
              <a:rPr lang="es-ES" sz="2000" b="1" dirty="0" smtClean="0"/>
              <a:t>satisfactoriamente </a:t>
            </a:r>
            <a:r>
              <a:rPr lang="es-ES" sz="2000" dirty="0" smtClean="0"/>
              <a:t>devuelve </a:t>
            </a:r>
            <a:r>
              <a:rPr lang="es-ES" sz="2000" b="1" dirty="0" smtClean="0"/>
              <a:t>true</a:t>
            </a:r>
          </a:p>
          <a:p>
            <a:pPr marL="742950" lvl="4" indent="-285750">
              <a:spcBef>
                <a:spcPts val="1000"/>
              </a:spcBef>
              <a:buFont typeface="Arial" charset="0"/>
              <a:buChar char="•"/>
            </a:pPr>
            <a:r>
              <a:rPr lang="es-ES" sz="2000" dirty="0" err="1" smtClean="0"/>
              <a:t>Idem</a:t>
            </a:r>
            <a:r>
              <a:rPr lang="es-ES" sz="2000" dirty="0" smtClean="0"/>
              <a:t> método </a:t>
            </a:r>
            <a:r>
              <a:rPr lang="es-ES" sz="2000" dirty="0" err="1"/>
              <a:t>inscribirCursada</a:t>
            </a:r>
            <a:r>
              <a:rPr lang="es-ES" sz="2000" dirty="0"/>
              <a:t> de la clase </a:t>
            </a:r>
            <a:r>
              <a:rPr lang="es-ES" sz="2000" dirty="0" smtClean="0"/>
              <a:t>Curso</a:t>
            </a:r>
            <a:endParaRPr lang="es-ES" sz="2000" dirty="0"/>
          </a:p>
          <a:p>
            <a:pPr marL="742950" lvl="4" indent="-285750">
              <a:spcBef>
                <a:spcPts val="1000"/>
              </a:spcBef>
              <a:buFont typeface="Arial" charset="0"/>
              <a:buChar char="•"/>
            </a:pPr>
            <a:r>
              <a:rPr lang="es-ES" sz="2000" dirty="0" smtClean="0"/>
              <a:t>El método </a:t>
            </a:r>
            <a:r>
              <a:rPr lang="es-ES" sz="2000" dirty="0" err="1" smtClean="0"/>
              <a:t>inscribirCursada</a:t>
            </a:r>
            <a:r>
              <a:rPr lang="es-ES" sz="2000" dirty="0" smtClean="0"/>
              <a:t> de la clase Estudiante deberá invocar al método </a:t>
            </a:r>
            <a:r>
              <a:rPr lang="es-ES" sz="2000" dirty="0" err="1"/>
              <a:t>inscribirCursada</a:t>
            </a:r>
            <a:r>
              <a:rPr lang="es-ES" sz="2000" dirty="0"/>
              <a:t> </a:t>
            </a:r>
            <a:r>
              <a:rPr lang="es-ES" sz="2000" dirty="0" smtClean="0"/>
              <a:t>de la clase Curso y </a:t>
            </a:r>
            <a:r>
              <a:rPr lang="es-ES" sz="2000" b="1" dirty="0" smtClean="0"/>
              <a:t>solo inscribirá el curso</a:t>
            </a:r>
            <a:r>
              <a:rPr lang="es-ES" sz="2000" dirty="0" smtClean="0"/>
              <a:t> </a:t>
            </a:r>
            <a:r>
              <a:rPr lang="es-ES" sz="2000" dirty="0"/>
              <a:t>pasado por parámetros </a:t>
            </a:r>
            <a:r>
              <a:rPr lang="es-ES" sz="2000" b="1" dirty="0" smtClean="0"/>
              <a:t>si el resultado </a:t>
            </a:r>
            <a:r>
              <a:rPr lang="es-ES" sz="2000" dirty="0" smtClean="0"/>
              <a:t>del método invocado </a:t>
            </a:r>
            <a:r>
              <a:rPr lang="es-ES" sz="2000" b="1" dirty="0" smtClean="0"/>
              <a:t>es true </a:t>
            </a:r>
            <a:r>
              <a:rPr lang="es-ES" sz="2000" dirty="0" smtClean="0"/>
              <a:t>y </a:t>
            </a:r>
            <a:r>
              <a:rPr lang="es-ES" sz="2000" dirty="0"/>
              <a:t>si </a:t>
            </a:r>
            <a:r>
              <a:rPr lang="es-ES" sz="2000" b="1" dirty="0"/>
              <a:t>se cumple la restricción</a:t>
            </a:r>
            <a:r>
              <a:rPr lang="es-ES" sz="2000" dirty="0"/>
              <a:t> indicada en la </a:t>
            </a:r>
            <a:r>
              <a:rPr lang="es-ES" sz="2000" dirty="0" smtClean="0"/>
              <a:t>multiplicidad</a:t>
            </a:r>
            <a:endParaRPr lang="es-ES_tradnl" sz="2000" dirty="0"/>
          </a:p>
          <a:p>
            <a:pPr marL="285750" lvl="3" indent="-285750">
              <a:spcBef>
                <a:spcPts val="1000"/>
              </a:spcBef>
              <a:buFont typeface="Arial" charset="0"/>
              <a:buChar char="•"/>
            </a:pPr>
            <a:endParaRPr lang="es-ES" sz="2000" dirty="0"/>
          </a:p>
          <a:p>
            <a:pPr marL="285750" lvl="3" indent="-285750">
              <a:spcBef>
                <a:spcPts val="1000"/>
              </a:spcBef>
              <a:buFont typeface="Arial" charset="0"/>
              <a:buChar char="•"/>
            </a:pPr>
            <a:endParaRPr lang="es-ES" sz="2400" dirty="0"/>
          </a:p>
        </p:txBody>
      </p:sp>
    </p:spTree>
    <p:extLst>
      <p:ext uri="{BB962C8B-B14F-4D97-AF65-F5344CB8AC3E}">
        <p14:creationId xmlns:p14="http://schemas.microsoft.com/office/powerpoint/2010/main" val="3191706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Sobre-escritura de Métodos</a:t>
            </a:r>
            <a:r>
              <a:rPr lang="es-AR" dirty="0"/>
              <a:t/>
            </a:r>
            <a:br>
              <a:rPr lang="es-AR" dirty="0"/>
            </a:br>
            <a:r>
              <a:rPr lang="es-AR" sz="2800" i="1" dirty="0"/>
              <a:t>Repaso</a:t>
            </a:r>
          </a:p>
        </p:txBody>
      </p:sp>
      <p:sp>
        <p:nvSpPr>
          <p:cNvPr id="3" name="Marcador de contenido 2"/>
          <p:cNvSpPr>
            <a:spLocks noGrp="1"/>
          </p:cNvSpPr>
          <p:nvPr>
            <p:ph idx="1"/>
          </p:nvPr>
        </p:nvSpPr>
        <p:spPr/>
        <p:txBody>
          <a:bodyPr/>
          <a:lstStyle/>
          <a:p>
            <a:pPr>
              <a:buClr>
                <a:srgbClr val="000000"/>
              </a:buClr>
              <a:buSzPct val="100000"/>
            </a:pPr>
            <a:r>
              <a:rPr lang="es-AR" dirty="0">
                <a:solidFill>
                  <a:srgbClr val="000000"/>
                </a:solidFill>
                <a:latin typeface="Arial"/>
                <a:ea typeface="Arial"/>
                <a:cs typeface="Arial"/>
                <a:sym typeface="Arial"/>
              </a:rPr>
              <a:t>La sobre-escritura permite que una sub-clase pueda </a:t>
            </a:r>
            <a:r>
              <a:rPr lang="es-AR" i="1" dirty="0">
                <a:solidFill>
                  <a:srgbClr val="000000"/>
                </a:solidFill>
                <a:latin typeface="Arial"/>
                <a:ea typeface="Arial"/>
                <a:cs typeface="Arial"/>
                <a:sym typeface="Arial"/>
              </a:rPr>
              <a:t>redefinir</a:t>
            </a:r>
            <a:r>
              <a:rPr lang="es-AR" dirty="0">
                <a:solidFill>
                  <a:srgbClr val="000000"/>
                </a:solidFill>
                <a:latin typeface="Arial"/>
                <a:ea typeface="Arial"/>
                <a:cs typeface="Arial"/>
                <a:sym typeface="Arial"/>
              </a:rPr>
              <a:t> métodos de su </a:t>
            </a:r>
            <a:r>
              <a:rPr lang="es-AR" dirty="0" err="1">
                <a:solidFill>
                  <a:srgbClr val="000000"/>
                </a:solidFill>
                <a:latin typeface="Arial"/>
                <a:ea typeface="Arial"/>
                <a:cs typeface="Arial"/>
                <a:sym typeface="Arial"/>
              </a:rPr>
              <a:t>super</a:t>
            </a:r>
            <a:r>
              <a:rPr lang="es-AR" dirty="0">
                <a:solidFill>
                  <a:srgbClr val="000000"/>
                </a:solidFill>
                <a:latin typeface="Arial"/>
                <a:ea typeface="Arial"/>
                <a:cs typeface="Arial"/>
                <a:sym typeface="Arial"/>
              </a:rPr>
              <a:t>-clase.</a:t>
            </a:r>
          </a:p>
          <a:p>
            <a:pPr marL="195934" indent="-195934">
              <a:buClr>
                <a:srgbClr val="000000"/>
              </a:buClr>
              <a:buSzPct val="45000"/>
              <a:buFont typeface="Noto Sans Symbols"/>
              <a:buChar char="■"/>
            </a:pPr>
            <a:endParaRPr lang="es-AR" dirty="0">
              <a:solidFill>
                <a:srgbClr val="000000"/>
              </a:solidFill>
              <a:latin typeface="Arial"/>
              <a:ea typeface="Arial"/>
              <a:cs typeface="Arial"/>
              <a:sym typeface="Arial"/>
            </a:endParaRPr>
          </a:p>
          <a:p>
            <a:pPr>
              <a:buClr>
                <a:srgbClr val="000000"/>
              </a:buClr>
              <a:buSzPct val="100000"/>
            </a:pPr>
            <a:r>
              <a:rPr lang="es-AR" dirty="0">
                <a:solidFill>
                  <a:srgbClr val="000000"/>
                </a:solidFill>
                <a:latin typeface="Arial"/>
                <a:ea typeface="Arial"/>
                <a:cs typeface="Arial"/>
                <a:sym typeface="Arial"/>
              </a:rPr>
              <a:t>Los métodos redefinidos deben respetar:</a:t>
            </a:r>
          </a:p>
          <a:p>
            <a:pPr lvl="1">
              <a:buClr>
                <a:srgbClr val="000000"/>
              </a:buClr>
              <a:buSzPct val="100000"/>
            </a:pPr>
            <a:r>
              <a:rPr lang="es-AR" dirty="0" smtClean="0">
                <a:solidFill>
                  <a:srgbClr val="000000"/>
                </a:solidFill>
                <a:latin typeface="Arial"/>
                <a:ea typeface="Arial"/>
                <a:cs typeface="Arial"/>
                <a:sym typeface="Arial"/>
              </a:rPr>
              <a:t>Nombre</a:t>
            </a:r>
            <a:endParaRPr lang="es-AR" dirty="0">
              <a:solidFill>
                <a:srgbClr val="000000"/>
              </a:solidFill>
              <a:latin typeface="Arial"/>
              <a:ea typeface="Arial"/>
              <a:cs typeface="Arial"/>
              <a:sym typeface="Arial"/>
            </a:endParaRPr>
          </a:p>
          <a:p>
            <a:pPr lvl="1">
              <a:buClr>
                <a:srgbClr val="000000"/>
              </a:buClr>
              <a:buSzPct val="100000"/>
            </a:pPr>
            <a:r>
              <a:rPr lang="es-AR" dirty="0">
                <a:solidFill>
                  <a:srgbClr val="000000"/>
                </a:solidFill>
                <a:latin typeface="Arial"/>
                <a:ea typeface="Arial"/>
                <a:cs typeface="Arial"/>
                <a:sym typeface="Arial"/>
              </a:rPr>
              <a:t>Parámetros</a:t>
            </a:r>
          </a:p>
          <a:p>
            <a:pPr lvl="1">
              <a:buClr>
                <a:srgbClr val="000000"/>
              </a:buClr>
              <a:buSzPct val="100000"/>
            </a:pPr>
            <a:r>
              <a:rPr lang="es-AR" dirty="0">
                <a:solidFill>
                  <a:srgbClr val="000000"/>
                </a:solidFill>
                <a:latin typeface="Arial"/>
                <a:ea typeface="Arial"/>
                <a:cs typeface="Arial"/>
                <a:sym typeface="Arial"/>
              </a:rPr>
              <a:t>Tipo de </a:t>
            </a:r>
            <a:r>
              <a:rPr lang="es-AR" dirty="0" smtClean="0">
                <a:solidFill>
                  <a:srgbClr val="000000"/>
                </a:solidFill>
                <a:latin typeface="Arial"/>
                <a:ea typeface="Arial"/>
                <a:cs typeface="Arial"/>
                <a:sym typeface="Arial"/>
              </a:rPr>
              <a:t>retorno</a:t>
            </a:r>
            <a:endParaRPr lang="es-AR" dirty="0">
              <a:solidFill>
                <a:srgbClr val="000000"/>
              </a:solidFill>
              <a:latin typeface="Arial"/>
              <a:ea typeface="Arial"/>
              <a:cs typeface="Arial"/>
              <a:sym typeface="Arial"/>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a:t>
            </a:fld>
            <a:endParaRPr lang="es-AR" dirty="0"/>
          </a:p>
        </p:txBody>
      </p:sp>
    </p:spTree>
    <p:extLst>
      <p:ext uri="{BB962C8B-B14F-4D97-AF65-F5344CB8AC3E}">
        <p14:creationId xmlns:p14="http://schemas.microsoft.com/office/powerpoint/2010/main" val="4171847088"/>
      </p:ext>
    </p:extLst>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2343803"/>
            <a:ext cx="5562600" cy="397031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Personaje)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fuerza</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else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Liga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0;</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enfrentables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sum</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enfrentables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size</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0;</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199</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5176924" y="3481574"/>
            <a:ext cx="3595585" cy="2554545"/>
          </a:xfrm>
          <a:prstGeom prst="rect">
            <a:avLst/>
          </a:prstGeom>
        </p:spPr>
        <p:txBody>
          <a:bodyPr wrap="square">
            <a:spAutoFit/>
          </a:bodyPr>
          <a:lstStyle/>
          <a:p>
            <a:pPr algn="ctr"/>
            <a:r>
              <a:rPr lang="es-AR" sz="2000" dirty="0">
                <a:solidFill>
                  <a:srgbClr val="FF0000"/>
                </a:solidFill>
                <a:latin typeface="Arial" panose="020B0604020202020204" pitchFamily="34" charset="0"/>
                <a:ea typeface="Calibri" panose="020F0502020204030204" pitchFamily="34" charset="0"/>
                <a:cs typeface="Arial" panose="020B0604020202020204" pitchFamily="34" charset="0"/>
              </a:rPr>
              <a:t>No! </a:t>
            </a:r>
            <a:r>
              <a:rPr lang="es-AR" sz="2000" dirty="0">
                <a:latin typeface="Arial" panose="020B0604020202020204" pitchFamily="34" charset="0"/>
                <a:ea typeface="Calibri" panose="020F0502020204030204" pitchFamily="34" charset="0"/>
                <a:cs typeface="Arial" panose="020B0604020202020204" pitchFamily="34" charset="0"/>
              </a:rPr>
              <a:t>Se estarían desaprovechando todas las ventajas antes mencionadas tanto del polimorfismo como del </a:t>
            </a:r>
            <a:r>
              <a:rPr lang="es-AR" sz="2000" dirty="0" err="1">
                <a:latin typeface="Arial" panose="020B0604020202020204" pitchFamily="34" charset="0"/>
                <a:ea typeface="Calibri" panose="020F0502020204030204" pitchFamily="34" charset="0"/>
                <a:cs typeface="Arial" panose="020B0604020202020204" pitchFamily="34" charset="0"/>
              </a:rPr>
              <a:t>binding</a:t>
            </a:r>
            <a:r>
              <a:rPr lang="es-AR" sz="2000" dirty="0">
                <a:latin typeface="Arial" panose="020B0604020202020204" pitchFamily="34" charset="0"/>
                <a:ea typeface="Calibri" panose="020F0502020204030204" pitchFamily="34" charset="0"/>
                <a:cs typeface="Arial" panose="020B0604020202020204" pitchFamily="34" charset="0"/>
              </a:rPr>
              <a:t> dinámico. Por otra parte, se estaría reduciendo tanto la extensibilidad como la </a:t>
            </a:r>
            <a:r>
              <a:rPr lang="es-AR" sz="2000" dirty="0" err="1">
                <a:latin typeface="Arial" panose="020B0604020202020204" pitchFamily="34" charset="0"/>
                <a:ea typeface="Calibri" panose="020F0502020204030204" pitchFamily="34" charset="0"/>
                <a:cs typeface="Arial" panose="020B0604020202020204" pitchFamily="34" charset="0"/>
              </a:rPr>
              <a:t>modificabilidad</a:t>
            </a:r>
            <a:r>
              <a:rPr lang="es-AR" sz="2000" dirty="0">
                <a:latin typeface="Arial" panose="020B0604020202020204" pitchFamily="34" charset="0"/>
                <a:ea typeface="Calibri" panose="020F0502020204030204" pitchFamily="34" charset="0"/>
                <a:cs typeface="Arial" panose="020B0604020202020204" pitchFamily="34" charset="0"/>
              </a:rPr>
              <a:t> del diseño.</a:t>
            </a:r>
          </a:p>
        </p:txBody>
      </p:sp>
      <p:sp>
        <p:nvSpPr>
          <p:cNvPr id="6" name="Rectángulo 5"/>
          <p:cNvSpPr/>
          <p:nvPr/>
        </p:nvSpPr>
        <p:spPr>
          <a:xfrm>
            <a:off x="4376348" y="2807986"/>
            <a:ext cx="4767652" cy="400110"/>
          </a:xfrm>
          <a:prstGeom prst="rect">
            <a:avLst/>
          </a:prstGeom>
        </p:spPr>
        <p:txBody>
          <a:bodyPr wrap="none">
            <a:spAutoFit/>
          </a:bodyPr>
          <a:lstStyle/>
          <a:p>
            <a:r>
              <a:rPr lang="es-AR" sz="2000" dirty="0">
                <a:solidFill>
                  <a:srgbClr val="FF0000"/>
                </a:solidFill>
                <a:latin typeface="Arial" panose="020B0604020202020204" pitchFamily="34" charset="0"/>
                <a:ea typeface="Calibri" panose="020F0502020204030204" pitchFamily="34" charset="0"/>
                <a:cs typeface="Arial" panose="020B0604020202020204" pitchFamily="34" charset="0"/>
              </a:rPr>
              <a:t>¿Pero sería correcto tener este código? </a:t>
            </a:r>
            <a:endParaRPr lang="es-A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95910442"/>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2343803"/>
            <a:ext cx="5562600" cy="397031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Personaje)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fuerza</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else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Liga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0;</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enfrentables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sum</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enfrentables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size</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0;</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200</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5176924" y="3481574"/>
            <a:ext cx="3595585" cy="2554545"/>
          </a:xfrm>
          <a:prstGeom prst="rect">
            <a:avLst/>
          </a:prstGeom>
        </p:spPr>
        <p:txBody>
          <a:bodyPr wrap="square">
            <a:spAutoFit/>
          </a:bodyPr>
          <a:lstStyle/>
          <a:p>
            <a:pPr algn="ctr"/>
            <a:r>
              <a:rPr lang="es-AR" sz="2000" dirty="0">
                <a:solidFill>
                  <a:srgbClr val="FF0000"/>
                </a:solidFill>
                <a:latin typeface="Arial" panose="020B0604020202020204" pitchFamily="34" charset="0"/>
                <a:ea typeface="Calibri" panose="020F0502020204030204" pitchFamily="34" charset="0"/>
                <a:cs typeface="Arial" panose="020B0604020202020204" pitchFamily="34" charset="0"/>
              </a:rPr>
              <a:t>No! </a:t>
            </a:r>
            <a:r>
              <a:rPr lang="es-AR" sz="2000" dirty="0">
                <a:latin typeface="Arial" panose="020B0604020202020204" pitchFamily="34" charset="0"/>
                <a:ea typeface="Calibri" panose="020F0502020204030204" pitchFamily="34" charset="0"/>
                <a:cs typeface="Arial" panose="020B0604020202020204" pitchFamily="34" charset="0"/>
              </a:rPr>
              <a:t>Se estarían desaprovechando todas las ventajas antes mencionadas tanto del polimorfismo como del </a:t>
            </a:r>
            <a:r>
              <a:rPr lang="es-AR" sz="2000" dirty="0" err="1">
                <a:latin typeface="Arial" panose="020B0604020202020204" pitchFamily="34" charset="0"/>
                <a:ea typeface="Calibri" panose="020F0502020204030204" pitchFamily="34" charset="0"/>
                <a:cs typeface="Arial" panose="020B0604020202020204" pitchFamily="34" charset="0"/>
              </a:rPr>
              <a:t>binding</a:t>
            </a:r>
            <a:r>
              <a:rPr lang="es-AR" sz="2000" dirty="0">
                <a:latin typeface="Arial" panose="020B0604020202020204" pitchFamily="34" charset="0"/>
                <a:ea typeface="Calibri" panose="020F0502020204030204" pitchFamily="34" charset="0"/>
                <a:cs typeface="Arial" panose="020B0604020202020204" pitchFamily="34" charset="0"/>
              </a:rPr>
              <a:t> dinámico. Por otra parte, se estaría reduciendo tanto la extensibilidad como la </a:t>
            </a:r>
            <a:r>
              <a:rPr lang="es-AR" sz="2000" dirty="0" err="1">
                <a:latin typeface="Arial" panose="020B0604020202020204" pitchFamily="34" charset="0"/>
                <a:ea typeface="Calibri" panose="020F0502020204030204" pitchFamily="34" charset="0"/>
                <a:cs typeface="Arial" panose="020B0604020202020204" pitchFamily="34" charset="0"/>
              </a:rPr>
              <a:t>modificabilidad</a:t>
            </a:r>
            <a:r>
              <a:rPr lang="es-AR" sz="2000" dirty="0">
                <a:latin typeface="Arial" panose="020B0604020202020204" pitchFamily="34" charset="0"/>
                <a:ea typeface="Calibri" panose="020F0502020204030204" pitchFamily="34" charset="0"/>
                <a:cs typeface="Arial" panose="020B0604020202020204" pitchFamily="34" charset="0"/>
              </a:rPr>
              <a:t> del diseño.</a:t>
            </a:r>
          </a:p>
        </p:txBody>
      </p:sp>
      <p:sp>
        <p:nvSpPr>
          <p:cNvPr id="6" name="Rectángulo 5"/>
          <p:cNvSpPr/>
          <p:nvPr/>
        </p:nvSpPr>
        <p:spPr>
          <a:xfrm>
            <a:off x="4376348" y="2807986"/>
            <a:ext cx="4767652" cy="400110"/>
          </a:xfrm>
          <a:prstGeom prst="rect">
            <a:avLst/>
          </a:prstGeom>
        </p:spPr>
        <p:txBody>
          <a:bodyPr wrap="none">
            <a:spAutoFit/>
          </a:bodyPr>
          <a:lstStyle/>
          <a:p>
            <a:r>
              <a:rPr lang="es-AR" sz="2000" dirty="0">
                <a:solidFill>
                  <a:srgbClr val="FF0000"/>
                </a:solidFill>
                <a:latin typeface="Arial" panose="020B0604020202020204" pitchFamily="34" charset="0"/>
                <a:ea typeface="Calibri" panose="020F0502020204030204" pitchFamily="34" charset="0"/>
                <a:cs typeface="Arial" panose="020B0604020202020204" pitchFamily="34" charset="0"/>
              </a:rPr>
              <a:t>¿Pero sería correcto tener este código? </a:t>
            </a:r>
            <a:endParaRPr lang="es-AR" sz="2000" dirty="0">
              <a:latin typeface="Arial" panose="020B0604020202020204" pitchFamily="34" charset="0"/>
              <a:cs typeface="Arial" panose="020B0604020202020204" pitchFamily="34" charset="0"/>
            </a:endParaRPr>
          </a:p>
        </p:txBody>
      </p:sp>
      <p:sp>
        <p:nvSpPr>
          <p:cNvPr id="7" name="Rectángulo 6"/>
          <p:cNvSpPr/>
          <p:nvPr/>
        </p:nvSpPr>
        <p:spPr>
          <a:xfrm>
            <a:off x="144876" y="5951827"/>
            <a:ext cx="3972562" cy="400110"/>
          </a:xfrm>
          <a:prstGeom prst="rect">
            <a:avLst/>
          </a:prstGeom>
        </p:spPr>
        <p:txBody>
          <a:bodyPr wrap="none">
            <a:spAutoFit/>
          </a:bodyPr>
          <a:lstStyle/>
          <a:p>
            <a:pPr algn="ctr"/>
            <a:r>
              <a:rPr lang="es-AR" sz="2000" b="1" dirty="0">
                <a:solidFill>
                  <a:srgbClr val="FF0000"/>
                </a:solidFill>
                <a:latin typeface="Arial" panose="020B0604020202020204" pitchFamily="34" charset="0"/>
                <a:cs typeface="Arial" panose="020B0604020202020204" pitchFamily="34" charset="0"/>
              </a:rPr>
              <a:t>¿Es posible mejorar el diseño?</a:t>
            </a:r>
          </a:p>
        </p:txBody>
      </p:sp>
    </p:spTree>
    <p:extLst>
      <p:ext uri="{BB962C8B-B14F-4D97-AF65-F5344CB8AC3E}">
        <p14:creationId xmlns:p14="http://schemas.microsoft.com/office/powerpoint/2010/main" val="2166121953"/>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201</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15" name="Rectángulo 14"/>
          <p:cNvSpPr/>
          <p:nvPr/>
        </p:nvSpPr>
        <p:spPr>
          <a:xfrm>
            <a:off x="5176924" y="3481574"/>
            <a:ext cx="3595585" cy="2554545"/>
          </a:xfrm>
          <a:prstGeom prst="rect">
            <a:avLst/>
          </a:prstGeom>
        </p:spPr>
        <p:txBody>
          <a:bodyPr wrap="square">
            <a:spAutoFit/>
          </a:bodyPr>
          <a:lstStyle/>
          <a:p>
            <a:pPr algn="ctr"/>
            <a:r>
              <a:rPr lang="es-AR" sz="2000" dirty="0">
                <a:solidFill>
                  <a:srgbClr val="FF0000"/>
                </a:solidFill>
                <a:latin typeface="Arial" panose="020B0604020202020204" pitchFamily="34" charset="0"/>
                <a:ea typeface="Calibri" panose="020F0502020204030204" pitchFamily="34" charset="0"/>
                <a:cs typeface="Arial" panose="020B0604020202020204" pitchFamily="34" charset="0"/>
              </a:rPr>
              <a:t>No! </a:t>
            </a:r>
            <a:r>
              <a:rPr lang="es-AR" sz="2000" dirty="0">
                <a:latin typeface="Arial" panose="020B0604020202020204" pitchFamily="34" charset="0"/>
                <a:ea typeface="Calibri" panose="020F0502020204030204" pitchFamily="34" charset="0"/>
                <a:cs typeface="Arial" panose="020B0604020202020204" pitchFamily="34" charset="0"/>
              </a:rPr>
              <a:t>Se estarían desaprovechando todas las ventajas antes mencionadas tanto del polimorfismo como del </a:t>
            </a:r>
            <a:r>
              <a:rPr lang="es-AR" sz="2000" dirty="0" err="1">
                <a:latin typeface="Arial" panose="020B0604020202020204" pitchFamily="34" charset="0"/>
                <a:ea typeface="Calibri" panose="020F0502020204030204" pitchFamily="34" charset="0"/>
                <a:cs typeface="Arial" panose="020B0604020202020204" pitchFamily="34" charset="0"/>
              </a:rPr>
              <a:t>binding</a:t>
            </a:r>
            <a:r>
              <a:rPr lang="es-AR" sz="2000" dirty="0">
                <a:latin typeface="Arial" panose="020B0604020202020204" pitchFamily="34" charset="0"/>
                <a:ea typeface="Calibri" panose="020F0502020204030204" pitchFamily="34" charset="0"/>
                <a:cs typeface="Arial" panose="020B0604020202020204" pitchFamily="34" charset="0"/>
              </a:rPr>
              <a:t> dinámico. Por otra parte, se estaría reduciendo tanto la extensibilidad como la </a:t>
            </a:r>
            <a:r>
              <a:rPr lang="es-AR" sz="2000" dirty="0" err="1">
                <a:latin typeface="Arial" panose="020B0604020202020204" pitchFamily="34" charset="0"/>
                <a:ea typeface="Calibri" panose="020F0502020204030204" pitchFamily="34" charset="0"/>
                <a:cs typeface="Arial" panose="020B0604020202020204" pitchFamily="34" charset="0"/>
              </a:rPr>
              <a:t>modificabilidad</a:t>
            </a:r>
            <a:r>
              <a:rPr lang="es-AR" sz="2000" dirty="0">
                <a:latin typeface="Arial" panose="020B0604020202020204" pitchFamily="34" charset="0"/>
                <a:ea typeface="Calibri" panose="020F0502020204030204" pitchFamily="34" charset="0"/>
                <a:cs typeface="Arial" panose="020B0604020202020204" pitchFamily="34" charset="0"/>
              </a:rPr>
              <a:t> del diseño.</a:t>
            </a:r>
          </a:p>
        </p:txBody>
      </p:sp>
      <p:sp>
        <p:nvSpPr>
          <p:cNvPr id="6" name="Rectángulo 5"/>
          <p:cNvSpPr/>
          <p:nvPr/>
        </p:nvSpPr>
        <p:spPr>
          <a:xfrm>
            <a:off x="4376348" y="2807986"/>
            <a:ext cx="4767652" cy="400110"/>
          </a:xfrm>
          <a:prstGeom prst="rect">
            <a:avLst/>
          </a:prstGeom>
        </p:spPr>
        <p:txBody>
          <a:bodyPr wrap="none">
            <a:spAutoFit/>
          </a:bodyPr>
          <a:lstStyle/>
          <a:p>
            <a:r>
              <a:rPr lang="es-AR" sz="2000" dirty="0">
                <a:solidFill>
                  <a:srgbClr val="FF0000"/>
                </a:solidFill>
                <a:latin typeface="Arial" panose="020B0604020202020204" pitchFamily="34" charset="0"/>
                <a:ea typeface="Calibri" panose="020F0502020204030204" pitchFamily="34" charset="0"/>
                <a:cs typeface="Arial" panose="020B0604020202020204" pitchFamily="34" charset="0"/>
              </a:rPr>
              <a:t>¿Pero sería correcto tener este código? </a:t>
            </a:r>
            <a:endParaRPr lang="es-AR" sz="2000" dirty="0">
              <a:latin typeface="Arial" panose="020B0604020202020204" pitchFamily="34" charset="0"/>
              <a:cs typeface="Arial" panose="020B0604020202020204" pitchFamily="34" charset="0"/>
            </a:endParaRPr>
          </a:p>
        </p:txBody>
      </p:sp>
      <p:sp>
        <p:nvSpPr>
          <p:cNvPr id="7" name="Rectángulo 6"/>
          <p:cNvSpPr/>
          <p:nvPr/>
        </p:nvSpPr>
        <p:spPr>
          <a:xfrm>
            <a:off x="144876" y="5951827"/>
            <a:ext cx="3972562" cy="400110"/>
          </a:xfrm>
          <a:prstGeom prst="rect">
            <a:avLst/>
          </a:prstGeom>
        </p:spPr>
        <p:txBody>
          <a:bodyPr wrap="none">
            <a:spAutoFit/>
          </a:bodyPr>
          <a:lstStyle/>
          <a:p>
            <a:pPr algn="ctr"/>
            <a:r>
              <a:rPr lang="es-AR" sz="2000" b="1" dirty="0">
                <a:solidFill>
                  <a:srgbClr val="FF0000"/>
                </a:solidFill>
                <a:latin typeface="Arial" panose="020B0604020202020204" pitchFamily="34" charset="0"/>
                <a:cs typeface="Arial" panose="020B0604020202020204" pitchFamily="34" charset="0"/>
              </a:rPr>
              <a:t>¿Es posible mejorar el diseño?</a:t>
            </a:r>
          </a:p>
        </p:txBody>
      </p:sp>
      <p:sp>
        <p:nvSpPr>
          <p:cNvPr id="10" name="Rectángulo 9"/>
          <p:cNvSpPr/>
          <p:nvPr/>
        </p:nvSpPr>
        <p:spPr>
          <a:xfrm>
            <a:off x="4376348" y="5936214"/>
            <a:ext cx="513282" cy="461665"/>
          </a:xfrm>
          <a:prstGeom prst="rect">
            <a:avLst/>
          </a:prstGeom>
        </p:spPr>
        <p:txBody>
          <a:bodyPr wrap="none">
            <a:spAutoFit/>
          </a:bodyPr>
          <a:lstStyle/>
          <a:p>
            <a:pPr algn="ctr"/>
            <a:r>
              <a:rPr lang="es-AR" sz="2400" b="1" dirty="0">
                <a:solidFill>
                  <a:srgbClr val="FF0000"/>
                </a:solidFill>
              </a:rPr>
              <a:t>SI!</a:t>
            </a:r>
          </a:p>
        </p:txBody>
      </p:sp>
      <p:sp>
        <p:nvSpPr>
          <p:cNvPr id="3" name="Rectángulo 2"/>
          <p:cNvSpPr/>
          <p:nvPr/>
        </p:nvSpPr>
        <p:spPr>
          <a:xfrm>
            <a:off x="0" y="2343803"/>
            <a:ext cx="5562600" cy="397031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Personaje)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fuerza</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else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this</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Liga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0;</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enfrentables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sum</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enfrentables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size</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0;</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Tree>
    <p:extLst>
      <p:ext uri="{BB962C8B-B14F-4D97-AF65-F5344CB8AC3E}">
        <p14:creationId xmlns:p14="http://schemas.microsoft.com/office/powerpoint/2010/main" val="1935110059"/>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p:txBody>
          <a:bodyPr>
            <a:normAutofit lnSpcReduction="10000"/>
          </a:bodyPr>
          <a:lstStyle/>
          <a:p>
            <a:pPr marL="0" indent="0" algn="ctr">
              <a:buNone/>
            </a:pPr>
            <a:r>
              <a:rPr lang="es-AR" dirty="0">
                <a:ea typeface="Calibri" panose="020F0502020204030204" pitchFamily="34" charset="0"/>
                <a:cs typeface="Times New Roman" panose="02020603050405020304" pitchFamily="18" charset="0"/>
              </a:rPr>
              <a:t>Sin saber en qué tipo está instanciado el objeto se puede invocar el método </a:t>
            </a:r>
            <a:r>
              <a:rPr lang="es-AR" dirty="0" err="1">
                <a:latin typeface="Consolas" panose="020B0609020204030204" pitchFamily="49" charset="0"/>
                <a:ea typeface="Calibri" panose="020F0502020204030204" pitchFamily="34" charset="0"/>
                <a:cs typeface="Times New Roman" panose="02020603050405020304" pitchFamily="18" charset="0"/>
              </a:rPr>
              <a:t>getFuerza</a:t>
            </a:r>
            <a:r>
              <a:rPr lang="es-AR" dirty="0">
                <a:ea typeface="Calibri" panose="020F0502020204030204" pitchFamily="34" charset="0"/>
                <a:cs typeface="Times New Roman" panose="02020603050405020304" pitchFamily="18" charset="0"/>
              </a:rPr>
              <a:t>() </a:t>
            </a:r>
          </a:p>
          <a:p>
            <a:pPr marL="0" indent="0" algn="ctr">
              <a:buNone/>
            </a:pPr>
            <a:r>
              <a:rPr lang="es-AR" dirty="0">
                <a:ea typeface="Calibri" panose="020F0502020204030204" pitchFamily="34" charset="0"/>
                <a:cs typeface="Times New Roman" panose="02020603050405020304" pitchFamily="18" charset="0"/>
              </a:rPr>
              <a:t>¿Cuál es el mecanismo que permite que la implementación del método cambie en tiempo de ejecución? </a:t>
            </a:r>
          </a:p>
          <a:p>
            <a:pPr marL="0" indent="0" algn="ctr">
              <a:buNone/>
            </a:pPr>
            <a:endParaRPr lang="es-AR" sz="3600" dirty="0">
              <a:ea typeface="Calibri" panose="020F0502020204030204" pitchFamily="34" charset="0"/>
              <a:cs typeface="Times New Roman" panose="02020603050405020304" pitchFamily="18" charset="0"/>
            </a:endParaRPr>
          </a:p>
          <a:p>
            <a:pPr marL="0" indent="0" algn="ctr">
              <a:buNone/>
            </a:pPr>
            <a:r>
              <a:rPr lang="es-AR" dirty="0">
                <a:ea typeface="Calibri" panose="020F0502020204030204" pitchFamily="34" charset="0"/>
                <a:cs typeface="Times New Roman" panose="02020603050405020304" pitchFamily="18" charset="0"/>
              </a:rPr>
              <a:t>El</a:t>
            </a:r>
            <a:r>
              <a:rPr lang="es-AR" dirty="0">
                <a:solidFill>
                  <a:srgbClr val="FF0000"/>
                </a:solidFill>
                <a:ea typeface="Calibri" panose="020F0502020204030204" pitchFamily="34" charset="0"/>
                <a:cs typeface="Times New Roman" panose="02020603050405020304" pitchFamily="18" charset="0"/>
              </a:rPr>
              <a:t> </a:t>
            </a:r>
            <a:r>
              <a:rPr lang="es-AR" dirty="0" err="1">
                <a:solidFill>
                  <a:srgbClr val="FF0000"/>
                </a:solidFill>
                <a:ea typeface="Calibri" panose="020F0502020204030204" pitchFamily="34" charset="0"/>
                <a:cs typeface="Times New Roman" panose="02020603050405020304" pitchFamily="18" charset="0"/>
              </a:rPr>
              <a:t>Binding</a:t>
            </a:r>
            <a:r>
              <a:rPr lang="es-AR" dirty="0">
                <a:solidFill>
                  <a:srgbClr val="FF0000"/>
                </a:solidFill>
                <a:ea typeface="Calibri" panose="020F0502020204030204" pitchFamily="34" charset="0"/>
                <a:cs typeface="Times New Roman" panose="02020603050405020304" pitchFamily="18" charset="0"/>
              </a:rPr>
              <a:t> dinámico</a:t>
            </a:r>
            <a:r>
              <a:rPr lang="es-AR" dirty="0">
                <a:ea typeface="Calibri" panose="020F0502020204030204" pitchFamily="34" charset="0"/>
                <a:cs typeface="Times New Roman" panose="02020603050405020304" pitchFamily="18" charset="0"/>
              </a:rPr>
              <a:t> permite que el código de los métodos sea asociado a una instancia recién en el momento en el cuál esta recibe el mensaje para ejecutar dicho método.</a:t>
            </a:r>
            <a:endParaRPr lang="es-AR" dirty="0"/>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202</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1721966"/>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p:txBody>
          <a:bodyPr>
            <a:normAutofit/>
          </a:bodyPr>
          <a:lstStyle/>
          <a:p>
            <a:pPr marL="0" indent="0">
              <a:buNone/>
            </a:pPr>
            <a:r>
              <a:rPr lang="es-AR" dirty="0">
                <a:ea typeface="Calibri" panose="020F0502020204030204" pitchFamily="34" charset="0"/>
                <a:cs typeface="Times New Roman" panose="02020603050405020304" pitchFamily="18" charset="0"/>
              </a:rPr>
              <a:t>¿Cómo quedaría?</a:t>
            </a:r>
            <a:endParaRPr lang="es-AR" dirty="0"/>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203</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5" name="Tabla 14"/>
          <p:cNvGraphicFramePr>
            <a:graphicFrameLocks noGrp="1"/>
          </p:cNvGraphicFramePr>
          <p:nvPr>
            <p:extLst>
              <p:ext uri="{D42A27DB-BD31-4B8C-83A1-F6EECF244321}">
                <p14:modId xmlns:p14="http://schemas.microsoft.com/office/powerpoint/2010/main" val="1890035016"/>
              </p:ext>
            </p:extLst>
          </p:nvPr>
        </p:nvGraphicFramePr>
        <p:xfrm>
          <a:off x="3056318" y="2794215"/>
          <a:ext cx="2364105" cy="387744"/>
        </p:xfrm>
        <a:graphic>
          <a:graphicData uri="http://schemas.openxmlformats.org/drawingml/2006/table">
            <a:tbl>
              <a:tblPr>
                <a:tableStyleId>{5C22544A-7EE6-4342-B048-85BDC9FD1C3A}</a:tableStyleId>
              </a:tblPr>
              <a:tblGrid>
                <a:gridCol w="2364105">
                  <a:extLst>
                    <a:ext uri="{9D8B030D-6E8A-4147-A177-3AD203B41FA5}">
                      <a16:colId xmlns="" xmlns:a16="http://schemas.microsoft.com/office/drawing/2014/main" val="20000"/>
                    </a:ext>
                  </a:extLst>
                </a:gridCol>
              </a:tblGrid>
              <a:tr h="300922">
                <a:tc>
                  <a:txBody>
                    <a:bodyPr/>
                    <a:lstStyle/>
                    <a:p>
                      <a:pPr algn="ctr"/>
                      <a:r>
                        <a:rPr lang="en-GB" sz="2000" b="1" i="1" dirty="0" err="1">
                          <a:latin typeface="Arial" panose="020B0604020202020204" pitchFamily="34" charset="0"/>
                          <a:cs typeface="Arial" panose="020B0604020202020204" pitchFamily="34" charset="0"/>
                        </a:rPr>
                        <a:t>Enfrentable</a:t>
                      </a:r>
                      <a:endParaRPr lang="en-GB" sz="2000" b="1" i="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bl>
          </a:graphicData>
        </a:graphic>
      </p:graphicFrame>
      <p:graphicFrame>
        <p:nvGraphicFramePr>
          <p:cNvPr id="16" name="Tabla 15"/>
          <p:cNvGraphicFramePr>
            <a:graphicFrameLocks noGrp="1"/>
          </p:cNvGraphicFramePr>
          <p:nvPr>
            <p:extLst>
              <p:ext uri="{D42A27DB-BD31-4B8C-83A1-F6EECF244321}">
                <p14:modId xmlns:p14="http://schemas.microsoft.com/office/powerpoint/2010/main" val="1969479301"/>
              </p:ext>
            </p:extLst>
          </p:nvPr>
        </p:nvGraphicFramePr>
        <p:xfrm>
          <a:off x="550227" y="4026665"/>
          <a:ext cx="2364105" cy="387744"/>
        </p:xfrm>
        <a:graphic>
          <a:graphicData uri="http://schemas.openxmlformats.org/drawingml/2006/table">
            <a:tbl>
              <a:tblPr>
                <a:tableStyleId>{5C22544A-7EE6-4342-B048-85BDC9FD1C3A}</a:tableStyleId>
              </a:tblPr>
              <a:tblGrid>
                <a:gridCol w="2364105">
                  <a:extLst>
                    <a:ext uri="{9D8B030D-6E8A-4147-A177-3AD203B41FA5}">
                      <a16:colId xmlns="" xmlns:a16="http://schemas.microsoft.com/office/drawing/2014/main" val="20000"/>
                    </a:ext>
                  </a:extLst>
                </a:gridCol>
              </a:tblGrid>
              <a:tr h="300922">
                <a:tc>
                  <a:txBody>
                    <a:bodyPr/>
                    <a:lstStyle/>
                    <a:p>
                      <a:pPr algn="ctr"/>
                      <a:r>
                        <a:rPr lang="en-GB" sz="2000" b="1" i="0" dirty="0" err="1">
                          <a:latin typeface="Arial" panose="020B0604020202020204" pitchFamily="34" charset="0"/>
                          <a:cs typeface="Arial" panose="020B0604020202020204" pitchFamily="34" charset="0"/>
                        </a:rPr>
                        <a:t>Personaje</a:t>
                      </a:r>
                      <a:endParaRPr lang="en-GB" sz="2000" b="1" i="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bl>
          </a:graphicData>
        </a:graphic>
      </p:graphicFrame>
      <p:graphicFrame>
        <p:nvGraphicFramePr>
          <p:cNvPr id="17" name="Tabla 16"/>
          <p:cNvGraphicFramePr>
            <a:graphicFrameLocks noGrp="1"/>
          </p:cNvGraphicFramePr>
          <p:nvPr>
            <p:extLst>
              <p:ext uri="{D42A27DB-BD31-4B8C-83A1-F6EECF244321}">
                <p14:modId xmlns:p14="http://schemas.microsoft.com/office/powerpoint/2010/main" val="2768361486"/>
              </p:ext>
            </p:extLst>
          </p:nvPr>
        </p:nvGraphicFramePr>
        <p:xfrm>
          <a:off x="5287073" y="4026665"/>
          <a:ext cx="2364105" cy="387744"/>
        </p:xfrm>
        <a:graphic>
          <a:graphicData uri="http://schemas.openxmlformats.org/drawingml/2006/table">
            <a:tbl>
              <a:tblPr>
                <a:tableStyleId>{5C22544A-7EE6-4342-B048-85BDC9FD1C3A}</a:tableStyleId>
              </a:tblPr>
              <a:tblGrid>
                <a:gridCol w="2364105">
                  <a:extLst>
                    <a:ext uri="{9D8B030D-6E8A-4147-A177-3AD203B41FA5}">
                      <a16:colId xmlns="" xmlns:a16="http://schemas.microsoft.com/office/drawing/2014/main" val="20000"/>
                    </a:ext>
                  </a:extLst>
                </a:gridCol>
              </a:tblGrid>
              <a:tr h="300922">
                <a:tc>
                  <a:txBody>
                    <a:bodyPr/>
                    <a:lstStyle/>
                    <a:p>
                      <a:pPr algn="ctr"/>
                      <a:r>
                        <a:rPr lang="en-GB" sz="2000" b="1" i="0" dirty="0" err="1">
                          <a:latin typeface="Arial" panose="020B0604020202020204" pitchFamily="34" charset="0"/>
                          <a:cs typeface="Arial" panose="020B0604020202020204" pitchFamily="34" charset="0"/>
                        </a:rPr>
                        <a:t>Liga</a:t>
                      </a:r>
                      <a:endParaRPr lang="en-GB" sz="2000" b="1" i="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bl>
          </a:graphicData>
        </a:graphic>
      </p:graphicFrame>
      <p:sp>
        <p:nvSpPr>
          <p:cNvPr id="6" name="Rectángulo 5"/>
          <p:cNvSpPr/>
          <p:nvPr/>
        </p:nvSpPr>
        <p:spPr>
          <a:xfrm>
            <a:off x="2162175" y="3324764"/>
            <a:ext cx="4572000" cy="369332"/>
          </a:xfrm>
          <a:prstGeom prst="rect">
            <a:avLst/>
          </a:prstGeom>
        </p:spPr>
        <p:txBody>
          <a:bodyPr>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abstract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p:txBody>
      </p:sp>
      <p:sp>
        <p:nvSpPr>
          <p:cNvPr id="7" name="Rectángulo 6"/>
          <p:cNvSpPr/>
          <p:nvPr/>
        </p:nvSpPr>
        <p:spPr>
          <a:xfrm>
            <a:off x="79828" y="4681168"/>
            <a:ext cx="3406535" cy="92333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fuerza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13" name="Rectángulo 12"/>
          <p:cNvSpPr/>
          <p:nvPr/>
        </p:nvSpPr>
        <p:spPr>
          <a:xfrm>
            <a:off x="3902496" y="4574167"/>
            <a:ext cx="5241472"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0;</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for</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enfrentables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sum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getFuerza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sum</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enfrentables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size</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3187460510"/>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1" y="2160000"/>
            <a:ext cx="9144001" cy="4351338"/>
          </a:xfrm>
        </p:spPr>
        <p:txBody>
          <a:bodyPr/>
          <a:lstStyle/>
          <a:p>
            <a:pPr marL="0" indent="0">
              <a:buNone/>
            </a:pPr>
            <a:r>
              <a:rPr lang="es-AR" dirty="0" err="1">
                <a:latin typeface="Consolas" panose="020B0609020204030204" pitchFamily="49" charset="0"/>
                <a:ea typeface="Calibri" panose="020F0502020204030204" pitchFamily="34" charset="0"/>
                <a:cs typeface="Times New Roman" panose="02020603050405020304" pitchFamily="18" charset="0"/>
              </a:rPr>
              <a:t>ligaJusticia</a:t>
            </a:r>
            <a:r>
              <a:rPr lang="es-AR" dirty="0">
                <a:ea typeface="Calibri" panose="020F0502020204030204" pitchFamily="34" charset="0"/>
                <a:cs typeface="Times New Roman" panose="02020603050405020304" pitchFamily="18" charset="0"/>
              </a:rPr>
              <a:t> se encuentra compuesta de la siguiente forma:</a:t>
            </a:r>
            <a:endParaRPr lang="es-AR" sz="3600" dirty="0">
              <a:ea typeface="Calibri" panose="020F0502020204030204" pitchFamily="34" charset="0"/>
              <a:cs typeface="Times New Roman" panose="02020603050405020304" pitchFamily="18"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204</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0" y="3095018"/>
            <a:ext cx="8915400" cy="3416320"/>
          </a:xfrm>
          <a:prstGeom prst="rect">
            <a:avLst/>
          </a:prstGeom>
        </p:spPr>
        <p:txBody>
          <a:bodyPr wrap="square">
            <a:spAutoFit/>
          </a:bodyPr>
          <a:lstStyle/>
          <a:p>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dosFantasticos</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Liga</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"Los Dos Fantásticos"</a:t>
            </a:r>
            <a:r>
              <a:rPr lang="es-AR" dirty="0">
                <a:solidFill>
                  <a:srgbClr val="666600"/>
                </a:solidFill>
                <a:latin typeface="Consolas" panose="020B0609020204030204" pitchFamily="49" charset="0"/>
              </a:rPr>
              <a:t>);</a:t>
            </a:r>
          </a:p>
          <a:p>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mole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Personaje</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"Mole"</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endParaRPr lang="es-AR" dirty="0"/>
          </a:p>
          <a:p>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hombreInvisible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Personaje</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"El Hombre Invisible"</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3</a:t>
            </a:r>
            <a:r>
              <a:rPr lang="es-AR" dirty="0">
                <a:solidFill>
                  <a:srgbClr val="666600"/>
                </a:solidFill>
                <a:latin typeface="Consolas" panose="020B0609020204030204" pitchFamily="49" charset="0"/>
              </a:rPr>
              <a:t>);</a:t>
            </a:r>
            <a:endParaRPr lang="es-AR" dirty="0"/>
          </a:p>
          <a:p>
            <a:endParaRPr lang="es-AR" dirty="0">
              <a:solidFill>
                <a:srgbClr val="000000"/>
              </a:solidFill>
              <a:latin typeface="Consolas" panose="020B0609020204030204" pitchFamily="49" charset="0"/>
            </a:endParaRPr>
          </a:p>
          <a:p>
            <a:r>
              <a:rPr lang="es-AR" dirty="0" err="1">
                <a:solidFill>
                  <a:srgbClr val="000000"/>
                </a:solidFill>
                <a:latin typeface="Consolas" panose="020B0609020204030204" pitchFamily="49" charset="0"/>
              </a:rPr>
              <a:t>dosFantasticos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addEnfrentable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mole</a:t>
            </a:r>
            <a:r>
              <a:rPr lang="es-AR" dirty="0">
                <a:solidFill>
                  <a:srgbClr val="666600"/>
                </a:solidFill>
                <a:latin typeface="Consolas" panose="020B0609020204030204" pitchFamily="49" charset="0"/>
              </a:rPr>
              <a:t>);</a:t>
            </a:r>
            <a:endParaRPr lang="es-AR" dirty="0"/>
          </a:p>
          <a:p>
            <a:r>
              <a:rPr lang="es-AR" dirty="0" err="1">
                <a:solidFill>
                  <a:srgbClr val="000000"/>
                </a:solidFill>
                <a:latin typeface="Consolas" panose="020B0609020204030204" pitchFamily="49" charset="0"/>
              </a:rPr>
              <a:t>dosFantasticos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addEnfrentable</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hombreInvisible</a:t>
            </a:r>
            <a:r>
              <a:rPr lang="es-AR" dirty="0">
                <a:solidFill>
                  <a:srgbClr val="666600"/>
                </a:solidFill>
                <a:latin typeface="Consolas" panose="020B0609020204030204" pitchFamily="49" charset="0"/>
              </a:rPr>
              <a:t>);</a:t>
            </a:r>
            <a:endParaRPr lang="es-AR" dirty="0"/>
          </a:p>
          <a:p>
            <a:endParaRPr lang="es-AR" dirty="0">
              <a:solidFill>
                <a:srgbClr val="660066"/>
              </a:solidFill>
              <a:latin typeface="Consolas" panose="020B0609020204030204" pitchFamily="49" charset="0"/>
            </a:endParaRPr>
          </a:p>
          <a:p>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ligaJusticia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Liga</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"Liga de la Justicia"</a:t>
            </a:r>
            <a:r>
              <a:rPr lang="es-AR" dirty="0">
                <a:solidFill>
                  <a:srgbClr val="666600"/>
                </a:solidFill>
                <a:latin typeface="Consolas" panose="020B0609020204030204" pitchFamily="49" charset="0"/>
              </a:rPr>
              <a:t>);</a:t>
            </a:r>
            <a:endParaRPr lang="es-AR" dirty="0"/>
          </a:p>
          <a:p>
            <a:r>
              <a:rPr lang="es-AR" dirty="0" err="1">
                <a:solidFill>
                  <a:srgbClr val="660066"/>
                </a:solidFill>
                <a:latin typeface="Consolas" panose="020B0609020204030204" pitchFamily="49" charset="0"/>
              </a:rPr>
              <a:t>Enfrentable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batman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Personaje</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"Batman"</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a:t>
            </a:r>
            <a:r>
              <a:rPr lang="es-AR" dirty="0">
                <a:solidFill>
                  <a:srgbClr val="666600"/>
                </a:solidFill>
                <a:latin typeface="Consolas" panose="020B0609020204030204" pitchFamily="49" charset="0"/>
              </a:rPr>
              <a:t>);</a:t>
            </a:r>
            <a:endParaRPr lang="es-AR" dirty="0"/>
          </a:p>
          <a:p>
            <a:endParaRPr lang="es-AR" dirty="0">
              <a:solidFill>
                <a:srgbClr val="000000"/>
              </a:solidFill>
              <a:latin typeface="Consolas" panose="020B0609020204030204" pitchFamily="49" charset="0"/>
            </a:endParaRPr>
          </a:p>
          <a:p>
            <a:r>
              <a:rPr lang="es-AR" dirty="0" err="1">
                <a:solidFill>
                  <a:srgbClr val="000000"/>
                </a:solidFill>
                <a:latin typeface="Consolas" panose="020B0609020204030204" pitchFamily="49" charset="0"/>
              </a:rPr>
              <a:t>ligaJusticia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addEnfrentable</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dosFantasticos</a:t>
            </a:r>
            <a:r>
              <a:rPr lang="es-AR" dirty="0">
                <a:solidFill>
                  <a:srgbClr val="666600"/>
                </a:solidFill>
                <a:latin typeface="Consolas" panose="020B0609020204030204" pitchFamily="49" charset="0"/>
              </a:rPr>
              <a:t>);</a:t>
            </a:r>
            <a:endParaRPr lang="es-AR" dirty="0"/>
          </a:p>
          <a:p>
            <a:r>
              <a:rPr lang="es-AR" dirty="0" err="1">
                <a:solidFill>
                  <a:srgbClr val="000000"/>
                </a:solidFill>
                <a:latin typeface="Consolas" panose="020B0609020204030204" pitchFamily="49" charset="0"/>
              </a:rPr>
              <a:t>ligaJusticia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addEnfrentable</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batman</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1641300596"/>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1" y="2160000"/>
            <a:ext cx="9144001" cy="4351338"/>
          </a:xfrm>
        </p:spPr>
        <p:txBody>
          <a:bodyPr/>
          <a:lstStyle/>
          <a:p>
            <a:pPr marL="0" indent="0">
              <a:buNone/>
            </a:pPr>
            <a:r>
              <a:rPr lang="es-AR" dirty="0">
                <a:latin typeface="Arial" panose="020B0604020202020204" pitchFamily="34" charset="0"/>
                <a:ea typeface="Calibri" panose="020F0502020204030204" pitchFamily="34" charset="0"/>
                <a:cs typeface="Arial" panose="020B0604020202020204" pitchFamily="34" charset="0"/>
              </a:rPr>
              <a:t>¿Cómo se haría el cálculo de la fuerza?</a:t>
            </a:r>
            <a:endParaRPr lang="es-AR" sz="3600"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205</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13" name="Rectángulo 12"/>
          <p:cNvSpPr/>
          <p:nvPr/>
        </p:nvSpPr>
        <p:spPr>
          <a:xfrm>
            <a:off x="1524000" y="4450166"/>
            <a:ext cx="1943005" cy="400110"/>
          </a:xfrm>
          <a:prstGeom prst="rect">
            <a:avLst/>
          </a:prstGeom>
        </p:spPr>
        <p:txBody>
          <a:bodyPr wrap="square">
            <a:spAutoFit/>
          </a:bodyPr>
          <a:lstStyle/>
          <a:p>
            <a:r>
              <a:rPr lang="es-AR" sz="2000" dirty="0" err="1">
                <a:solidFill>
                  <a:srgbClr val="0000C0"/>
                </a:solidFill>
                <a:latin typeface="Consolas" panose="020B0609020204030204" pitchFamily="49" charset="0"/>
              </a:rPr>
              <a:t>ligaJusticia</a:t>
            </a:r>
            <a:endParaRPr lang="es-AR" sz="2000" b="1" dirty="0">
              <a:solidFill>
                <a:srgbClr val="000000"/>
              </a:solidFill>
              <a:latin typeface="Consolas" panose="020B0609020204030204" pitchFamily="49" charset="0"/>
            </a:endParaRPr>
          </a:p>
        </p:txBody>
      </p:sp>
      <p:sp>
        <p:nvSpPr>
          <p:cNvPr id="14" name="Abrir llave 13"/>
          <p:cNvSpPr/>
          <p:nvPr/>
        </p:nvSpPr>
        <p:spPr>
          <a:xfrm>
            <a:off x="3467005" y="4122134"/>
            <a:ext cx="432751" cy="110501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sz="2000" dirty="0"/>
          </a:p>
        </p:txBody>
      </p:sp>
      <p:sp>
        <p:nvSpPr>
          <p:cNvPr id="15" name="Rectángulo 14"/>
          <p:cNvSpPr/>
          <p:nvPr/>
        </p:nvSpPr>
        <p:spPr>
          <a:xfrm>
            <a:off x="3945169" y="3906274"/>
            <a:ext cx="2159566" cy="400110"/>
          </a:xfrm>
          <a:prstGeom prst="rect">
            <a:avLst/>
          </a:prstGeom>
        </p:spPr>
        <p:txBody>
          <a:bodyPr wrap="none">
            <a:spAutoFit/>
          </a:bodyPr>
          <a:lstStyle/>
          <a:p>
            <a:r>
              <a:rPr lang="es-AR" sz="2000" dirty="0" err="1">
                <a:solidFill>
                  <a:srgbClr val="0000C0"/>
                </a:solidFill>
                <a:latin typeface="Consolas" panose="020B0609020204030204" pitchFamily="49" charset="0"/>
              </a:rPr>
              <a:t>dosFantasticos</a:t>
            </a:r>
            <a:endParaRPr lang="es-AR" sz="2000" dirty="0"/>
          </a:p>
        </p:txBody>
      </p:sp>
      <p:sp>
        <p:nvSpPr>
          <p:cNvPr id="16" name="Rectángulo 15"/>
          <p:cNvSpPr/>
          <p:nvPr/>
        </p:nvSpPr>
        <p:spPr>
          <a:xfrm>
            <a:off x="3933646" y="4892129"/>
            <a:ext cx="1031051" cy="400110"/>
          </a:xfrm>
          <a:prstGeom prst="rect">
            <a:avLst/>
          </a:prstGeom>
        </p:spPr>
        <p:txBody>
          <a:bodyPr wrap="none">
            <a:spAutoFit/>
          </a:bodyPr>
          <a:lstStyle/>
          <a:p>
            <a:r>
              <a:rPr lang="es-AR" sz="2000" dirty="0" err="1">
                <a:solidFill>
                  <a:srgbClr val="0000C0"/>
                </a:solidFill>
                <a:latin typeface="Consolas" panose="020B0609020204030204" pitchFamily="49" charset="0"/>
              </a:rPr>
              <a:t>batman</a:t>
            </a:r>
            <a:endParaRPr lang="es-AR" sz="2000" dirty="0"/>
          </a:p>
        </p:txBody>
      </p:sp>
      <p:sp>
        <p:nvSpPr>
          <p:cNvPr id="17" name="Abrir llave 16"/>
          <p:cNvSpPr/>
          <p:nvPr/>
        </p:nvSpPr>
        <p:spPr>
          <a:xfrm>
            <a:off x="6104594" y="3845201"/>
            <a:ext cx="432751" cy="66912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sz="2000" dirty="0"/>
          </a:p>
        </p:txBody>
      </p:sp>
      <p:sp>
        <p:nvSpPr>
          <p:cNvPr id="18" name="Rectángulo 17"/>
          <p:cNvSpPr/>
          <p:nvPr/>
        </p:nvSpPr>
        <p:spPr>
          <a:xfrm>
            <a:off x="6537345" y="4227590"/>
            <a:ext cx="2300630" cy="400110"/>
          </a:xfrm>
          <a:prstGeom prst="rect">
            <a:avLst/>
          </a:prstGeom>
        </p:spPr>
        <p:txBody>
          <a:bodyPr wrap="none">
            <a:spAutoFit/>
          </a:bodyPr>
          <a:lstStyle/>
          <a:p>
            <a:r>
              <a:rPr lang="es-AR" sz="2000" dirty="0" err="1">
                <a:solidFill>
                  <a:srgbClr val="0000C0"/>
                </a:solidFill>
                <a:latin typeface="Consolas" panose="020B0609020204030204" pitchFamily="49" charset="0"/>
              </a:rPr>
              <a:t>hombreInvisible</a:t>
            </a:r>
            <a:endParaRPr lang="es-AR" sz="2000" dirty="0"/>
          </a:p>
        </p:txBody>
      </p:sp>
      <p:sp>
        <p:nvSpPr>
          <p:cNvPr id="19" name="Rectángulo 18"/>
          <p:cNvSpPr/>
          <p:nvPr/>
        </p:nvSpPr>
        <p:spPr>
          <a:xfrm>
            <a:off x="6524503" y="3625304"/>
            <a:ext cx="748923" cy="400110"/>
          </a:xfrm>
          <a:prstGeom prst="rect">
            <a:avLst/>
          </a:prstGeom>
        </p:spPr>
        <p:txBody>
          <a:bodyPr wrap="none">
            <a:spAutoFit/>
          </a:bodyPr>
          <a:lstStyle/>
          <a:p>
            <a:r>
              <a:rPr lang="es-AR" sz="2000" dirty="0">
                <a:solidFill>
                  <a:srgbClr val="0000C0"/>
                </a:solidFill>
                <a:latin typeface="Consolas" panose="020B0609020204030204" pitchFamily="49" charset="0"/>
              </a:rPr>
              <a:t>mole</a:t>
            </a:r>
            <a:endParaRPr lang="es-AR" sz="2000" dirty="0"/>
          </a:p>
        </p:txBody>
      </p:sp>
    </p:spTree>
    <p:extLst>
      <p:ext uri="{BB962C8B-B14F-4D97-AF65-F5344CB8AC3E}">
        <p14:creationId xmlns:p14="http://schemas.microsoft.com/office/powerpoint/2010/main" val="1257569141"/>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1" y="2160000"/>
            <a:ext cx="9144001" cy="4351338"/>
          </a:xfrm>
        </p:spPr>
        <p:txBody>
          <a:bodyPr/>
          <a:lstStyle/>
          <a:p>
            <a:pPr marL="0" indent="0">
              <a:buNone/>
            </a:pPr>
            <a:r>
              <a:rPr lang="es-AR" dirty="0">
                <a:latin typeface="Arial" panose="020B0604020202020204" pitchFamily="34" charset="0"/>
                <a:ea typeface="Calibri" panose="020F0502020204030204" pitchFamily="34" charset="0"/>
                <a:cs typeface="Arial" panose="020B0604020202020204" pitchFamily="34" charset="0"/>
              </a:rPr>
              <a:t>¿Cómo se haría el cálculo de la fuerza?</a:t>
            </a:r>
            <a:endParaRPr lang="es-AR" sz="3600"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206</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13" name="Rectángulo 12"/>
          <p:cNvSpPr/>
          <p:nvPr/>
        </p:nvSpPr>
        <p:spPr>
          <a:xfrm>
            <a:off x="1524000" y="4450166"/>
            <a:ext cx="1943005" cy="400110"/>
          </a:xfrm>
          <a:prstGeom prst="rect">
            <a:avLst/>
          </a:prstGeom>
        </p:spPr>
        <p:txBody>
          <a:bodyPr wrap="square">
            <a:spAutoFit/>
          </a:bodyPr>
          <a:lstStyle/>
          <a:p>
            <a:r>
              <a:rPr lang="es-AR" sz="2000" dirty="0" err="1">
                <a:solidFill>
                  <a:srgbClr val="0000C0"/>
                </a:solidFill>
                <a:latin typeface="Consolas" panose="020B0609020204030204" pitchFamily="49" charset="0"/>
              </a:rPr>
              <a:t>ligaJusticia</a:t>
            </a:r>
            <a:endParaRPr lang="es-AR" sz="2000" b="1" dirty="0">
              <a:solidFill>
                <a:srgbClr val="000000"/>
              </a:solidFill>
              <a:latin typeface="Consolas" panose="020B0609020204030204" pitchFamily="49" charset="0"/>
            </a:endParaRPr>
          </a:p>
        </p:txBody>
      </p:sp>
      <p:sp>
        <p:nvSpPr>
          <p:cNvPr id="14" name="Abrir llave 13"/>
          <p:cNvSpPr/>
          <p:nvPr/>
        </p:nvSpPr>
        <p:spPr>
          <a:xfrm>
            <a:off x="3467005" y="4122134"/>
            <a:ext cx="432751" cy="110501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sz="2000" dirty="0"/>
          </a:p>
        </p:txBody>
      </p:sp>
      <p:sp>
        <p:nvSpPr>
          <p:cNvPr id="15" name="Rectángulo 14"/>
          <p:cNvSpPr/>
          <p:nvPr/>
        </p:nvSpPr>
        <p:spPr>
          <a:xfrm>
            <a:off x="3945169" y="3906274"/>
            <a:ext cx="2159566" cy="400110"/>
          </a:xfrm>
          <a:prstGeom prst="rect">
            <a:avLst/>
          </a:prstGeom>
        </p:spPr>
        <p:txBody>
          <a:bodyPr wrap="none">
            <a:spAutoFit/>
          </a:bodyPr>
          <a:lstStyle/>
          <a:p>
            <a:r>
              <a:rPr lang="es-AR" sz="2000" dirty="0" err="1">
                <a:solidFill>
                  <a:srgbClr val="0000C0"/>
                </a:solidFill>
                <a:latin typeface="Consolas" panose="020B0609020204030204" pitchFamily="49" charset="0"/>
              </a:rPr>
              <a:t>dosFantasticos</a:t>
            </a:r>
            <a:endParaRPr lang="es-AR" sz="2000" dirty="0"/>
          </a:p>
        </p:txBody>
      </p:sp>
      <p:sp>
        <p:nvSpPr>
          <p:cNvPr id="16" name="Rectángulo 15"/>
          <p:cNvSpPr/>
          <p:nvPr/>
        </p:nvSpPr>
        <p:spPr>
          <a:xfrm>
            <a:off x="3933646" y="4892129"/>
            <a:ext cx="1031051" cy="400110"/>
          </a:xfrm>
          <a:prstGeom prst="rect">
            <a:avLst/>
          </a:prstGeom>
        </p:spPr>
        <p:txBody>
          <a:bodyPr wrap="none">
            <a:spAutoFit/>
          </a:bodyPr>
          <a:lstStyle/>
          <a:p>
            <a:r>
              <a:rPr lang="es-AR" sz="2000" dirty="0" err="1">
                <a:solidFill>
                  <a:srgbClr val="0000C0"/>
                </a:solidFill>
                <a:latin typeface="Consolas" panose="020B0609020204030204" pitchFamily="49" charset="0"/>
              </a:rPr>
              <a:t>batman</a:t>
            </a:r>
            <a:endParaRPr lang="es-AR" sz="2000" dirty="0"/>
          </a:p>
        </p:txBody>
      </p:sp>
      <p:sp>
        <p:nvSpPr>
          <p:cNvPr id="17" name="Abrir llave 16"/>
          <p:cNvSpPr/>
          <p:nvPr/>
        </p:nvSpPr>
        <p:spPr>
          <a:xfrm>
            <a:off x="6104594" y="3845201"/>
            <a:ext cx="432751" cy="66912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sz="2000" dirty="0"/>
          </a:p>
        </p:txBody>
      </p:sp>
      <p:sp>
        <p:nvSpPr>
          <p:cNvPr id="18" name="Rectángulo 17"/>
          <p:cNvSpPr/>
          <p:nvPr/>
        </p:nvSpPr>
        <p:spPr>
          <a:xfrm>
            <a:off x="6537345" y="4227590"/>
            <a:ext cx="2300630" cy="400110"/>
          </a:xfrm>
          <a:prstGeom prst="rect">
            <a:avLst/>
          </a:prstGeom>
        </p:spPr>
        <p:txBody>
          <a:bodyPr wrap="none">
            <a:spAutoFit/>
          </a:bodyPr>
          <a:lstStyle/>
          <a:p>
            <a:r>
              <a:rPr lang="es-AR" sz="2000" dirty="0" err="1">
                <a:solidFill>
                  <a:srgbClr val="0000C0"/>
                </a:solidFill>
                <a:latin typeface="Consolas" panose="020B0609020204030204" pitchFamily="49" charset="0"/>
              </a:rPr>
              <a:t>hombreInvisible</a:t>
            </a:r>
            <a:endParaRPr lang="es-AR" sz="2000" dirty="0"/>
          </a:p>
        </p:txBody>
      </p:sp>
      <p:sp>
        <p:nvSpPr>
          <p:cNvPr id="19" name="Rectángulo 18"/>
          <p:cNvSpPr/>
          <p:nvPr/>
        </p:nvSpPr>
        <p:spPr>
          <a:xfrm>
            <a:off x="6524503" y="3625304"/>
            <a:ext cx="748923" cy="400110"/>
          </a:xfrm>
          <a:prstGeom prst="rect">
            <a:avLst/>
          </a:prstGeom>
        </p:spPr>
        <p:txBody>
          <a:bodyPr wrap="none">
            <a:spAutoFit/>
          </a:bodyPr>
          <a:lstStyle/>
          <a:p>
            <a:r>
              <a:rPr lang="es-AR" sz="2000" dirty="0">
                <a:solidFill>
                  <a:srgbClr val="0000C0"/>
                </a:solidFill>
                <a:latin typeface="Consolas" panose="020B0609020204030204" pitchFamily="49" charset="0"/>
              </a:rPr>
              <a:t>mole</a:t>
            </a:r>
            <a:endParaRPr lang="es-AR" sz="2000" dirty="0"/>
          </a:p>
        </p:txBody>
      </p:sp>
      <p:grpSp>
        <p:nvGrpSpPr>
          <p:cNvPr id="29" name="Grupo 28"/>
          <p:cNvGrpSpPr/>
          <p:nvPr/>
        </p:nvGrpSpPr>
        <p:grpSpPr>
          <a:xfrm>
            <a:off x="6819901" y="5241606"/>
            <a:ext cx="2324099" cy="730870"/>
            <a:chOff x="4957029" y="4703967"/>
            <a:chExt cx="2562159" cy="805732"/>
          </a:xfrm>
        </p:grpSpPr>
        <p:sp>
          <p:nvSpPr>
            <p:cNvPr id="30" name="Tarjeta 29"/>
            <p:cNvSpPr/>
            <p:nvPr/>
          </p:nvSpPr>
          <p:spPr>
            <a:xfrm>
              <a:off x="4990371" y="4703967"/>
              <a:ext cx="2434312" cy="805732"/>
            </a:xfrm>
            <a:prstGeom prst="flowChartPunchedCar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sz="2800"/>
            </a:p>
          </p:txBody>
        </p:sp>
        <p:sp>
          <p:nvSpPr>
            <p:cNvPr id="31" name="Rectángulo 30"/>
            <p:cNvSpPr/>
            <p:nvPr/>
          </p:nvSpPr>
          <p:spPr>
            <a:xfrm>
              <a:off x="4957029" y="4797163"/>
              <a:ext cx="2562159" cy="712535"/>
            </a:xfrm>
            <a:prstGeom prst="rect">
              <a:avLst/>
            </a:prstGeom>
          </p:spPr>
          <p:txBody>
            <a:bodyPr wrap="square">
              <a:spAutoFit/>
            </a:bodyPr>
            <a:lstStyle/>
            <a:p>
              <a:r>
                <a:rPr lang="en-GB" sz="1200" dirty="0">
                  <a:solidFill>
                    <a:srgbClr val="000088"/>
                  </a:solidFill>
                  <a:latin typeface="Consolas" panose="020B0609020204030204" pitchFamily="49" charset="0"/>
                </a:rPr>
                <a:t>public</a:t>
              </a:r>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float</a:t>
              </a:r>
              <a:r>
                <a:rPr lang="en-GB" sz="1200" dirty="0">
                  <a:solidFill>
                    <a:srgbClr val="000000"/>
                  </a:solidFill>
                  <a:latin typeface="Consolas" panose="020B0609020204030204" pitchFamily="49" charset="0"/>
                </a:rPr>
                <a:t> </a:t>
              </a:r>
              <a:r>
                <a:rPr lang="en-GB" sz="1200" dirty="0" err="1">
                  <a:solidFill>
                    <a:srgbClr val="000000"/>
                  </a:solidFill>
                  <a:latin typeface="Consolas" panose="020B0609020204030204" pitchFamily="49" charset="0"/>
                </a:rPr>
                <a:t>getFuerza</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return</a:t>
              </a:r>
              <a:r>
                <a:rPr lang="en-GB" sz="1200" dirty="0">
                  <a:solidFill>
                    <a:srgbClr val="000000"/>
                  </a:solidFill>
                  <a:latin typeface="Consolas" panose="020B0609020204030204" pitchFamily="49" charset="0"/>
                </a:rPr>
                <a:t> </a:t>
              </a:r>
              <a:r>
                <a:rPr lang="en-GB" sz="1200" dirty="0" err="1">
                  <a:solidFill>
                    <a:srgbClr val="000088"/>
                  </a:solidFill>
                  <a:latin typeface="Consolas" panose="020B0609020204030204" pitchFamily="49" charset="0"/>
                </a:rPr>
                <a:t>this</a:t>
              </a:r>
              <a:r>
                <a:rPr lang="en-GB" sz="1200" dirty="0" err="1">
                  <a:solidFill>
                    <a:srgbClr val="666600"/>
                  </a:solidFill>
                  <a:latin typeface="Consolas" panose="020B0609020204030204" pitchFamily="49" charset="0"/>
                </a:rPr>
                <a:t>.</a:t>
              </a:r>
              <a:r>
                <a:rPr lang="en-GB" sz="1200" dirty="0" err="1">
                  <a:solidFill>
                    <a:srgbClr val="000000"/>
                  </a:solidFill>
                  <a:latin typeface="Consolas" panose="020B0609020204030204" pitchFamily="49" charset="0"/>
                </a:rPr>
                <a:t>fuerza</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a:t>
              </a:r>
              <a:endParaRPr lang="en-GB" sz="1200" dirty="0"/>
            </a:p>
          </p:txBody>
        </p:sp>
      </p:grpSp>
      <p:cxnSp>
        <p:nvCxnSpPr>
          <p:cNvPr id="32" name="Conector recto de flecha 31"/>
          <p:cNvCxnSpPr>
            <a:stCxn id="16" idx="3"/>
            <a:endCxn id="44" idx="0"/>
          </p:cNvCxnSpPr>
          <p:nvPr/>
        </p:nvCxnSpPr>
        <p:spPr>
          <a:xfrm>
            <a:off x="4964697" y="5092184"/>
            <a:ext cx="522984" cy="4110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Conector recto de flecha 32"/>
          <p:cNvCxnSpPr>
            <a:stCxn id="15" idx="0"/>
            <a:endCxn id="39" idx="3"/>
          </p:cNvCxnSpPr>
          <p:nvPr/>
        </p:nvCxnSpPr>
        <p:spPr>
          <a:xfrm flipH="1" flipV="1">
            <a:off x="3603312" y="3488719"/>
            <a:ext cx="1421640" cy="4175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p:cNvCxnSpPr>
            <a:stCxn id="19" idx="3"/>
            <a:endCxn id="48" idx="2"/>
          </p:cNvCxnSpPr>
          <p:nvPr/>
        </p:nvCxnSpPr>
        <p:spPr>
          <a:xfrm flipV="1">
            <a:off x="7273426" y="3470163"/>
            <a:ext cx="554900" cy="3551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ector recto de flecha 34"/>
          <p:cNvCxnSpPr>
            <a:stCxn id="18" idx="2"/>
            <a:endCxn id="30" idx="0"/>
          </p:cNvCxnSpPr>
          <p:nvPr/>
        </p:nvCxnSpPr>
        <p:spPr>
          <a:xfrm>
            <a:off x="7687660" y="4627700"/>
            <a:ext cx="266551" cy="6139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p:cNvCxnSpPr>
            <a:stCxn id="13" idx="2"/>
            <a:endCxn id="21" idx="0"/>
          </p:cNvCxnSpPr>
          <p:nvPr/>
        </p:nvCxnSpPr>
        <p:spPr>
          <a:xfrm flipH="1">
            <a:off x="1800480" y="4850276"/>
            <a:ext cx="695023" cy="1891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8" name="Grupo 37"/>
          <p:cNvGrpSpPr/>
          <p:nvPr/>
        </p:nvGrpSpPr>
        <p:grpSpPr>
          <a:xfrm>
            <a:off x="77658" y="2809581"/>
            <a:ext cx="3552323" cy="1358277"/>
            <a:chOff x="908813" y="2808430"/>
            <a:chExt cx="3916190" cy="1497405"/>
          </a:xfrm>
        </p:grpSpPr>
        <p:sp>
          <p:nvSpPr>
            <p:cNvPr id="39" name="Tarjeta 38"/>
            <p:cNvSpPr/>
            <p:nvPr/>
          </p:nvSpPr>
          <p:spPr>
            <a:xfrm>
              <a:off x="938215" y="2808430"/>
              <a:ext cx="3857387" cy="1497404"/>
            </a:xfrm>
            <a:prstGeom prst="flowChartPunchedCar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sz="2800"/>
            </a:p>
          </p:txBody>
        </p:sp>
        <p:sp>
          <p:nvSpPr>
            <p:cNvPr id="40" name="Rectángulo 39"/>
            <p:cNvSpPr/>
            <p:nvPr/>
          </p:nvSpPr>
          <p:spPr>
            <a:xfrm>
              <a:off x="908813" y="2982556"/>
              <a:ext cx="3916190" cy="1323279"/>
            </a:xfrm>
            <a:prstGeom prst="rect">
              <a:avLst/>
            </a:prstGeom>
          </p:spPr>
          <p:txBody>
            <a:bodyPr wrap="square">
              <a:spAutoFit/>
            </a:bodyPr>
            <a:lstStyle/>
            <a:p>
              <a:r>
                <a:rPr lang="en-GB" sz="1200" dirty="0">
                  <a:solidFill>
                    <a:srgbClr val="000088"/>
                  </a:solidFill>
                  <a:latin typeface="Consolas" panose="020B0609020204030204" pitchFamily="49" charset="0"/>
                </a:rPr>
                <a:t>public</a:t>
              </a:r>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float</a:t>
              </a:r>
              <a:r>
                <a:rPr lang="en-GB" sz="1200" dirty="0">
                  <a:solidFill>
                    <a:srgbClr val="000000"/>
                  </a:solidFill>
                  <a:latin typeface="Consolas" panose="020B0609020204030204" pitchFamily="49" charset="0"/>
                </a:rPr>
                <a:t> </a:t>
              </a:r>
              <a:r>
                <a:rPr lang="en-GB" sz="1200" dirty="0" err="1">
                  <a:solidFill>
                    <a:srgbClr val="000000"/>
                  </a:solidFill>
                  <a:latin typeface="Consolas" panose="020B0609020204030204" pitchFamily="49" charset="0"/>
                </a:rPr>
                <a:t>getFuerza</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float</a:t>
              </a:r>
              <a:r>
                <a:rPr lang="en-GB" sz="1200" dirty="0">
                  <a:solidFill>
                    <a:srgbClr val="000000"/>
                  </a:solidFill>
                  <a:latin typeface="Consolas" panose="020B0609020204030204" pitchFamily="49" charset="0"/>
                </a:rPr>
                <a:t> sum </a:t>
              </a:r>
              <a:r>
                <a:rPr lang="en-GB" sz="1200" dirty="0">
                  <a:solidFill>
                    <a:srgbClr val="666600"/>
                  </a:solidFill>
                  <a:latin typeface="Consolas" panose="020B0609020204030204" pitchFamily="49" charset="0"/>
                </a:rPr>
                <a:t>=</a:t>
              </a:r>
              <a:r>
                <a:rPr lang="en-GB" sz="1200" dirty="0">
                  <a:solidFill>
                    <a:srgbClr val="000000"/>
                  </a:solidFill>
                  <a:latin typeface="Consolas" panose="020B0609020204030204" pitchFamily="49" charset="0"/>
                </a:rPr>
                <a:t> </a:t>
              </a:r>
              <a:r>
                <a:rPr lang="en-GB" sz="1200" dirty="0">
                  <a:solidFill>
                    <a:srgbClr val="006666"/>
                  </a:solidFill>
                  <a:latin typeface="Consolas" panose="020B0609020204030204" pitchFamily="49" charset="0"/>
                </a:rPr>
                <a:t>0;</a:t>
              </a:r>
              <a:endParaRPr lang="en-GB" sz="1200" dirty="0"/>
            </a:p>
            <a:p>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for</a:t>
              </a:r>
              <a:r>
                <a:rPr lang="en-GB" sz="1200" dirty="0">
                  <a:solidFill>
                    <a:srgbClr val="666600"/>
                  </a:solidFill>
                  <a:latin typeface="Consolas" panose="020B0609020204030204" pitchFamily="49" charset="0"/>
                </a:rPr>
                <a:t>(</a:t>
              </a:r>
              <a:r>
                <a:rPr lang="en-GB" sz="1200" dirty="0" err="1">
                  <a:solidFill>
                    <a:srgbClr val="660066"/>
                  </a:solidFill>
                  <a:latin typeface="Consolas" panose="020B0609020204030204" pitchFamily="49" charset="0"/>
                </a:rPr>
                <a:t>Enfrentable</a:t>
              </a:r>
              <a:r>
                <a:rPr lang="en-GB" sz="1200" dirty="0">
                  <a:solidFill>
                    <a:srgbClr val="000000"/>
                  </a:solidFill>
                  <a:latin typeface="Consolas" panose="020B0609020204030204" pitchFamily="49" charset="0"/>
                </a:rPr>
                <a:t> e </a:t>
              </a:r>
              <a:r>
                <a:rPr lang="en-GB" sz="1200" dirty="0">
                  <a:solidFill>
                    <a:srgbClr val="666600"/>
                  </a:solidFill>
                  <a:latin typeface="Consolas" panose="020B0609020204030204" pitchFamily="49" charset="0"/>
                </a:rPr>
                <a:t>:</a:t>
              </a:r>
              <a:r>
                <a:rPr lang="en-GB" sz="1200" dirty="0">
                  <a:solidFill>
                    <a:srgbClr val="000000"/>
                  </a:solidFill>
                  <a:latin typeface="Consolas" panose="020B0609020204030204" pitchFamily="49" charset="0"/>
                </a:rPr>
                <a:t> </a:t>
              </a:r>
              <a:r>
                <a:rPr lang="en-GB" sz="1200" dirty="0" err="1">
                  <a:solidFill>
                    <a:srgbClr val="000000"/>
                  </a:solidFill>
                  <a:latin typeface="Consolas" panose="020B0609020204030204" pitchFamily="49" charset="0"/>
                </a:rPr>
                <a:t>enfrentables</a:t>
              </a:r>
              <a:r>
                <a:rPr lang="en-GB" sz="1200" dirty="0">
                  <a:solidFill>
                    <a:srgbClr val="0000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  sum </a:t>
              </a:r>
              <a:r>
                <a:rPr lang="en-GB" sz="1200" dirty="0">
                  <a:solidFill>
                    <a:srgbClr val="666600"/>
                  </a:solidFill>
                  <a:latin typeface="Consolas" panose="020B0609020204030204" pitchFamily="49" charset="0"/>
                </a:rPr>
                <a:t>+=</a:t>
              </a:r>
              <a:r>
                <a:rPr lang="en-GB" sz="1200" dirty="0">
                  <a:solidFill>
                    <a:srgbClr val="000000"/>
                  </a:solidFill>
                  <a:latin typeface="Consolas" panose="020B0609020204030204" pitchFamily="49" charset="0"/>
                </a:rPr>
                <a:t> </a:t>
              </a:r>
              <a:r>
                <a:rPr lang="en-GB" sz="1200" dirty="0" err="1">
                  <a:solidFill>
                    <a:srgbClr val="000000"/>
                  </a:solidFill>
                  <a:latin typeface="Consolas" panose="020B0609020204030204" pitchFamily="49" charset="0"/>
                </a:rPr>
                <a:t>e</a:t>
              </a:r>
              <a:r>
                <a:rPr lang="en-GB" sz="1200" dirty="0" err="1">
                  <a:solidFill>
                    <a:srgbClr val="666600"/>
                  </a:solidFill>
                  <a:latin typeface="Consolas" panose="020B0609020204030204" pitchFamily="49" charset="0"/>
                </a:rPr>
                <a:t>.</a:t>
              </a:r>
              <a:r>
                <a:rPr lang="en-GB" sz="1200" dirty="0" err="1">
                  <a:solidFill>
                    <a:srgbClr val="000000"/>
                  </a:solidFill>
                  <a:latin typeface="Consolas" panose="020B0609020204030204" pitchFamily="49" charset="0"/>
                </a:rPr>
                <a:t>getFuerza</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return</a:t>
              </a:r>
              <a:r>
                <a:rPr lang="en-GB" sz="1200" dirty="0">
                  <a:solidFill>
                    <a:srgbClr val="000000"/>
                  </a:solidFill>
                  <a:latin typeface="Consolas" panose="020B0609020204030204" pitchFamily="49" charset="0"/>
                </a:rPr>
                <a:t> sum</a:t>
              </a:r>
              <a:r>
                <a:rPr lang="en-GB" sz="1200" dirty="0">
                  <a:solidFill>
                    <a:srgbClr val="666600"/>
                  </a:solidFill>
                  <a:latin typeface="Consolas" panose="020B0609020204030204" pitchFamily="49" charset="0"/>
                </a:rPr>
                <a:t>/(</a:t>
              </a:r>
              <a:r>
                <a:rPr lang="en-GB" sz="1200" dirty="0">
                  <a:solidFill>
                    <a:srgbClr val="000088"/>
                  </a:solidFill>
                  <a:latin typeface="Consolas" panose="020B0609020204030204" pitchFamily="49" charset="0"/>
                </a:rPr>
                <a:t>float</a:t>
              </a:r>
              <a:r>
                <a:rPr lang="en-GB" sz="1200" dirty="0">
                  <a:solidFill>
                    <a:srgbClr val="666600"/>
                  </a:solidFill>
                  <a:latin typeface="Consolas" panose="020B0609020204030204" pitchFamily="49" charset="0"/>
                </a:rPr>
                <a:t>)</a:t>
              </a:r>
              <a:r>
                <a:rPr lang="en-GB" sz="1200" dirty="0" err="1">
                  <a:solidFill>
                    <a:srgbClr val="000000"/>
                  </a:solidFill>
                  <a:latin typeface="Consolas" panose="020B0609020204030204" pitchFamily="49" charset="0"/>
                </a:rPr>
                <a:t>enfrentables</a:t>
              </a:r>
              <a:r>
                <a:rPr lang="en-GB" sz="1200" dirty="0" err="1">
                  <a:solidFill>
                    <a:srgbClr val="666600"/>
                  </a:solidFill>
                  <a:latin typeface="Consolas" panose="020B0609020204030204" pitchFamily="49" charset="0"/>
                </a:rPr>
                <a:t>.</a:t>
              </a:r>
              <a:r>
                <a:rPr lang="en-GB" sz="1200" dirty="0" err="1">
                  <a:solidFill>
                    <a:srgbClr val="000000"/>
                  </a:solidFill>
                  <a:latin typeface="Consolas" panose="020B0609020204030204" pitchFamily="49" charset="0"/>
                </a:rPr>
                <a:t>size</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a:t>
              </a:r>
              <a:endParaRPr lang="en-GB" sz="1200" dirty="0"/>
            </a:p>
          </p:txBody>
        </p:sp>
      </p:grpSp>
      <p:grpSp>
        <p:nvGrpSpPr>
          <p:cNvPr id="42" name="Grupo 41"/>
          <p:cNvGrpSpPr/>
          <p:nvPr/>
        </p:nvGrpSpPr>
        <p:grpSpPr>
          <a:xfrm>
            <a:off x="4213246" y="5512549"/>
            <a:ext cx="2324099" cy="730870"/>
            <a:chOff x="4957029" y="4703967"/>
            <a:chExt cx="2562159" cy="805732"/>
          </a:xfrm>
        </p:grpSpPr>
        <p:sp>
          <p:nvSpPr>
            <p:cNvPr id="49" name="Tarjeta 48"/>
            <p:cNvSpPr/>
            <p:nvPr/>
          </p:nvSpPr>
          <p:spPr>
            <a:xfrm>
              <a:off x="4990371" y="4703967"/>
              <a:ext cx="2434312" cy="805732"/>
            </a:xfrm>
            <a:prstGeom prst="flowChartPunchedCar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sz="2800"/>
            </a:p>
          </p:txBody>
        </p:sp>
        <p:sp>
          <p:nvSpPr>
            <p:cNvPr id="50" name="Rectángulo 49"/>
            <p:cNvSpPr/>
            <p:nvPr/>
          </p:nvSpPr>
          <p:spPr>
            <a:xfrm>
              <a:off x="4957029" y="4797163"/>
              <a:ext cx="2562159" cy="712535"/>
            </a:xfrm>
            <a:prstGeom prst="rect">
              <a:avLst/>
            </a:prstGeom>
          </p:spPr>
          <p:txBody>
            <a:bodyPr wrap="square">
              <a:spAutoFit/>
            </a:bodyPr>
            <a:lstStyle/>
            <a:p>
              <a:r>
                <a:rPr lang="en-GB" sz="1200" dirty="0">
                  <a:solidFill>
                    <a:srgbClr val="000088"/>
                  </a:solidFill>
                  <a:latin typeface="Consolas" panose="020B0609020204030204" pitchFamily="49" charset="0"/>
                </a:rPr>
                <a:t>public</a:t>
              </a:r>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float</a:t>
              </a:r>
              <a:r>
                <a:rPr lang="en-GB" sz="1200" dirty="0">
                  <a:solidFill>
                    <a:srgbClr val="000000"/>
                  </a:solidFill>
                  <a:latin typeface="Consolas" panose="020B0609020204030204" pitchFamily="49" charset="0"/>
                </a:rPr>
                <a:t> </a:t>
              </a:r>
              <a:r>
                <a:rPr lang="en-GB" sz="1200" dirty="0" err="1">
                  <a:solidFill>
                    <a:srgbClr val="000000"/>
                  </a:solidFill>
                  <a:latin typeface="Consolas" panose="020B0609020204030204" pitchFamily="49" charset="0"/>
                </a:rPr>
                <a:t>getFuerza</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return</a:t>
              </a:r>
              <a:r>
                <a:rPr lang="en-GB" sz="1200" dirty="0">
                  <a:solidFill>
                    <a:srgbClr val="000000"/>
                  </a:solidFill>
                  <a:latin typeface="Consolas" panose="020B0609020204030204" pitchFamily="49" charset="0"/>
                </a:rPr>
                <a:t> </a:t>
              </a:r>
              <a:r>
                <a:rPr lang="en-GB" sz="1200" dirty="0" err="1">
                  <a:solidFill>
                    <a:srgbClr val="000088"/>
                  </a:solidFill>
                  <a:latin typeface="Consolas" panose="020B0609020204030204" pitchFamily="49" charset="0"/>
                </a:rPr>
                <a:t>this</a:t>
              </a:r>
              <a:r>
                <a:rPr lang="en-GB" sz="1200" dirty="0" err="1">
                  <a:solidFill>
                    <a:srgbClr val="666600"/>
                  </a:solidFill>
                  <a:latin typeface="Consolas" panose="020B0609020204030204" pitchFamily="49" charset="0"/>
                </a:rPr>
                <a:t>.</a:t>
              </a:r>
              <a:r>
                <a:rPr lang="en-GB" sz="1200" dirty="0" err="1">
                  <a:solidFill>
                    <a:srgbClr val="000000"/>
                  </a:solidFill>
                  <a:latin typeface="Consolas" panose="020B0609020204030204" pitchFamily="49" charset="0"/>
                </a:rPr>
                <a:t>fuerza</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a:t>
              </a:r>
              <a:endParaRPr lang="en-GB" sz="1200" dirty="0"/>
            </a:p>
          </p:txBody>
        </p:sp>
      </p:grpSp>
      <p:grpSp>
        <p:nvGrpSpPr>
          <p:cNvPr id="51" name="Grupo 50"/>
          <p:cNvGrpSpPr/>
          <p:nvPr/>
        </p:nvGrpSpPr>
        <p:grpSpPr>
          <a:xfrm>
            <a:off x="6537345" y="2719451"/>
            <a:ext cx="2324099" cy="730870"/>
            <a:chOff x="4957029" y="4703967"/>
            <a:chExt cx="2562159" cy="805732"/>
          </a:xfrm>
        </p:grpSpPr>
        <p:sp>
          <p:nvSpPr>
            <p:cNvPr id="52" name="Tarjeta 51"/>
            <p:cNvSpPr/>
            <p:nvPr/>
          </p:nvSpPr>
          <p:spPr>
            <a:xfrm>
              <a:off x="4990371" y="4703967"/>
              <a:ext cx="2434312" cy="805732"/>
            </a:xfrm>
            <a:prstGeom prst="flowChartPunchedCar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sz="2800"/>
            </a:p>
          </p:txBody>
        </p:sp>
        <p:sp>
          <p:nvSpPr>
            <p:cNvPr id="53" name="Rectángulo 52"/>
            <p:cNvSpPr/>
            <p:nvPr/>
          </p:nvSpPr>
          <p:spPr>
            <a:xfrm>
              <a:off x="4957029" y="4797163"/>
              <a:ext cx="2562159" cy="712535"/>
            </a:xfrm>
            <a:prstGeom prst="rect">
              <a:avLst/>
            </a:prstGeom>
          </p:spPr>
          <p:txBody>
            <a:bodyPr wrap="square">
              <a:spAutoFit/>
            </a:bodyPr>
            <a:lstStyle/>
            <a:p>
              <a:r>
                <a:rPr lang="en-GB" sz="1200" dirty="0">
                  <a:solidFill>
                    <a:srgbClr val="000088"/>
                  </a:solidFill>
                  <a:latin typeface="Consolas" panose="020B0609020204030204" pitchFamily="49" charset="0"/>
                </a:rPr>
                <a:t>public</a:t>
              </a:r>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float</a:t>
              </a:r>
              <a:r>
                <a:rPr lang="en-GB" sz="1200" dirty="0">
                  <a:solidFill>
                    <a:srgbClr val="000000"/>
                  </a:solidFill>
                  <a:latin typeface="Consolas" panose="020B0609020204030204" pitchFamily="49" charset="0"/>
                </a:rPr>
                <a:t> </a:t>
              </a:r>
              <a:r>
                <a:rPr lang="en-GB" sz="1200" dirty="0" err="1">
                  <a:solidFill>
                    <a:srgbClr val="000000"/>
                  </a:solidFill>
                  <a:latin typeface="Consolas" panose="020B0609020204030204" pitchFamily="49" charset="0"/>
                </a:rPr>
                <a:t>getFuerza</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return</a:t>
              </a:r>
              <a:r>
                <a:rPr lang="en-GB" sz="1200" dirty="0">
                  <a:solidFill>
                    <a:srgbClr val="000000"/>
                  </a:solidFill>
                  <a:latin typeface="Consolas" panose="020B0609020204030204" pitchFamily="49" charset="0"/>
                </a:rPr>
                <a:t> </a:t>
              </a:r>
              <a:r>
                <a:rPr lang="en-GB" sz="1200" dirty="0" err="1">
                  <a:solidFill>
                    <a:srgbClr val="000088"/>
                  </a:solidFill>
                  <a:latin typeface="Consolas" panose="020B0609020204030204" pitchFamily="49" charset="0"/>
                </a:rPr>
                <a:t>this</a:t>
              </a:r>
              <a:r>
                <a:rPr lang="en-GB" sz="1200" dirty="0" err="1">
                  <a:solidFill>
                    <a:srgbClr val="666600"/>
                  </a:solidFill>
                  <a:latin typeface="Consolas" panose="020B0609020204030204" pitchFamily="49" charset="0"/>
                </a:rPr>
                <a:t>.</a:t>
              </a:r>
              <a:r>
                <a:rPr lang="en-GB" sz="1200" dirty="0" err="1">
                  <a:solidFill>
                    <a:srgbClr val="000000"/>
                  </a:solidFill>
                  <a:latin typeface="Consolas" panose="020B0609020204030204" pitchFamily="49" charset="0"/>
                </a:rPr>
                <a:t>fuerza</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a:t>
              </a:r>
              <a:endParaRPr lang="en-GB" sz="1200" dirty="0"/>
            </a:p>
          </p:txBody>
        </p:sp>
      </p:grpSp>
      <p:grpSp>
        <p:nvGrpSpPr>
          <p:cNvPr id="54" name="Grupo 53"/>
          <p:cNvGrpSpPr/>
          <p:nvPr/>
        </p:nvGrpSpPr>
        <p:grpSpPr>
          <a:xfrm>
            <a:off x="98767" y="5064445"/>
            <a:ext cx="3552323" cy="1358277"/>
            <a:chOff x="908813" y="2808430"/>
            <a:chExt cx="3916190" cy="1497405"/>
          </a:xfrm>
        </p:grpSpPr>
        <p:sp>
          <p:nvSpPr>
            <p:cNvPr id="55" name="Tarjeta 54"/>
            <p:cNvSpPr/>
            <p:nvPr/>
          </p:nvSpPr>
          <p:spPr>
            <a:xfrm>
              <a:off x="938215" y="2808430"/>
              <a:ext cx="3857387" cy="1497404"/>
            </a:xfrm>
            <a:prstGeom prst="flowChartPunchedCar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sz="2800"/>
            </a:p>
          </p:txBody>
        </p:sp>
        <p:sp>
          <p:nvSpPr>
            <p:cNvPr id="56" name="Rectángulo 55"/>
            <p:cNvSpPr/>
            <p:nvPr/>
          </p:nvSpPr>
          <p:spPr>
            <a:xfrm>
              <a:off x="908813" y="2982556"/>
              <a:ext cx="3916190" cy="1323279"/>
            </a:xfrm>
            <a:prstGeom prst="rect">
              <a:avLst/>
            </a:prstGeom>
          </p:spPr>
          <p:txBody>
            <a:bodyPr wrap="square">
              <a:spAutoFit/>
            </a:bodyPr>
            <a:lstStyle/>
            <a:p>
              <a:r>
                <a:rPr lang="en-GB" sz="1200" dirty="0">
                  <a:solidFill>
                    <a:srgbClr val="000088"/>
                  </a:solidFill>
                  <a:latin typeface="Consolas" panose="020B0609020204030204" pitchFamily="49" charset="0"/>
                </a:rPr>
                <a:t>public</a:t>
              </a:r>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float</a:t>
              </a:r>
              <a:r>
                <a:rPr lang="en-GB" sz="1200" dirty="0">
                  <a:solidFill>
                    <a:srgbClr val="000000"/>
                  </a:solidFill>
                  <a:latin typeface="Consolas" panose="020B0609020204030204" pitchFamily="49" charset="0"/>
                </a:rPr>
                <a:t> </a:t>
              </a:r>
              <a:r>
                <a:rPr lang="en-GB" sz="1200" dirty="0" err="1">
                  <a:solidFill>
                    <a:srgbClr val="000000"/>
                  </a:solidFill>
                  <a:latin typeface="Consolas" panose="020B0609020204030204" pitchFamily="49" charset="0"/>
                </a:rPr>
                <a:t>getFuerza</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float</a:t>
              </a:r>
              <a:r>
                <a:rPr lang="en-GB" sz="1200" dirty="0">
                  <a:solidFill>
                    <a:srgbClr val="000000"/>
                  </a:solidFill>
                  <a:latin typeface="Consolas" panose="020B0609020204030204" pitchFamily="49" charset="0"/>
                </a:rPr>
                <a:t> sum </a:t>
              </a:r>
              <a:r>
                <a:rPr lang="en-GB" sz="1200" dirty="0">
                  <a:solidFill>
                    <a:srgbClr val="666600"/>
                  </a:solidFill>
                  <a:latin typeface="Consolas" panose="020B0609020204030204" pitchFamily="49" charset="0"/>
                </a:rPr>
                <a:t>=</a:t>
              </a:r>
              <a:r>
                <a:rPr lang="en-GB" sz="1200" dirty="0">
                  <a:solidFill>
                    <a:srgbClr val="000000"/>
                  </a:solidFill>
                  <a:latin typeface="Consolas" panose="020B0609020204030204" pitchFamily="49" charset="0"/>
                </a:rPr>
                <a:t> </a:t>
              </a:r>
              <a:r>
                <a:rPr lang="en-GB" sz="1200" dirty="0">
                  <a:solidFill>
                    <a:srgbClr val="006666"/>
                  </a:solidFill>
                  <a:latin typeface="Consolas" panose="020B0609020204030204" pitchFamily="49" charset="0"/>
                </a:rPr>
                <a:t>0;</a:t>
              </a:r>
              <a:endParaRPr lang="en-GB" sz="1200" dirty="0"/>
            </a:p>
            <a:p>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for</a:t>
              </a:r>
              <a:r>
                <a:rPr lang="en-GB" sz="1200" dirty="0">
                  <a:solidFill>
                    <a:srgbClr val="666600"/>
                  </a:solidFill>
                  <a:latin typeface="Consolas" panose="020B0609020204030204" pitchFamily="49" charset="0"/>
                </a:rPr>
                <a:t>(</a:t>
              </a:r>
              <a:r>
                <a:rPr lang="en-GB" sz="1200" dirty="0" err="1">
                  <a:solidFill>
                    <a:srgbClr val="660066"/>
                  </a:solidFill>
                  <a:latin typeface="Consolas" panose="020B0609020204030204" pitchFamily="49" charset="0"/>
                </a:rPr>
                <a:t>Enfrentable</a:t>
              </a:r>
              <a:r>
                <a:rPr lang="en-GB" sz="1200" dirty="0">
                  <a:solidFill>
                    <a:srgbClr val="000000"/>
                  </a:solidFill>
                  <a:latin typeface="Consolas" panose="020B0609020204030204" pitchFamily="49" charset="0"/>
                </a:rPr>
                <a:t> e </a:t>
              </a:r>
              <a:r>
                <a:rPr lang="en-GB" sz="1200" dirty="0">
                  <a:solidFill>
                    <a:srgbClr val="666600"/>
                  </a:solidFill>
                  <a:latin typeface="Consolas" panose="020B0609020204030204" pitchFamily="49" charset="0"/>
                </a:rPr>
                <a:t>:</a:t>
              </a:r>
              <a:r>
                <a:rPr lang="en-GB" sz="1200" dirty="0">
                  <a:solidFill>
                    <a:srgbClr val="000000"/>
                  </a:solidFill>
                  <a:latin typeface="Consolas" panose="020B0609020204030204" pitchFamily="49" charset="0"/>
                </a:rPr>
                <a:t> </a:t>
              </a:r>
              <a:r>
                <a:rPr lang="en-GB" sz="1200" dirty="0" err="1">
                  <a:solidFill>
                    <a:srgbClr val="000000"/>
                  </a:solidFill>
                  <a:latin typeface="Consolas" panose="020B0609020204030204" pitchFamily="49" charset="0"/>
                </a:rPr>
                <a:t>enfrentables</a:t>
              </a:r>
              <a:r>
                <a:rPr lang="en-GB" sz="1200" dirty="0">
                  <a:solidFill>
                    <a:srgbClr val="0000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  sum </a:t>
              </a:r>
              <a:r>
                <a:rPr lang="en-GB" sz="1200" dirty="0">
                  <a:solidFill>
                    <a:srgbClr val="666600"/>
                  </a:solidFill>
                  <a:latin typeface="Consolas" panose="020B0609020204030204" pitchFamily="49" charset="0"/>
                </a:rPr>
                <a:t>+=</a:t>
              </a:r>
              <a:r>
                <a:rPr lang="en-GB" sz="1200" dirty="0">
                  <a:solidFill>
                    <a:srgbClr val="000000"/>
                  </a:solidFill>
                  <a:latin typeface="Consolas" panose="020B0609020204030204" pitchFamily="49" charset="0"/>
                </a:rPr>
                <a:t> </a:t>
              </a:r>
              <a:r>
                <a:rPr lang="en-GB" sz="1200" dirty="0" err="1">
                  <a:solidFill>
                    <a:srgbClr val="000000"/>
                  </a:solidFill>
                  <a:latin typeface="Consolas" panose="020B0609020204030204" pitchFamily="49" charset="0"/>
                </a:rPr>
                <a:t>e</a:t>
              </a:r>
              <a:r>
                <a:rPr lang="en-GB" sz="1200" dirty="0" err="1">
                  <a:solidFill>
                    <a:srgbClr val="666600"/>
                  </a:solidFill>
                  <a:latin typeface="Consolas" panose="020B0609020204030204" pitchFamily="49" charset="0"/>
                </a:rPr>
                <a:t>.</a:t>
              </a:r>
              <a:r>
                <a:rPr lang="en-GB" sz="1200" dirty="0" err="1">
                  <a:solidFill>
                    <a:srgbClr val="000000"/>
                  </a:solidFill>
                  <a:latin typeface="Consolas" panose="020B0609020204030204" pitchFamily="49" charset="0"/>
                </a:rPr>
                <a:t>getFuerza</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 </a:t>
              </a:r>
              <a:r>
                <a:rPr lang="en-GB" sz="1200" dirty="0">
                  <a:solidFill>
                    <a:srgbClr val="000088"/>
                  </a:solidFill>
                  <a:latin typeface="Consolas" panose="020B0609020204030204" pitchFamily="49" charset="0"/>
                </a:rPr>
                <a:t>return</a:t>
              </a:r>
              <a:r>
                <a:rPr lang="en-GB" sz="1200" dirty="0">
                  <a:solidFill>
                    <a:srgbClr val="000000"/>
                  </a:solidFill>
                  <a:latin typeface="Consolas" panose="020B0609020204030204" pitchFamily="49" charset="0"/>
                </a:rPr>
                <a:t> sum</a:t>
              </a:r>
              <a:r>
                <a:rPr lang="en-GB" sz="1200" dirty="0">
                  <a:solidFill>
                    <a:srgbClr val="666600"/>
                  </a:solidFill>
                  <a:latin typeface="Consolas" panose="020B0609020204030204" pitchFamily="49" charset="0"/>
                </a:rPr>
                <a:t>/(</a:t>
              </a:r>
              <a:r>
                <a:rPr lang="en-GB" sz="1200" dirty="0">
                  <a:solidFill>
                    <a:srgbClr val="000088"/>
                  </a:solidFill>
                  <a:latin typeface="Consolas" panose="020B0609020204030204" pitchFamily="49" charset="0"/>
                </a:rPr>
                <a:t>float</a:t>
              </a:r>
              <a:r>
                <a:rPr lang="en-GB" sz="1200" dirty="0">
                  <a:solidFill>
                    <a:srgbClr val="666600"/>
                  </a:solidFill>
                  <a:latin typeface="Consolas" panose="020B0609020204030204" pitchFamily="49" charset="0"/>
                </a:rPr>
                <a:t>)</a:t>
              </a:r>
              <a:r>
                <a:rPr lang="en-GB" sz="1200" dirty="0" err="1">
                  <a:solidFill>
                    <a:srgbClr val="000000"/>
                  </a:solidFill>
                  <a:latin typeface="Consolas" panose="020B0609020204030204" pitchFamily="49" charset="0"/>
                </a:rPr>
                <a:t>enfrentables</a:t>
              </a:r>
              <a:r>
                <a:rPr lang="en-GB" sz="1200" dirty="0" err="1">
                  <a:solidFill>
                    <a:srgbClr val="666600"/>
                  </a:solidFill>
                  <a:latin typeface="Consolas" panose="020B0609020204030204" pitchFamily="49" charset="0"/>
                </a:rPr>
                <a:t>.</a:t>
              </a:r>
              <a:r>
                <a:rPr lang="en-GB" sz="1200" dirty="0" err="1">
                  <a:solidFill>
                    <a:srgbClr val="000000"/>
                  </a:solidFill>
                  <a:latin typeface="Consolas" panose="020B0609020204030204" pitchFamily="49" charset="0"/>
                </a:rPr>
                <a:t>size</a:t>
              </a:r>
              <a:r>
                <a:rPr lang="en-GB" sz="1200" dirty="0">
                  <a:solidFill>
                    <a:srgbClr val="666600"/>
                  </a:solidFill>
                  <a:latin typeface="Consolas" panose="020B0609020204030204" pitchFamily="49" charset="0"/>
                </a:rPr>
                <a:t>();</a:t>
              </a:r>
              <a:endParaRPr lang="en-GB" sz="1200" dirty="0"/>
            </a:p>
            <a:p>
              <a:r>
                <a:rPr lang="en-GB" sz="1200" dirty="0">
                  <a:solidFill>
                    <a:srgbClr val="000000"/>
                  </a:solidFill>
                  <a:latin typeface="Consolas" panose="020B0609020204030204" pitchFamily="49" charset="0"/>
                </a:rPr>
                <a:t>}</a:t>
              </a:r>
              <a:endParaRPr lang="en-GB" sz="1200" dirty="0"/>
            </a:p>
          </p:txBody>
        </p:sp>
      </p:grpSp>
    </p:spTree>
    <p:extLst>
      <p:ext uri="{BB962C8B-B14F-4D97-AF65-F5344CB8AC3E}">
        <p14:creationId xmlns:p14="http://schemas.microsoft.com/office/powerpoint/2010/main" val="490839627"/>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Herencia y Polimorfismo</a:t>
            </a:r>
            <a:r>
              <a:rPr lang="es-AR" dirty="0"/>
              <a:t/>
            </a:r>
            <a:br>
              <a:rPr lang="es-AR" dirty="0"/>
            </a:br>
            <a:r>
              <a:rPr lang="es-AR" sz="2800" i="1" dirty="0"/>
              <a:t>Ejemplo Héroes y Villanos</a:t>
            </a:r>
          </a:p>
        </p:txBody>
      </p:sp>
      <p:sp>
        <p:nvSpPr>
          <p:cNvPr id="3" name="Marcador de contenido 2"/>
          <p:cNvSpPr>
            <a:spLocks noGrp="1"/>
          </p:cNvSpPr>
          <p:nvPr>
            <p:ph idx="1"/>
          </p:nvPr>
        </p:nvSpPr>
        <p:spPr>
          <a:xfrm>
            <a:off x="-1" y="2160000"/>
            <a:ext cx="9144001" cy="4351338"/>
          </a:xfrm>
        </p:spPr>
        <p:txBody>
          <a:bodyPr/>
          <a:lstStyle/>
          <a:p>
            <a:pPr marL="0" indent="0">
              <a:buNone/>
            </a:pPr>
            <a:r>
              <a:rPr lang="es-AR" dirty="0">
                <a:latin typeface="Arial" panose="020B0604020202020204" pitchFamily="34" charset="0"/>
                <a:ea typeface="Calibri" panose="020F0502020204030204" pitchFamily="34" charset="0"/>
                <a:cs typeface="Arial" panose="020B0604020202020204" pitchFamily="34" charset="0"/>
              </a:rPr>
              <a:t>Cuando los llamados se resuelven…</a:t>
            </a:r>
            <a:endParaRPr lang="es-AR" sz="3600" dirty="0">
              <a:latin typeface="Arial" panose="020B0604020202020204" pitchFamily="34" charset="0"/>
              <a:ea typeface="Calibri" panose="020F0502020204030204" pitchFamily="34" charset="0"/>
              <a:cs typeface="Arial" panose="020B0604020202020204" pitchFamily="34" charset="0"/>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207</a:t>
            </a:fld>
            <a:endParaRPr lang="es-AR" dirty="0"/>
          </a:p>
        </p:txBody>
      </p:sp>
      <p:pic>
        <p:nvPicPr>
          <p:cNvPr id="8" name="Picture 2" descr="Image result for he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8031"/>
            <a:ext cx="1600200" cy="124287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wikimedia.org/wikipedia/commons/thumb/a/af/Villainc.svg/1265px-Villainc.svg.png"/>
          <p:cNvPicPr>
            <a:picLocks noChangeAspect="1" noChangeArrowheads="1"/>
          </p:cNvPicPr>
          <p:nvPr/>
        </p:nvPicPr>
        <p:blipFill>
          <a:blip r:embed="rId3">
            <a:clrChange>
              <a:clrFrom>
                <a:srgbClr val="AD1210"/>
              </a:clrFrom>
              <a:clrTo>
                <a:srgbClr val="AD1210">
                  <a:alpha val="0"/>
                </a:srgbClr>
              </a:clrTo>
            </a:clrChange>
            <a:extLst>
              <a:ext uri="{28A0092B-C50C-407E-A947-70E740481C1C}">
                <a14:useLocalDpi xmlns:a14="http://schemas.microsoft.com/office/drawing/2010/main" val="0"/>
              </a:ext>
            </a:extLst>
          </a:blip>
          <a:srcRect/>
          <a:stretch>
            <a:fillRect/>
          </a:stretch>
        </p:blipFill>
        <p:spPr bwMode="auto">
          <a:xfrm>
            <a:off x="8172450" y="717983"/>
            <a:ext cx="971518" cy="1328639"/>
          </a:xfrm>
          <a:prstGeom prst="rect">
            <a:avLst/>
          </a:prstGeom>
          <a:noFill/>
          <a:extLst>
            <a:ext uri="{909E8E84-426E-40DD-AFC4-6F175D3DCCD1}">
              <a14:hiddenFill xmlns:a14="http://schemas.microsoft.com/office/drawing/2010/main">
                <a:solidFill>
                  <a:srgbClr val="FFFFFF"/>
                </a:solidFill>
              </a14:hiddenFill>
            </a:ext>
          </a:extLst>
        </p:spPr>
      </p:pic>
      <p:sp>
        <p:nvSpPr>
          <p:cNvPr id="13" name="Rectángulo 12"/>
          <p:cNvSpPr/>
          <p:nvPr/>
        </p:nvSpPr>
        <p:spPr>
          <a:xfrm>
            <a:off x="1524000" y="4450166"/>
            <a:ext cx="1943005" cy="400110"/>
          </a:xfrm>
          <a:prstGeom prst="rect">
            <a:avLst/>
          </a:prstGeom>
        </p:spPr>
        <p:txBody>
          <a:bodyPr wrap="square">
            <a:spAutoFit/>
          </a:bodyPr>
          <a:lstStyle/>
          <a:p>
            <a:r>
              <a:rPr lang="es-AR" sz="2000" dirty="0" err="1">
                <a:solidFill>
                  <a:srgbClr val="0000C0"/>
                </a:solidFill>
                <a:latin typeface="Consolas" panose="020B0609020204030204" pitchFamily="49" charset="0"/>
              </a:rPr>
              <a:t>ligaJusticia</a:t>
            </a:r>
            <a:endParaRPr lang="es-AR" sz="2000" b="1" dirty="0">
              <a:solidFill>
                <a:srgbClr val="000000"/>
              </a:solidFill>
              <a:latin typeface="Consolas" panose="020B0609020204030204" pitchFamily="49" charset="0"/>
            </a:endParaRPr>
          </a:p>
        </p:txBody>
      </p:sp>
      <p:sp>
        <p:nvSpPr>
          <p:cNvPr id="14" name="Abrir llave 13"/>
          <p:cNvSpPr/>
          <p:nvPr/>
        </p:nvSpPr>
        <p:spPr>
          <a:xfrm>
            <a:off x="3467005" y="4122134"/>
            <a:ext cx="432751" cy="110501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sz="2000" dirty="0"/>
          </a:p>
        </p:txBody>
      </p:sp>
      <p:sp>
        <p:nvSpPr>
          <p:cNvPr id="15" name="Rectángulo 14"/>
          <p:cNvSpPr/>
          <p:nvPr/>
        </p:nvSpPr>
        <p:spPr>
          <a:xfrm>
            <a:off x="3945169" y="3906274"/>
            <a:ext cx="2159566" cy="400110"/>
          </a:xfrm>
          <a:prstGeom prst="rect">
            <a:avLst/>
          </a:prstGeom>
        </p:spPr>
        <p:txBody>
          <a:bodyPr wrap="none">
            <a:spAutoFit/>
          </a:bodyPr>
          <a:lstStyle/>
          <a:p>
            <a:r>
              <a:rPr lang="es-AR" sz="2000" dirty="0" err="1">
                <a:solidFill>
                  <a:srgbClr val="0000C0"/>
                </a:solidFill>
                <a:latin typeface="Consolas" panose="020B0609020204030204" pitchFamily="49" charset="0"/>
              </a:rPr>
              <a:t>dosFantasticos</a:t>
            </a:r>
            <a:endParaRPr lang="es-AR" sz="2000" dirty="0"/>
          </a:p>
        </p:txBody>
      </p:sp>
      <p:sp>
        <p:nvSpPr>
          <p:cNvPr id="16" name="Rectángulo 15"/>
          <p:cNvSpPr/>
          <p:nvPr/>
        </p:nvSpPr>
        <p:spPr>
          <a:xfrm>
            <a:off x="3933646" y="4892129"/>
            <a:ext cx="1031051" cy="400110"/>
          </a:xfrm>
          <a:prstGeom prst="rect">
            <a:avLst/>
          </a:prstGeom>
        </p:spPr>
        <p:txBody>
          <a:bodyPr wrap="none">
            <a:spAutoFit/>
          </a:bodyPr>
          <a:lstStyle/>
          <a:p>
            <a:r>
              <a:rPr lang="es-AR" sz="2000" dirty="0" err="1">
                <a:solidFill>
                  <a:srgbClr val="0000C0"/>
                </a:solidFill>
                <a:latin typeface="Consolas" panose="020B0609020204030204" pitchFamily="49" charset="0"/>
              </a:rPr>
              <a:t>batman</a:t>
            </a:r>
            <a:endParaRPr lang="es-AR" sz="2000" dirty="0"/>
          </a:p>
        </p:txBody>
      </p:sp>
      <p:sp>
        <p:nvSpPr>
          <p:cNvPr id="17" name="Abrir llave 16"/>
          <p:cNvSpPr/>
          <p:nvPr/>
        </p:nvSpPr>
        <p:spPr>
          <a:xfrm>
            <a:off x="6104594" y="3845201"/>
            <a:ext cx="432751" cy="66912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sz="2000" dirty="0"/>
          </a:p>
        </p:txBody>
      </p:sp>
      <p:sp>
        <p:nvSpPr>
          <p:cNvPr id="18" name="Rectángulo 17"/>
          <p:cNvSpPr/>
          <p:nvPr/>
        </p:nvSpPr>
        <p:spPr>
          <a:xfrm>
            <a:off x="6537345" y="4227590"/>
            <a:ext cx="2300630" cy="400110"/>
          </a:xfrm>
          <a:prstGeom prst="rect">
            <a:avLst/>
          </a:prstGeom>
        </p:spPr>
        <p:txBody>
          <a:bodyPr wrap="none">
            <a:spAutoFit/>
          </a:bodyPr>
          <a:lstStyle/>
          <a:p>
            <a:r>
              <a:rPr lang="es-AR" sz="2000" dirty="0" err="1">
                <a:solidFill>
                  <a:srgbClr val="0000C0"/>
                </a:solidFill>
                <a:latin typeface="Consolas" panose="020B0609020204030204" pitchFamily="49" charset="0"/>
              </a:rPr>
              <a:t>hombreInvisible</a:t>
            </a:r>
            <a:endParaRPr lang="es-AR" sz="2000" dirty="0"/>
          </a:p>
        </p:txBody>
      </p:sp>
      <p:sp>
        <p:nvSpPr>
          <p:cNvPr id="19" name="Rectángulo 18"/>
          <p:cNvSpPr/>
          <p:nvPr/>
        </p:nvSpPr>
        <p:spPr>
          <a:xfrm>
            <a:off x="6524503" y="3625304"/>
            <a:ext cx="748923" cy="400110"/>
          </a:xfrm>
          <a:prstGeom prst="rect">
            <a:avLst/>
          </a:prstGeom>
        </p:spPr>
        <p:txBody>
          <a:bodyPr wrap="none">
            <a:spAutoFit/>
          </a:bodyPr>
          <a:lstStyle/>
          <a:p>
            <a:r>
              <a:rPr lang="es-AR" sz="2000" dirty="0">
                <a:solidFill>
                  <a:srgbClr val="0000C0"/>
                </a:solidFill>
                <a:latin typeface="Consolas" panose="020B0609020204030204" pitchFamily="49" charset="0"/>
              </a:rPr>
              <a:t>mole</a:t>
            </a:r>
            <a:endParaRPr lang="es-AR" sz="2000" dirty="0"/>
          </a:p>
        </p:txBody>
      </p:sp>
      <p:cxnSp>
        <p:nvCxnSpPr>
          <p:cNvPr id="32" name="Conector recto de flecha 31"/>
          <p:cNvCxnSpPr>
            <a:stCxn id="16" idx="3"/>
            <a:endCxn id="44" idx="0"/>
          </p:cNvCxnSpPr>
          <p:nvPr/>
        </p:nvCxnSpPr>
        <p:spPr>
          <a:xfrm>
            <a:off x="4964697" y="5092184"/>
            <a:ext cx="522984" cy="4110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Conector recto de flecha 32"/>
          <p:cNvCxnSpPr>
            <a:stCxn id="15" idx="0"/>
            <a:endCxn id="39" idx="3"/>
          </p:cNvCxnSpPr>
          <p:nvPr/>
        </p:nvCxnSpPr>
        <p:spPr>
          <a:xfrm flipH="1" flipV="1">
            <a:off x="3576642" y="3521765"/>
            <a:ext cx="1448310" cy="3845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p:cNvCxnSpPr>
            <a:stCxn id="19" idx="3"/>
            <a:endCxn id="48" idx="2"/>
          </p:cNvCxnSpPr>
          <p:nvPr/>
        </p:nvCxnSpPr>
        <p:spPr>
          <a:xfrm flipV="1">
            <a:off x="7273426" y="3654827"/>
            <a:ext cx="554900" cy="1705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ector recto de flecha 34"/>
          <p:cNvCxnSpPr>
            <a:stCxn id="18" idx="2"/>
            <a:endCxn id="30" idx="0"/>
          </p:cNvCxnSpPr>
          <p:nvPr/>
        </p:nvCxnSpPr>
        <p:spPr>
          <a:xfrm>
            <a:off x="7687660" y="4627700"/>
            <a:ext cx="266551" cy="52938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p:cNvCxnSpPr>
            <a:stCxn id="13" idx="2"/>
            <a:endCxn id="21" idx="0"/>
          </p:cNvCxnSpPr>
          <p:nvPr/>
        </p:nvCxnSpPr>
        <p:spPr>
          <a:xfrm flipH="1">
            <a:off x="1800480" y="4850276"/>
            <a:ext cx="695023" cy="1891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CuadroTexto 57"/>
          <p:cNvSpPr txBox="1"/>
          <p:nvPr/>
        </p:nvSpPr>
        <p:spPr>
          <a:xfrm>
            <a:off x="7867120" y="3370399"/>
            <a:ext cx="332149" cy="400110"/>
          </a:xfrm>
          <a:prstGeom prst="rect">
            <a:avLst/>
          </a:prstGeom>
          <a:noFill/>
        </p:spPr>
        <p:txBody>
          <a:bodyPr wrap="square" rtlCol="0">
            <a:spAutoFit/>
          </a:bodyPr>
          <a:lstStyle/>
          <a:p>
            <a:r>
              <a:rPr lang="es-AR" sz="2000" dirty="0">
                <a:latin typeface="Consolas" panose="020B0609020204030204" pitchFamily="49" charset="0"/>
              </a:rPr>
              <a:t>4</a:t>
            </a:r>
          </a:p>
        </p:txBody>
      </p:sp>
      <p:sp>
        <p:nvSpPr>
          <p:cNvPr id="59" name="CuadroTexto 58"/>
          <p:cNvSpPr txBox="1"/>
          <p:nvPr/>
        </p:nvSpPr>
        <p:spPr>
          <a:xfrm>
            <a:off x="7918312" y="5205115"/>
            <a:ext cx="332149" cy="400110"/>
          </a:xfrm>
          <a:prstGeom prst="rect">
            <a:avLst/>
          </a:prstGeom>
          <a:noFill/>
        </p:spPr>
        <p:txBody>
          <a:bodyPr wrap="square" rtlCol="0">
            <a:spAutoFit/>
          </a:bodyPr>
          <a:lstStyle/>
          <a:p>
            <a:r>
              <a:rPr lang="es-AR" sz="2000" dirty="0">
                <a:latin typeface="Consolas" panose="020B0609020204030204" pitchFamily="49" charset="0"/>
              </a:rPr>
              <a:t>3</a:t>
            </a:r>
          </a:p>
        </p:txBody>
      </p:sp>
      <p:sp>
        <p:nvSpPr>
          <p:cNvPr id="60" name="CuadroTexto 59"/>
          <p:cNvSpPr txBox="1"/>
          <p:nvPr/>
        </p:nvSpPr>
        <p:spPr>
          <a:xfrm>
            <a:off x="1276012" y="3281684"/>
            <a:ext cx="2246623" cy="400110"/>
          </a:xfrm>
          <a:prstGeom prst="rect">
            <a:avLst/>
          </a:prstGeom>
          <a:noFill/>
        </p:spPr>
        <p:txBody>
          <a:bodyPr wrap="square" rtlCol="0">
            <a:spAutoFit/>
          </a:bodyPr>
          <a:lstStyle/>
          <a:p>
            <a:pPr algn="ctr"/>
            <a:r>
              <a:rPr lang="es-AR" sz="2000" dirty="0">
                <a:latin typeface="Consolas" panose="020B0609020204030204" pitchFamily="49" charset="0"/>
                <a:cs typeface="Arial" panose="020B0604020202020204" pitchFamily="34" charset="0"/>
              </a:rPr>
              <a:t>(3 +4)/2 = 3.5</a:t>
            </a:r>
          </a:p>
        </p:txBody>
      </p:sp>
      <p:sp>
        <p:nvSpPr>
          <p:cNvPr id="61" name="CuadroTexto 60"/>
          <p:cNvSpPr txBox="1"/>
          <p:nvPr/>
        </p:nvSpPr>
        <p:spPr>
          <a:xfrm>
            <a:off x="5487680" y="5557193"/>
            <a:ext cx="616913" cy="400110"/>
          </a:xfrm>
          <a:prstGeom prst="rect">
            <a:avLst/>
          </a:prstGeom>
          <a:noFill/>
        </p:spPr>
        <p:txBody>
          <a:bodyPr wrap="square" rtlCol="0">
            <a:spAutoFit/>
          </a:bodyPr>
          <a:lstStyle/>
          <a:p>
            <a:r>
              <a:rPr lang="es-AR" sz="2000" dirty="0">
                <a:latin typeface="Consolas" panose="020B0609020204030204" pitchFamily="49" charset="0"/>
              </a:rPr>
              <a:t>10</a:t>
            </a:r>
          </a:p>
        </p:txBody>
      </p:sp>
      <p:sp>
        <p:nvSpPr>
          <p:cNvPr id="62" name="CuadroTexto 61"/>
          <p:cNvSpPr txBox="1"/>
          <p:nvPr/>
        </p:nvSpPr>
        <p:spPr>
          <a:xfrm>
            <a:off x="316811" y="5157083"/>
            <a:ext cx="2733071" cy="400110"/>
          </a:xfrm>
          <a:prstGeom prst="rect">
            <a:avLst/>
          </a:prstGeom>
          <a:noFill/>
        </p:spPr>
        <p:txBody>
          <a:bodyPr wrap="square" rtlCol="0">
            <a:spAutoFit/>
          </a:bodyPr>
          <a:lstStyle/>
          <a:p>
            <a:r>
              <a:rPr lang="es-AR" sz="2000" dirty="0">
                <a:latin typeface="Consolas" panose="020B0609020204030204" pitchFamily="49" charset="0"/>
                <a:cs typeface="Arial" panose="020B0604020202020204" pitchFamily="34" charset="0"/>
              </a:rPr>
              <a:t>(3.5 +10)/2 = 6.75</a:t>
            </a:r>
          </a:p>
        </p:txBody>
      </p:sp>
    </p:spTree>
    <p:extLst>
      <p:ext uri="{BB962C8B-B14F-4D97-AF65-F5344CB8AC3E}">
        <p14:creationId xmlns:p14="http://schemas.microsoft.com/office/powerpoint/2010/main" val="2540561633"/>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4000" dirty="0"/>
              <a:t>Programación Orientada a Objetos</a:t>
            </a:r>
          </a:p>
        </p:txBody>
      </p:sp>
      <p:sp>
        <p:nvSpPr>
          <p:cNvPr id="3" name="Subtítulo 2"/>
          <p:cNvSpPr>
            <a:spLocks noGrp="1"/>
          </p:cNvSpPr>
          <p:nvPr>
            <p:ph type="subTitle" idx="1"/>
          </p:nvPr>
        </p:nvSpPr>
        <p:spPr/>
        <p:txBody>
          <a:bodyPr/>
          <a:lstStyle/>
          <a:p>
            <a:r>
              <a:rPr lang="es-AR" dirty="0"/>
              <a:t>Polimorfismo</a:t>
            </a:r>
          </a:p>
        </p:txBody>
      </p:sp>
    </p:spTree>
    <p:extLst>
      <p:ext uri="{BB962C8B-B14F-4D97-AF65-F5344CB8AC3E}">
        <p14:creationId xmlns:p14="http://schemas.microsoft.com/office/powerpoint/2010/main" val="4972985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err="1">
                <a:latin typeface="Consolas" panose="020B0609020204030204" pitchFamily="49" charset="0"/>
              </a:rPr>
              <a:t>public</a:t>
            </a:r>
            <a:r>
              <a:rPr lang="es-AR" b="1" dirty="0">
                <a:latin typeface="Consolas" panose="020B0609020204030204" pitchFamily="49" charset="0"/>
              </a:rPr>
              <a:t> </a:t>
            </a:r>
            <a:r>
              <a:rPr lang="es-AR" b="1" dirty="0" err="1">
                <a:latin typeface="Consolas" panose="020B0609020204030204" pitchFamily="49" charset="0"/>
              </a:rPr>
              <a:t>String</a:t>
            </a:r>
            <a:r>
              <a:rPr lang="es-AR" b="1" dirty="0">
                <a:latin typeface="Consolas" panose="020B0609020204030204" pitchFamily="49" charset="0"/>
              </a:rPr>
              <a:t> </a:t>
            </a:r>
            <a:r>
              <a:rPr lang="es-AR" b="1" dirty="0" err="1">
                <a:latin typeface="Consolas" panose="020B0609020204030204" pitchFamily="49" charset="0"/>
              </a:rPr>
              <a:t>toString</a:t>
            </a:r>
            <a:r>
              <a:rPr lang="es-AR" b="1" dirty="0">
                <a:latin typeface="Consolas" panose="020B0609020204030204" pitchFamily="49" charset="0"/>
              </a:rPr>
              <a:t>()</a:t>
            </a:r>
          </a:p>
        </p:txBody>
      </p:sp>
      <p:sp>
        <p:nvSpPr>
          <p:cNvPr id="3" name="Marcador de contenido 2"/>
          <p:cNvSpPr>
            <a:spLocks noGrp="1"/>
          </p:cNvSpPr>
          <p:nvPr>
            <p:ph idx="1"/>
          </p:nvPr>
        </p:nvSpPr>
        <p:spPr/>
        <p:txBody>
          <a:bodyPr>
            <a:normAutofit/>
          </a:bodyPr>
          <a:lstStyle/>
          <a:p>
            <a:r>
              <a:rPr lang="es-AR" dirty="0">
                <a:solidFill>
                  <a:srgbClr val="000000"/>
                </a:solidFill>
                <a:latin typeface="Arial"/>
                <a:ea typeface="Arial"/>
                <a:cs typeface="Arial"/>
                <a:sym typeface="Arial"/>
              </a:rPr>
              <a:t>El método produce una representación textual y legible del contenido de un objeto.</a:t>
            </a:r>
          </a:p>
          <a:p>
            <a:endParaRPr lang="es-AR" dirty="0">
              <a:solidFill>
                <a:srgbClr val="000000"/>
              </a:solidFill>
              <a:latin typeface="Arial"/>
              <a:cs typeface="Arial"/>
              <a:sym typeface="Arial"/>
            </a:endParaRPr>
          </a:p>
          <a:p>
            <a:r>
              <a:rPr lang="es-AR" dirty="0">
                <a:solidFill>
                  <a:srgbClr val="000000"/>
                </a:solidFill>
                <a:latin typeface="Arial"/>
                <a:cs typeface="Arial"/>
                <a:sym typeface="Arial"/>
              </a:rPr>
              <a:t>Si se imprime cualquier objeto, el compilador internamente invocará el método </a:t>
            </a:r>
            <a:r>
              <a:rPr lang="es-AR" dirty="0" err="1">
                <a:solidFill>
                  <a:srgbClr val="000000"/>
                </a:solidFill>
                <a:latin typeface="Consolas" panose="020B0609020204030204" pitchFamily="49" charset="0"/>
                <a:cs typeface="Arial"/>
                <a:sym typeface="Arial"/>
              </a:rPr>
              <a:t>toString</a:t>
            </a:r>
            <a:r>
              <a:rPr lang="es-AR" dirty="0">
                <a:solidFill>
                  <a:srgbClr val="000000"/>
                </a:solidFill>
                <a:latin typeface="Arial"/>
                <a:cs typeface="Arial"/>
                <a:sym typeface="Arial"/>
              </a:rPr>
              <a:t>().</a:t>
            </a:r>
          </a:p>
          <a:p>
            <a:endParaRPr lang="es-AR" dirty="0">
              <a:solidFill>
                <a:srgbClr val="000000"/>
              </a:solidFill>
              <a:latin typeface="Arial"/>
              <a:cs typeface="Arial"/>
              <a:sym typeface="Arial"/>
            </a:endParaRPr>
          </a:p>
          <a:p>
            <a:r>
              <a:rPr lang="es-AR" dirty="0">
                <a:solidFill>
                  <a:srgbClr val="000000"/>
                </a:solidFill>
                <a:latin typeface="Arial"/>
                <a:cs typeface="Arial"/>
                <a:sym typeface="Arial"/>
              </a:rPr>
              <a:t>Sobre-escribiendo el método se puede obtener la descripción deseada del objeto. Por ejemplo, los valores de sus atributos.</a:t>
            </a:r>
            <a:endParaRPr lang="es-AR" dirty="0"/>
          </a:p>
          <a:p>
            <a:pPr marL="0" indent="0">
              <a:buNone/>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20</a:t>
            </a:fld>
            <a:endParaRPr lang="es-AR" dirty="0"/>
          </a:p>
        </p:txBody>
      </p:sp>
      <p:pic>
        <p:nvPicPr>
          <p:cNvPr id="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89509"/>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042467"/>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¿Iguales o Distintos?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209</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10" name="Marcador de contenido 2"/>
          <p:cNvSpPr txBox="1">
            <a:spLocks/>
          </p:cNvSpPr>
          <p:nvPr/>
        </p:nvSpPr>
        <p:spPr>
          <a:xfrm>
            <a:off x="0" y="1894864"/>
            <a:ext cx="78867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AR" dirty="0"/>
              <a:t>Ejecute el siguiente código y complete la tabla.</a:t>
            </a:r>
          </a:p>
        </p:txBody>
      </p:sp>
      <p:sp>
        <p:nvSpPr>
          <p:cNvPr id="11" name="Rectángulo 10"/>
          <p:cNvSpPr/>
          <p:nvPr/>
        </p:nvSpPr>
        <p:spPr>
          <a:xfrm>
            <a:off x="1701768" y="2356781"/>
            <a:ext cx="5384800" cy="4401205"/>
          </a:xfrm>
          <a:prstGeom prst="rect">
            <a:avLst/>
          </a:prstGeom>
        </p:spPr>
        <p:txBody>
          <a:bodyPr wrap="square">
            <a:spAutoFit/>
          </a:bodyPr>
          <a:lstStyle/>
          <a:p>
            <a:r>
              <a:rPr lang="es-AR" sz="1400" dirty="0" err="1">
                <a:solidFill>
                  <a:srgbClr val="000088"/>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class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StringDemo</a:t>
            </a:r>
            <a:r>
              <a:rPr lang="es-AR" sz="1400" dirty="0">
                <a:solidFill>
                  <a:srgbClr val="000000"/>
                </a:solidFill>
                <a:latin typeface="Consolas" panose="020B0609020204030204" pitchFamily="49" charset="0"/>
              </a:rPr>
              <a:t> {</a:t>
            </a:r>
            <a:endParaRPr lang="es-AR" sz="1400" dirty="0"/>
          </a:p>
          <a:p>
            <a:r>
              <a:rPr lang="es-AR" sz="1400" dirty="0">
                <a:solidFill>
                  <a:srgbClr val="000088"/>
                </a:solidFill>
                <a:latin typeface="Consolas" panose="020B0609020204030204" pitchFamily="49" charset="0"/>
              </a:rPr>
              <a:t>  </a:t>
            </a:r>
            <a:r>
              <a:rPr lang="es-AR" sz="1400" dirty="0" err="1">
                <a:solidFill>
                  <a:srgbClr val="000088"/>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static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void</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main</a:t>
            </a:r>
            <a:r>
              <a:rPr lang="es-AR" sz="1400" dirty="0">
                <a:solidFill>
                  <a:srgbClr val="666600"/>
                </a:solidFill>
                <a:latin typeface="Consolas" panose="020B0609020204030204" pitchFamily="49" charset="0"/>
              </a:rPr>
              <a:t>(</a:t>
            </a:r>
            <a:r>
              <a:rPr lang="es-AR" sz="1400" dirty="0" err="1">
                <a:solidFill>
                  <a:srgbClr val="660066"/>
                </a:solidFill>
                <a:latin typeface="Consolas" panose="020B0609020204030204" pitchFamily="49" charset="0"/>
              </a:rPr>
              <a:t>String</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args</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str1</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"Leones y Tigres y Osos!";</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str2</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"Leones y Tigres y Osos!";</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str3</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str2;</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str4</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"Leones y Tigres y Osos!";</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str5</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"Y yo!";</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str6</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"Leones y Tigres y Osos! Y yo!";</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str7</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str1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a:solidFill>
                  <a:srgbClr val="008800"/>
                </a:solidFill>
                <a:latin typeface="Consolas" panose="020B0609020204030204" pitchFamily="49" charset="0"/>
              </a:rPr>
              <a:t>" "</a:t>
            </a:r>
            <a:r>
              <a:rPr lang="es-AR" sz="1400" dirty="0">
                <a:solidFill>
                  <a:srgbClr val="000000"/>
                </a:solidFill>
                <a:latin typeface="Consolas" panose="020B0609020204030204" pitchFamily="49" charset="0"/>
              </a:rPr>
              <a:t>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str5;</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str1</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str2</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str1</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str3</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str1</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str4</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str2</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str3</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str2</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str4</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str3</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str4</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str6</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str7</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str1</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equals</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str4</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str6</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equals</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str7</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a:t>
            </a:r>
            <a:endParaRPr lang="es-AR" sz="1400" dirty="0"/>
          </a:p>
        </p:txBody>
      </p:sp>
    </p:spTree>
    <p:extLst>
      <p:ext uri="{BB962C8B-B14F-4D97-AF65-F5344CB8AC3E}">
        <p14:creationId xmlns:p14="http://schemas.microsoft.com/office/powerpoint/2010/main" val="508866200"/>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¿Iguales o Distintos?</a:t>
            </a:r>
          </a:p>
        </p:txBody>
      </p:sp>
      <p:sp>
        <p:nvSpPr>
          <p:cNvPr id="3" name="Marcador de contenido 2"/>
          <p:cNvSpPr>
            <a:spLocks noGrp="1"/>
          </p:cNvSpPr>
          <p:nvPr>
            <p:ph idx="1"/>
          </p:nvPr>
        </p:nvSpPr>
        <p:spPr>
          <a:xfrm>
            <a:off x="0" y="1894864"/>
            <a:ext cx="7886700" cy="4351338"/>
          </a:xfrm>
        </p:spPr>
        <p:txBody>
          <a:bodyPr/>
          <a:lstStyle/>
          <a:p>
            <a:r>
              <a:rPr lang="es-AR" dirty="0"/>
              <a:t>Ejecute el siguiente código y complete la tabla.</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210</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graphicFrame>
        <p:nvGraphicFramePr>
          <p:cNvPr id="7" name="Tabla 6"/>
          <p:cNvGraphicFramePr>
            <a:graphicFrameLocks noGrp="1"/>
          </p:cNvGraphicFramePr>
          <p:nvPr>
            <p:extLst>
              <p:ext uri="{D42A27DB-BD31-4B8C-83A1-F6EECF244321}">
                <p14:modId xmlns:p14="http://schemas.microsoft.com/office/powerpoint/2010/main" val="3532041918"/>
              </p:ext>
            </p:extLst>
          </p:nvPr>
        </p:nvGraphicFramePr>
        <p:xfrm>
          <a:off x="923925" y="2449537"/>
          <a:ext cx="7296150" cy="3708400"/>
        </p:xfrm>
        <a:graphic>
          <a:graphicData uri="http://schemas.openxmlformats.org/drawingml/2006/table">
            <a:tbl>
              <a:tblPr firstRow="1" bandRow="1">
                <a:tableStyleId>{21E4AEA4-8DFA-4A89-87EB-49C32662AFE0}</a:tableStyleId>
              </a:tblPr>
              <a:tblGrid>
                <a:gridCol w="2590800">
                  <a:extLst>
                    <a:ext uri="{9D8B030D-6E8A-4147-A177-3AD203B41FA5}">
                      <a16:colId xmlns="" xmlns:a16="http://schemas.microsoft.com/office/drawing/2014/main" val="20000"/>
                    </a:ext>
                  </a:extLst>
                </a:gridCol>
                <a:gridCol w="2273300">
                  <a:extLst>
                    <a:ext uri="{9D8B030D-6E8A-4147-A177-3AD203B41FA5}">
                      <a16:colId xmlns="" xmlns:a16="http://schemas.microsoft.com/office/drawing/2014/main" val="20001"/>
                    </a:ext>
                  </a:extLst>
                </a:gridCol>
                <a:gridCol w="2432050">
                  <a:extLst>
                    <a:ext uri="{9D8B030D-6E8A-4147-A177-3AD203B41FA5}">
                      <a16:colId xmlns="" xmlns:a16="http://schemas.microsoft.com/office/drawing/2014/main" val="20002"/>
                    </a:ext>
                  </a:extLst>
                </a:gridCol>
              </a:tblGrid>
              <a:tr h="370840">
                <a:tc>
                  <a:txBody>
                    <a:bodyPr/>
                    <a:lstStyle/>
                    <a:p>
                      <a:pPr algn="ctr"/>
                      <a:r>
                        <a:rPr lang="en-GB" dirty="0" err="1"/>
                        <a:t>Sentencia</a:t>
                      </a:r>
                      <a:endParaRPr lang="en-GB" i="1" dirty="0"/>
                    </a:p>
                  </a:txBody>
                  <a:tcPr/>
                </a:tc>
                <a:tc>
                  <a:txBody>
                    <a:bodyPr/>
                    <a:lstStyle/>
                    <a:p>
                      <a:pPr algn="ctr"/>
                      <a:r>
                        <a:rPr lang="en-GB" dirty="0"/>
                        <a:t>true/false</a:t>
                      </a:r>
                      <a:endParaRPr lang="en-GB" i="1" dirty="0"/>
                    </a:p>
                  </a:txBody>
                  <a:tcPr/>
                </a:tc>
                <a:tc>
                  <a:txBody>
                    <a:bodyPr/>
                    <a:lstStyle/>
                    <a:p>
                      <a:pPr algn="ctr"/>
                      <a:r>
                        <a:rPr lang="en-GB" dirty="0" err="1"/>
                        <a:t>Justificación</a:t>
                      </a:r>
                      <a:endParaRPr lang="en-GB" i="1" dirty="0"/>
                    </a:p>
                  </a:txBody>
                  <a:tcPr/>
                </a:tc>
                <a:extLst>
                  <a:ext uri="{0D108BD9-81ED-4DB2-BD59-A6C34878D82A}">
                    <a16:rowId xmlns="" xmlns:a16="http://schemas.microsoft.com/office/drawing/2014/main" val="10000"/>
                  </a:ext>
                </a:extLst>
              </a:tr>
              <a:tr h="370840">
                <a:tc>
                  <a:txBody>
                    <a:bodyPr/>
                    <a:lstStyle/>
                    <a:p>
                      <a:r>
                        <a:rPr lang="en-GB" dirty="0">
                          <a:latin typeface="Consolas" panose="020B0609020204030204" pitchFamily="49" charset="0"/>
                        </a:rPr>
                        <a:t>str1 == str2;	</a:t>
                      </a:r>
                    </a:p>
                  </a:txBody>
                  <a:tcPr/>
                </a:tc>
                <a:tc>
                  <a:txBody>
                    <a:bodyPr/>
                    <a:lstStyle/>
                    <a:p>
                      <a:endParaRPr lang="en-GB" dirty="0"/>
                    </a:p>
                  </a:txBody>
                  <a:tcPr/>
                </a:tc>
                <a:tc>
                  <a:txBody>
                    <a:bodyPr/>
                    <a:lstStyle/>
                    <a:p>
                      <a:endParaRPr lang="en-GB"/>
                    </a:p>
                  </a:txBody>
                  <a:tcPr/>
                </a:tc>
                <a:extLst>
                  <a:ext uri="{0D108BD9-81ED-4DB2-BD59-A6C34878D82A}">
                    <a16:rowId xmlns="" xmlns:a16="http://schemas.microsoft.com/office/drawing/2014/main" val="10001"/>
                  </a:ext>
                </a:extLst>
              </a:tr>
              <a:tr h="370840">
                <a:tc>
                  <a:txBody>
                    <a:bodyPr/>
                    <a:lstStyle/>
                    <a:p>
                      <a:r>
                        <a:rPr lang="en-GB" dirty="0">
                          <a:latin typeface="Consolas" panose="020B0609020204030204" pitchFamily="49" charset="0"/>
                        </a:rPr>
                        <a:t>str1 == str3;	</a:t>
                      </a:r>
                    </a:p>
                  </a:txBody>
                  <a:tcPr/>
                </a:tc>
                <a:tc>
                  <a:txBody>
                    <a:bodyPr/>
                    <a:lstStyle/>
                    <a:p>
                      <a:endParaRPr lang="en-GB"/>
                    </a:p>
                  </a:txBody>
                  <a:tcPr/>
                </a:tc>
                <a:tc>
                  <a:txBody>
                    <a:bodyPr/>
                    <a:lstStyle/>
                    <a:p>
                      <a:endParaRPr lang="en-GB"/>
                    </a:p>
                  </a:txBody>
                  <a:tcPr/>
                </a:tc>
                <a:extLst>
                  <a:ext uri="{0D108BD9-81ED-4DB2-BD59-A6C34878D82A}">
                    <a16:rowId xmlns="" xmlns:a16="http://schemas.microsoft.com/office/drawing/2014/main" val="10002"/>
                  </a:ext>
                </a:extLst>
              </a:tr>
              <a:tr h="370840">
                <a:tc>
                  <a:txBody>
                    <a:bodyPr/>
                    <a:lstStyle/>
                    <a:p>
                      <a:r>
                        <a:rPr lang="en-GB" dirty="0">
                          <a:latin typeface="Consolas" panose="020B0609020204030204" pitchFamily="49" charset="0"/>
                        </a:rPr>
                        <a:t>str1 == str4;	</a:t>
                      </a:r>
                    </a:p>
                  </a:txBody>
                  <a:tcPr/>
                </a:tc>
                <a:tc>
                  <a:txBody>
                    <a:bodyPr/>
                    <a:lstStyle/>
                    <a:p>
                      <a:endParaRPr lang="en-GB"/>
                    </a:p>
                  </a:txBody>
                  <a:tcPr/>
                </a:tc>
                <a:tc>
                  <a:txBody>
                    <a:bodyPr/>
                    <a:lstStyle/>
                    <a:p>
                      <a:endParaRPr lang="en-GB"/>
                    </a:p>
                  </a:txBody>
                  <a:tcPr/>
                </a:tc>
                <a:extLst>
                  <a:ext uri="{0D108BD9-81ED-4DB2-BD59-A6C34878D82A}">
                    <a16:rowId xmlns="" xmlns:a16="http://schemas.microsoft.com/office/drawing/2014/main" val="10003"/>
                  </a:ext>
                </a:extLst>
              </a:tr>
              <a:tr h="370840">
                <a:tc>
                  <a:txBody>
                    <a:bodyPr/>
                    <a:lstStyle/>
                    <a:p>
                      <a:r>
                        <a:rPr lang="en-GB" dirty="0">
                          <a:latin typeface="Consolas" panose="020B0609020204030204" pitchFamily="49" charset="0"/>
                        </a:rPr>
                        <a:t>str2 == str3;</a:t>
                      </a:r>
                    </a:p>
                  </a:txBody>
                  <a:tcPr/>
                </a:tc>
                <a:tc>
                  <a:txBody>
                    <a:bodyPr/>
                    <a:lstStyle/>
                    <a:p>
                      <a:endParaRPr lang="en-GB" dirty="0"/>
                    </a:p>
                  </a:txBody>
                  <a:tcPr/>
                </a:tc>
                <a:tc>
                  <a:txBody>
                    <a:bodyPr/>
                    <a:lstStyle/>
                    <a:p>
                      <a:endParaRPr lang="en-GB"/>
                    </a:p>
                  </a:txBody>
                  <a:tcPr/>
                </a:tc>
                <a:extLst>
                  <a:ext uri="{0D108BD9-81ED-4DB2-BD59-A6C34878D82A}">
                    <a16:rowId xmlns="" xmlns:a16="http://schemas.microsoft.com/office/drawing/2014/main" val="10004"/>
                  </a:ext>
                </a:extLst>
              </a:tr>
              <a:tr h="370840">
                <a:tc>
                  <a:txBody>
                    <a:bodyPr/>
                    <a:lstStyle/>
                    <a:p>
                      <a:r>
                        <a:rPr lang="en-GB" dirty="0">
                          <a:latin typeface="Consolas" panose="020B0609020204030204" pitchFamily="49" charset="0"/>
                        </a:rPr>
                        <a:t>str2 == str4;</a:t>
                      </a:r>
                    </a:p>
                  </a:txBody>
                  <a:tcPr/>
                </a:tc>
                <a:tc>
                  <a:txBody>
                    <a:bodyPr/>
                    <a:lstStyle/>
                    <a:p>
                      <a:endParaRPr lang="en-GB" dirty="0"/>
                    </a:p>
                  </a:txBody>
                  <a:tcPr/>
                </a:tc>
                <a:tc>
                  <a:txBody>
                    <a:bodyPr/>
                    <a:lstStyle/>
                    <a:p>
                      <a:endParaRPr lang="en-GB"/>
                    </a:p>
                  </a:txBody>
                  <a:tcPr/>
                </a:tc>
                <a:extLst>
                  <a:ext uri="{0D108BD9-81ED-4DB2-BD59-A6C34878D82A}">
                    <a16:rowId xmlns="" xmlns:a16="http://schemas.microsoft.com/office/drawing/2014/main" val="10005"/>
                  </a:ext>
                </a:extLst>
              </a:tr>
              <a:tr h="370840">
                <a:tc>
                  <a:txBody>
                    <a:bodyPr/>
                    <a:lstStyle/>
                    <a:p>
                      <a:r>
                        <a:rPr lang="en-GB" dirty="0">
                          <a:latin typeface="Consolas" panose="020B0609020204030204" pitchFamily="49" charset="0"/>
                        </a:rPr>
                        <a:t>str3 == str4;</a:t>
                      </a:r>
                    </a:p>
                  </a:txBody>
                  <a:tcPr/>
                </a:tc>
                <a:tc>
                  <a:txBody>
                    <a:bodyPr/>
                    <a:lstStyle/>
                    <a:p>
                      <a:endParaRPr lang="en-GB" dirty="0"/>
                    </a:p>
                  </a:txBody>
                  <a:tcPr/>
                </a:tc>
                <a:tc>
                  <a:txBody>
                    <a:bodyPr/>
                    <a:lstStyle/>
                    <a:p>
                      <a:endParaRPr lang="en-GB"/>
                    </a:p>
                  </a:txBody>
                  <a:tcPr/>
                </a:tc>
                <a:extLst>
                  <a:ext uri="{0D108BD9-81ED-4DB2-BD59-A6C34878D82A}">
                    <a16:rowId xmlns="" xmlns:a16="http://schemas.microsoft.com/office/drawing/2014/main" val="10006"/>
                  </a:ext>
                </a:extLst>
              </a:tr>
              <a:tr h="370840">
                <a:tc>
                  <a:txBody>
                    <a:bodyPr/>
                    <a:lstStyle/>
                    <a:p>
                      <a:r>
                        <a:rPr lang="en-GB" dirty="0">
                          <a:latin typeface="Consolas" panose="020B0609020204030204" pitchFamily="49" charset="0"/>
                        </a:rPr>
                        <a:t>str6 == str7;</a:t>
                      </a:r>
                    </a:p>
                  </a:txBody>
                  <a:tcPr/>
                </a:tc>
                <a:tc>
                  <a:txBody>
                    <a:bodyPr/>
                    <a:lstStyle/>
                    <a:p>
                      <a:endParaRPr lang="en-GB" dirty="0"/>
                    </a:p>
                  </a:txBody>
                  <a:tcPr/>
                </a:tc>
                <a:tc>
                  <a:txBody>
                    <a:bodyPr/>
                    <a:lstStyle/>
                    <a:p>
                      <a:endParaRPr lang="en-GB" dirty="0"/>
                    </a:p>
                  </a:txBody>
                  <a:tcPr/>
                </a:tc>
                <a:extLst>
                  <a:ext uri="{0D108BD9-81ED-4DB2-BD59-A6C34878D82A}">
                    <a16:rowId xmlns="" xmlns:a16="http://schemas.microsoft.com/office/drawing/2014/main" val="10007"/>
                  </a:ext>
                </a:extLst>
              </a:tr>
              <a:tr h="370840">
                <a:tc>
                  <a:txBody>
                    <a:bodyPr/>
                    <a:lstStyle/>
                    <a:p>
                      <a:r>
                        <a:rPr lang="en-GB" dirty="0">
                          <a:latin typeface="Consolas" panose="020B0609020204030204" pitchFamily="49" charset="0"/>
                        </a:rPr>
                        <a:t>str1.equals(str4);</a:t>
                      </a:r>
                    </a:p>
                  </a:txBody>
                  <a:tcPr/>
                </a:tc>
                <a:tc>
                  <a:txBody>
                    <a:bodyPr/>
                    <a:lstStyle/>
                    <a:p>
                      <a:endParaRPr lang="en-GB" dirty="0"/>
                    </a:p>
                  </a:txBody>
                  <a:tcPr/>
                </a:tc>
                <a:tc>
                  <a:txBody>
                    <a:bodyPr/>
                    <a:lstStyle/>
                    <a:p>
                      <a:endParaRPr lang="en-GB" dirty="0"/>
                    </a:p>
                  </a:txBody>
                  <a:tcPr/>
                </a:tc>
                <a:extLst>
                  <a:ext uri="{0D108BD9-81ED-4DB2-BD59-A6C34878D82A}">
                    <a16:rowId xmlns="" xmlns:a16="http://schemas.microsoft.com/office/drawing/2014/main" val="1000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latin typeface="Consolas" panose="020B0609020204030204" pitchFamily="49" charset="0"/>
                        </a:rPr>
                        <a:t>str6.equals(str7);</a:t>
                      </a:r>
                    </a:p>
                  </a:txBody>
                  <a:tcPr/>
                </a:tc>
                <a:tc>
                  <a:txBody>
                    <a:bodyPr/>
                    <a:lstStyle/>
                    <a:p>
                      <a:endParaRPr lang="en-GB" dirty="0"/>
                    </a:p>
                  </a:txBody>
                  <a:tcPr/>
                </a:tc>
                <a:tc>
                  <a:txBody>
                    <a:bodyPr/>
                    <a:lstStyle/>
                    <a:p>
                      <a:endParaRPr lang="en-GB" dirty="0"/>
                    </a:p>
                  </a:txBody>
                  <a:tcPr/>
                </a:tc>
                <a:extLst>
                  <a:ext uri="{0D108BD9-81ED-4DB2-BD59-A6C34878D82A}">
                    <a16:rowId xmlns="" xmlns:a16="http://schemas.microsoft.com/office/drawing/2014/main" val="10009"/>
                  </a:ext>
                </a:extLst>
              </a:tr>
            </a:tbl>
          </a:graphicData>
        </a:graphic>
      </p:graphicFrame>
    </p:spTree>
    <p:extLst>
      <p:ext uri="{BB962C8B-B14F-4D97-AF65-F5344CB8AC3E}">
        <p14:creationId xmlns:p14="http://schemas.microsoft.com/office/powerpoint/2010/main" val="1560490480"/>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Clase Persona</a:t>
            </a:r>
          </a:p>
        </p:txBody>
      </p:sp>
      <p:sp>
        <p:nvSpPr>
          <p:cNvPr id="3" name="Marcador de contenido 2"/>
          <p:cNvSpPr>
            <a:spLocks noGrp="1"/>
          </p:cNvSpPr>
          <p:nvPr>
            <p:ph idx="1"/>
          </p:nvPr>
        </p:nvSpPr>
        <p:spPr/>
        <p:txBody>
          <a:bodyPr/>
          <a:lstStyle/>
          <a:p>
            <a:r>
              <a:rPr lang="es-AR" dirty="0"/>
              <a:t>Considere la clase Persona</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211</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9" name="Rectángulo 8"/>
          <p:cNvSpPr/>
          <p:nvPr/>
        </p:nvSpPr>
        <p:spPr>
          <a:xfrm>
            <a:off x="1270000" y="2666643"/>
            <a:ext cx="6502400"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apellido;</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nroDNI</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DNI</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a:t>
            </a:r>
            <a:endParaRPr lang="es-AR" dirty="0"/>
          </a:p>
          <a:p>
            <a:r>
              <a:rPr lang="es-AR" dirty="0">
                <a:solidFill>
                  <a:srgbClr val="000000"/>
                </a:solidFill>
                <a:latin typeface="Consolas" panose="020B0609020204030204" pitchFamily="49" charset="0"/>
              </a:rPr>
              <a:t>    apellido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nroDNI</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DNI;</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devolverNombreCompleto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apellido;</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60129263"/>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Clase Persona</a:t>
            </a:r>
          </a:p>
        </p:txBody>
      </p:sp>
      <p:sp>
        <p:nvSpPr>
          <p:cNvPr id="3" name="Marcador de contenido 2"/>
          <p:cNvSpPr>
            <a:spLocks noGrp="1"/>
          </p:cNvSpPr>
          <p:nvPr>
            <p:ph idx="1"/>
          </p:nvPr>
        </p:nvSpPr>
        <p:spPr/>
        <p:txBody>
          <a:bodyPr>
            <a:normAutofit fontScale="92500" lnSpcReduction="20000"/>
          </a:bodyPr>
          <a:lstStyle/>
          <a:p>
            <a:r>
              <a:rPr lang="es-AR" dirty="0" err="1">
                <a:solidFill>
                  <a:prstClr val="black"/>
                </a:solidFill>
                <a:latin typeface="Arial" panose="020B0604020202020204" pitchFamily="34" charset="0"/>
              </a:rPr>
              <a:t>Reimplemente</a:t>
            </a:r>
            <a:r>
              <a:rPr lang="es-AR" dirty="0">
                <a:solidFill>
                  <a:prstClr val="black"/>
                </a:solidFill>
                <a:latin typeface="Arial" panose="020B0604020202020204" pitchFamily="34" charset="0"/>
              </a:rPr>
              <a:t> para hacer uso del método </a:t>
            </a:r>
            <a:r>
              <a:rPr lang="es-AR" dirty="0" err="1">
                <a:solidFill>
                  <a:prstClr val="black"/>
                </a:solidFill>
                <a:latin typeface="Consolas" panose="020B0609020204030204" pitchFamily="49" charset="0"/>
              </a:rPr>
              <a:t>toString</a:t>
            </a:r>
            <a:r>
              <a:rPr lang="es-AR" dirty="0">
                <a:solidFill>
                  <a:prstClr val="black"/>
                </a:solidFill>
                <a:latin typeface="Arial" panose="020B0604020202020204" pitchFamily="34" charset="0"/>
              </a:rPr>
              <a:t>().</a:t>
            </a:r>
          </a:p>
          <a:p>
            <a:r>
              <a:rPr lang="es-AR" dirty="0">
                <a:solidFill>
                  <a:prstClr val="black"/>
                </a:solidFill>
                <a:latin typeface="Arial" panose="020B0604020202020204" pitchFamily="34" charset="0"/>
              </a:rPr>
              <a:t>Implemente el método </a:t>
            </a:r>
            <a:r>
              <a:rPr lang="es-AR" dirty="0" err="1">
                <a:solidFill>
                  <a:prstClr val="black"/>
                </a:solidFill>
                <a:latin typeface="Consolas" panose="020B0609020204030204" pitchFamily="49" charset="0"/>
              </a:rPr>
              <a:t>equals</a:t>
            </a:r>
            <a:r>
              <a:rPr lang="es-AR" dirty="0">
                <a:solidFill>
                  <a:prstClr val="black"/>
                </a:solidFill>
                <a:latin typeface="Consolas" panose="020B0609020204030204" pitchFamily="49" charset="0"/>
              </a:rPr>
              <a:t>(</a:t>
            </a:r>
            <a:r>
              <a:rPr lang="es-AR" dirty="0" err="1">
                <a:solidFill>
                  <a:prstClr val="black"/>
                </a:solidFill>
                <a:latin typeface="Consolas" panose="020B0609020204030204" pitchFamily="49" charset="0"/>
              </a:rPr>
              <a:t>Object</a:t>
            </a:r>
            <a:r>
              <a:rPr lang="es-AR" dirty="0">
                <a:solidFill>
                  <a:prstClr val="black"/>
                </a:solidFill>
                <a:latin typeface="Arial" panose="020B0604020202020204" pitchFamily="34" charset="0"/>
              </a:rPr>
              <a:t> </a:t>
            </a:r>
            <a:r>
              <a:rPr lang="es-AR" dirty="0" err="1">
                <a:solidFill>
                  <a:prstClr val="black"/>
                </a:solidFill>
                <a:latin typeface="Consolas" panose="020B0609020204030204" pitchFamily="49" charset="0"/>
              </a:rPr>
              <a:t>obj</a:t>
            </a:r>
            <a:r>
              <a:rPr lang="es-AR" dirty="0">
                <a:solidFill>
                  <a:prstClr val="black"/>
                </a:solidFill>
                <a:latin typeface="Arial" panose="020B0604020202020204" pitchFamily="34" charset="0"/>
              </a:rPr>
              <a:t>) en la clase </a:t>
            </a:r>
            <a:r>
              <a:rPr lang="es-AR" dirty="0">
                <a:solidFill>
                  <a:prstClr val="black"/>
                </a:solidFill>
                <a:latin typeface="Consolas" panose="020B0609020204030204" pitchFamily="49" charset="0"/>
              </a:rPr>
              <a:t>Persona</a:t>
            </a:r>
            <a:r>
              <a:rPr lang="es-AR" dirty="0">
                <a:solidFill>
                  <a:prstClr val="black"/>
                </a:solidFill>
                <a:latin typeface="Arial" panose="020B0604020202020204" pitchFamily="34" charset="0"/>
              </a:rPr>
              <a:t> que debe retornar </a:t>
            </a:r>
            <a:r>
              <a:rPr lang="es-AR" dirty="0">
                <a:solidFill>
                  <a:prstClr val="black"/>
                </a:solidFill>
                <a:latin typeface="Consolas" panose="020B0609020204030204" pitchFamily="49" charset="0"/>
              </a:rPr>
              <a:t>true</a:t>
            </a:r>
            <a:r>
              <a:rPr lang="es-AR" dirty="0">
                <a:solidFill>
                  <a:prstClr val="black"/>
                </a:solidFill>
                <a:latin typeface="Arial" panose="020B0604020202020204" pitchFamily="34" charset="0"/>
              </a:rPr>
              <a:t> cuando la persona pasada como parámetro (</a:t>
            </a:r>
            <a:r>
              <a:rPr lang="es-AR" dirty="0" err="1">
                <a:solidFill>
                  <a:prstClr val="black"/>
                </a:solidFill>
                <a:latin typeface="Arial" panose="020B0604020202020204" pitchFamily="34" charset="0"/>
              </a:rPr>
              <a:t>obj</a:t>
            </a:r>
            <a:r>
              <a:rPr lang="es-AR" dirty="0">
                <a:solidFill>
                  <a:prstClr val="black"/>
                </a:solidFill>
                <a:latin typeface="Arial" panose="020B0604020202020204" pitchFamily="34" charset="0"/>
              </a:rPr>
              <a:t>) tiene el mismo nombre, apellido y número de DNI de la instancia donde se invoca el método.</a:t>
            </a:r>
          </a:p>
          <a:p>
            <a:r>
              <a:rPr lang="es-AR" dirty="0">
                <a:solidFill>
                  <a:prstClr val="black"/>
                </a:solidFill>
                <a:latin typeface="Arial" panose="020B0604020202020204" pitchFamily="34" charset="0"/>
              </a:rPr>
              <a:t>Cree un método </a:t>
            </a:r>
            <a:r>
              <a:rPr lang="es-AR" dirty="0" err="1">
                <a:solidFill>
                  <a:prstClr val="black"/>
                </a:solidFill>
                <a:latin typeface="Consolas" panose="020B0609020204030204" pitchFamily="49" charset="0"/>
              </a:rPr>
              <a:t>main</a:t>
            </a:r>
            <a:r>
              <a:rPr lang="es-AR" dirty="0">
                <a:solidFill>
                  <a:prstClr val="black"/>
                </a:solidFill>
                <a:latin typeface="Arial" panose="020B0604020202020204" pitchFamily="34" charset="0"/>
              </a:rPr>
              <a:t> en la clase </a:t>
            </a:r>
            <a:r>
              <a:rPr lang="es-AR" dirty="0">
                <a:solidFill>
                  <a:prstClr val="black"/>
                </a:solidFill>
                <a:latin typeface="Consolas" panose="020B0609020204030204" pitchFamily="49" charset="0"/>
              </a:rPr>
              <a:t>Persona</a:t>
            </a:r>
            <a:r>
              <a:rPr lang="es-AR" dirty="0">
                <a:solidFill>
                  <a:prstClr val="black"/>
                </a:solidFill>
                <a:latin typeface="Arial" panose="020B0604020202020204" pitchFamily="34" charset="0"/>
              </a:rPr>
              <a:t> que cree dos instancias p1 y p2 de </a:t>
            </a:r>
            <a:r>
              <a:rPr lang="es-AR" dirty="0">
                <a:solidFill>
                  <a:prstClr val="black"/>
                </a:solidFill>
                <a:latin typeface="Consolas" panose="020B0609020204030204" pitchFamily="49" charset="0"/>
              </a:rPr>
              <a:t>Persona</a:t>
            </a:r>
            <a:r>
              <a:rPr lang="es-AR" b="1" dirty="0">
                <a:solidFill>
                  <a:prstClr val="black"/>
                </a:solidFill>
                <a:latin typeface="Arial" panose="020B0604020202020204" pitchFamily="34" charset="0"/>
              </a:rPr>
              <a:t> </a:t>
            </a:r>
            <a:r>
              <a:rPr lang="es-AR" dirty="0">
                <a:solidFill>
                  <a:prstClr val="black"/>
                </a:solidFill>
                <a:latin typeface="Arial" panose="020B0604020202020204" pitchFamily="34" charset="0"/>
              </a:rPr>
              <a:t>con igual nombre y apellido pero distinto DNI. Imprima por pantalla el resultado de </a:t>
            </a:r>
            <a:r>
              <a:rPr lang="es-AR" dirty="0" err="1">
                <a:solidFill>
                  <a:prstClr val="black"/>
                </a:solidFill>
                <a:latin typeface="Consolas" panose="020B0609020204030204" pitchFamily="49" charset="0"/>
              </a:rPr>
              <a:t>toString</a:t>
            </a:r>
            <a:r>
              <a:rPr lang="es-AR" dirty="0">
                <a:solidFill>
                  <a:prstClr val="black"/>
                </a:solidFill>
                <a:latin typeface="Arial" panose="020B0604020202020204" pitchFamily="34" charset="0"/>
              </a:rPr>
              <a:t>() invocado sobre ambas instancias, y el resultado de invocar </a:t>
            </a:r>
            <a:r>
              <a:rPr lang="es-AR" dirty="0">
                <a:solidFill>
                  <a:prstClr val="black"/>
                </a:solidFill>
                <a:latin typeface="Consolas" panose="020B0609020204030204" pitchFamily="49" charset="0"/>
              </a:rPr>
              <a:t>p1.equals(p2</a:t>
            </a:r>
            <a:r>
              <a:rPr lang="es-AR" dirty="0">
                <a:solidFill>
                  <a:prstClr val="black"/>
                </a:solidFill>
                <a:latin typeface="Arial" panose="020B0604020202020204" pitchFamily="34" charset="0"/>
              </a:rPr>
              <a:t>).</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212</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Tree>
    <p:extLst>
      <p:ext uri="{BB962C8B-B14F-4D97-AF65-F5344CB8AC3E}">
        <p14:creationId xmlns:p14="http://schemas.microsoft.com/office/powerpoint/2010/main" val="2734481255"/>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3" name="Marcador de contenido 2"/>
          <p:cNvSpPr>
            <a:spLocks noGrp="1"/>
          </p:cNvSpPr>
          <p:nvPr>
            <p:ph idx="1"/>
          </p:nvPr>
        </p:nvSpPr>
        <p:spPr/>
        <p:txBody>
          <a:bodyPr>
            <a:normAutofit fontScale="92500" lnSpcReduction="10000"/>
          </a:bodyPr>
          <a:lstStyle/>
          <a:p>
            <a:pPr algn="just">
              <a:buFont typeface="Symbol" panose="05050102010706020507" pitchFamily="18" charset="2"/>
              <a:buChar char="·"/>
            </a:pPr>
            <a:r>
              <a:rPr lang="es-AR" dirty="0">
                <a:latin typeface="Arial" panose="020B0604020202020204" pitchFamily="34" charset="0"/>
              </a:rPr>
              <a:t>Escribir una clase llamada </a:t>
            </a:r>
            <a:r>
              <a:rPr lang="es-AR" dirty="0">
                <a:latin typeface="Consolas" panose="020B0609020204030204" pitchFamily="49" charset="0"/>
              </a:rPr>
              <a:t>Cliente</a:t>
            </a:r>
            <a:r>
              <a:rPr lang="es-AR" dirty="0">
                <a:latin typeface="Arial" panose="020B0604020202020204" pitchFamily="34" charset="0"/>
              </a:rPr>
              <a:t> y otra </a:t>
            </a:r>
            <a:r>
              <a:rPr lang="es-AR" dirty="0" err="1">
                <a:latin typeface="Arial" panose="020B0604020202020204" pitchFamily="34" charset="0"/>
              </a:rPr>
              <a:t>CuentaCorriente</a:t>
            </a:r>
            <a:r>
              <a:rPr lang="es-AR" dirty="0">
                <a:latin typeface="Arial" panose="020B0604020202020204" pitchFamily="34" charset="0"/>
              </a:rPr>
              <a:t>.</a:t>
            </a:r>
            <a:endParaRPr lang="es-AR" dirty="0">
              <a:latin typeface="Calibri" panose="020F0502020204030204" pitchFamily="34" charset="0"/>
            </a:endParaRPr>
          </a:p>
          <a:p>
            <a:pPr algn="just">
              <a:buFont typeface="Symbol" panose="05050102010706020507" pitchFamily="18" charset="2"/>
              <a:buChar char="·"/>
            </a:pPr>
            <a:r>
              <a:rPr lang="es-AR" dirty="0">
                <a:latin typeface="Arial" panose="020B0604020202020204" pitchFamily="34" charset="0"/>
              </a:rPr>
              <a:t>La clase </a:t>
            </a:r>
            <a:r>
              <a:rPr lang="es-AR" dirty="0">
                <a:latin typeface="Consolas" panose="020B0609020204030204" pitchFamily="49" charset="0"/>
              </a:rPr>
              <a:t>Cliente</a:t>
            </a:r>
            <a:r>
              <a:rPr lang="es-AR" dirty="0">
                <a:latin typeface="Arial" panose="020B0604020202020204" pitchFamily="34" charset="0"/>
              </a:rPr>
              <a:t> tiene tres variables de instancia </a:t>
            </a:r>
            <a:r>
              <a:rPr lang="es-AR" dirty="0" err="1">
                <a:latin typeface="Consolas" panose="020B0609020204030204" pitchFamily="49" charset="0"/>
              </a:rPr>
              <a:t>private</a:t>
            </a:r>
            <a:r>
              <a:rPr lang="es-AR" dirty="0">
                <a:latin typeface="Arial" panose="020B0604020202020204" pitchFamily="34" charset="0"/>
              </a:rPr>
              <a:t>: </a:t>
            </a:r>
            <a:r>
              <a:rPr lang="es-AR" dirty="0">
                <a:latin typeface="Consolas" panose="020B0609020204030204" pitchFamily="49" charset="0"/>
              </a:rPr>
              <a:t>nombre</a:t>
            </a:r>
            <a:r>
              <a:rPr lang="es-AR" dirty="0">
                <a:latin typeface="Arial" panose="020B0604020202020204" pitchFamily="34" charset="0"/>
              </a:rPr>
              <a:t> y </a:t>
            </a:r>
            <a:r>
              <a:rPr lang="es-AR" dirty="0">
                <a:latin typeface="Consolas" panose="020B0609020204030204" pitchFamily="49" charset="0"/>
              </a:rPr>
              <a:t>apellido</a:t>
            </a:r>
            <a:r>
              <a:rPr lang="es-AR" dirty="0">
                <a:latin typeface="Arial" panose="020B0604020202020204" pitchFamily="34" charset="0"/>
              </a:rPr>
              <a:t> de tipo </a:t>
            </a:r>
            <a:r>
              <a:rPr lang="es-AR" dirty="0" err="1">
                <a:latin typeface="Consolas" panose="020B0609020204030204" pitchFamily="49" charset="0"/>
              </a:rPr>
              <a:t>String</a:t>
            </a:r>
            <a:r>
              <a:rPr lang="es-AR" dirty="0">
                <a:latin typeface="Arial" panose="020B0604020202020204" pitchFamily="34" charset="0"/>
              </a:rPr>
              <a:t> y edad de tipo </a:t>
            </a:r>
            <a:r>
              <a:rPr lang="es-AR" dirty="0" err="1">
                <a:latin typeface="Consolas" panose="020B0609020204030204" pitchFamily="49" charset="0"/>
              </a:rPr>
              <a:t>int</a:t>
            </a:r>
            <a:r>
              <a:rPr lang="es-AR" dirty="0">
                <a:latin typeface="Arial" panose="020B0604020202020204" pitchFamily="34" charset="0"/>
              </a:rPr>
              <a:t>. Escriba los métodos para </a:t>
            </a:r>
            <a:r>
              <a:rPr lang="es-AR" dirty="0" err="1">
                <a:latin typeface="Arial" panose="020B0604020202020204" pitchFamily="34" charset="0"/>
              </a:rPr>
              <a:t>setear</a:t>
            </a:r>
            <a:r>
              <a:rPr lang="es-AR" dirty="0">
                <a:latin typeface="Arial" panose="020B0604020202020204" pitchFamily="34" charset="0"/>
              </a:rPr>
              <a:t> y recuperar los valores de dichas variables.</a:t>
            </a:r>
          </a:p>
          <a:p>
            <a:pPr algn="just">
              <a:buFont typeface="Symbol" panose="05050102010706020507" pitchFamily="18" charset="2"/>
              <a:buChar char="·"/>
            </a:pPr>
            <a:r>
              <a:rPr lang="es-AR" dirty="0">
                <a:latin typeface="Arial" panose="020B0604020202020204" pitchFamily="34" charset="0"/>
              </a:rPr>
              <a:t>La clase </a:t>
            </a:r>
            <a:r>
              <a:rPr lang="es-AR" dirty="0" err="1">
                <a:latin typeface="Consolas" panose="020B0609020204030204" pitchFamily="49" charset="0"/>
              </a:rPr>
              <a:t>CuentaCorriente</a:t>
            </a:r>
            <a:r>
              <a:rPr lang="es-AR" dirty="0">
                <a:latin typeface="Arial" panose="020B0604020202020204" pitchFamily="34" charset="0"/>
              </a:rPr>
              <a:t> tiene tres variables de instancia </a:t>
            </a:r>
            <a:r>
              <a:rPr lang="es-AR" dirty="0" err="1">
                <a:latin typeface="Consolas" panose="020B0609020204030204" pitchFamily="49" charset="0"/>
              </a:rPr>
              <a:t>private</a:t>
            </a:r>
            <a:r>
              <a:rPr lang="es-AR" dirty="0">
                <a:latin typeface="Arial" panose="020B0604020202020204" pitchFamily="34" charset="0"/>
              </a:rPr>
              <a:t>: titular de tipo </a:t>
            </a:r>
            <a:r>
              <a:rPr lang="es-AR" dirty="0">
                <a:latin typeface="Consolas" panose="020B0609020204030204" pitchFamily="49" charset="0"/>
              </a:rPr>
              <a:t>Cliente</a:t>
            </a:r>
            <a:r>
              <a:rPr lang="es-AR" dirty="0">
                <a:latin typeface="Arial" panose="020B0604020202020204" pitchFamily="34" charset="0"/>
              </a:rPr>
              <a:t> que representa al titular de la cuenta, </a:t>
            </a:r>
            <a:r>
              <a:rPr lang="es-AR" dirty="0" err="1">
                <a:latin typeface="Arial" panose="020B0604020202020204" pitchFamily="34" charset="0"/>
              </a:rPr>
              <a:t>nroCuenta</a:t>
            </a:r>
            <a:r>
              <a:rPr lang="es-AR" dirty="0">
                <a:latin typeface="Arial" panose="020B0604020202020204" pitchFamily="34" charset="0"/>
              </a:rPr>
              <a:t> de tipo </a:t>
            </a:r>
            <a:r>
              <a:rPr lang="es-AR" dirty="0" err="1">
                <a:latin typeface="Consolas" panose="020B0609020204030204" pitchFamily="49" charset="0"/>
              </a:rPr>
              <a:t>int</a:t>
            </a:r>
            <a:r>
              <a:rPr lang="es-AR" dirty="0">
                <a:latin typeface="Arial" panose="020B0604020202020204" pitchFamily="34" charset="0"/>
              </a:rPr>
              <a:t> y </a:t>
            </a:r>
            <a:r>
              <a:rPr lang="es-AR" dirty="0">
                <a:latin typeface="Consolas" panose="020B0609020204030204" pitchFamily="49" charset="0"/>
              </a:rPr>
              <a:t>saldo</a:t>
            </a:r>
            <a:r>
              <a:rPr lang="es-AR" dirty="0">
                <a:latin typeface="Arial" panose="020B0604020202020204" pitchFamily="34" charset="0"/>
              </a:rPr>
              <a:t> de tipo </a:t>
            </a:r>
            <a:r>
              <a:rPr lang="es-AR" dirty="0" err="1">
                <a:latin typeface="Consolas" panose="020B0609020204030204" pitchFamily="49" charset="0"/>
              </a:rPr>
              <a:t>double</a:t>
            </a:r>
            <a:r>
              <a:rPr lang="es-AR" dirty="0">
                <a:latin typeface="Arial" panose="020B0604020202020204" pitchFamily="34" charset="0"/>
              </a:rPr>
              <a:t>. Escriba los métodos </a:t>
            </a:r>
            <a:r>
              <a:rPr lang="es-AR" dirty="0" err="1">
                <a:latin typeface="Consolas" panose="020B0609020204030204" pitchFamily="49" charset="0"/>
              </a:rPr>
              <a:t>get</a:t>
            </a:r>
            <a:r>
              <a:rPr lang="es-AR" dirty="0">
                <a:latin typeface="Consolas" panose="020B0609020204030204" pitchFamily="49" charset="0"/>
              </a:rPr>
              <a:t>/set</a:t>
            </a:r>
            <a:r>
              <a:rPr lang="es-AR" dirty="0">
                <a:latin typeface="Arial" panose="020B0604020202020204" pitchFamily="34" charset="0"/>
              </a:rPr>
              <a:t> para </a:t>
            </a:r>
            <a:r>
              <a:rPr lang="es-AR" dirty="0" err="1">
                <a:latin typeface="Arial" panose="020B0604020202020204" pitchFamily="34" charset="0"/>
              </a:rPr>
              <a:t>setear</a:t>
            </a:r>
            <a:r>
              <a:rPr lang="es-AR" dirty="0">
                <a:latin typeface="Arial" panose="020B0604020202020204" pitchFamily="34" charset="0"/>
              </a:rPr>
              <a:t> y recuperar los valores de dichas variables.</a:t>
            </a:r>
          </a:p>
          <a:p>
            <a:endParaRPr lang="es-AR" dirty="0"/>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213</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Tree>
    <p:extLst>
      <p:ext uri="{BB962C8B-B14F-4D97-AF65-F5344CB8AC3E}">
        <p14:creationId xmlns:p14="http://schemas.microsoft.com/office/powerpoint/2010/main" val="2094630498"/>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3" name="Marcador de contenido 2"/>
          <p:cNvSpPr>
            <a:spLocks noGrp="1"/>
          </p:cNvSpPr>
          <p:nvPr>
            <p:ph idx="1"/>
          </p:nvPr>
        </p:nvSpPr>
        <p:spPr/>
        <p:txBody>
          <a:bodyPr>
            <a:normAutofit fontScale="70000" lnSpcReduction="20000"/>
          </a:bodyPr>
          <a:lstStyle/>
          <a:p>
            <a:pPr algn="just">
              <a:buFont typeface="Symbol" panose="05050102010706020507" pitchFamily="18" charset="2"/>
              <a:buChar char="·"/>
            </a:pPr>
            <a:r>
              <a:rPr lang="es-AR" dirty="0">
                <a:latin typeface="Arial" panose="020B0604020202020204" pitchFamily="34" charset="0"/>
              </a:rPr>
              <a:t>Escriba 2 constructores: uno con 3 argumentos de tipo </a:t>
            </a:r>
            <a:r>
              <a:rPr lang="es-AR" dirty="0">
                <a:latin typeface="Consolas" panose="020B0609020204030204" pitchFamily="49" charset="0"/>
              </a:rPr>
              <a:t>(Cliente, </a:t>
            </a:r>
            <a:r>
              <a:rPr lang="es-AR" dirty="0" err="1">
                <a:latin typeface="Consolas" panose="020B0609020204030204" pitchFamily="49" charset="0"/>
              </a:rPr>
              <a:t>int</a:t>
            </a:r>
            <a:r>
              <a:rPr lang="es-AR" dirty="0">
                <a:latin typeface="Consolas" panose="020B0609020204030204" pitchFamily="49" charset="0"/>
              </a:rPr>
              <a:t> y </a:t>
            </a:r>
            <a:r>
              <a:rPr lang="es-AR" dirty="0" err="1">
                <a:latin typeface="Consolas" panose="020B0609020204030204" pitchFamily="49" charset="0"/>
              </a:rPr>
              <a:t>double</a:t>
            </a:r>
            <a:r>
              <a:rPr lang="es-AR" dirty="0">
                <a:latin typeface="Consolas" panose="020B0609020204030204" pitchFamily="49" charset="0"/>
              </a:rPr>
              <a:t>) </a:t>
            </a:r>
            <a:r>
              <a:rPr lang="es-AR" dirty="0">
                <a:latin typeface="Arial" panose="020B0604020202020204" pitchFamily="34" charset="0"/>
              </a:rPr>
              <a:t>y otro con 2 de tipo (</a:t>
            </a:r>
            <a:r>
              <a:rPr lang="es-AR" sz="2900" dirty="0">
                <a:latin typeface="Consolas" panose="020B0609020204030204" pitchFamily="49" charset="0"/>
              </a:rPr>
              <a:t>Cliente</a:t>
            </a:r>
            <a:r>
              <a:rPr lang="es-AR" dirty="0">
                <a:latin typeface="Arial" panose="020B0604020202020204" pitchFamily="34" charset="0"/>
              </a:rPr>
              <a:t> y </a:t>
            </a:r>
            <a:r>
              <a:rPr lang="es-AR" sz="2900" dirty="0" err="1">
                <a:latin typeface="Consolas" panose="020B0609020204030204" pitchFamily="49" charset="0"/>
              </a:rPr>
              <a:t>int</a:t>
            </a:r>
            <a:r>
              <a:rPr lang="es-AR" dirty="0">
                <a:latin typeface="Arial" panose="020B0604020202020204" pitchFamily="34" charset="0"/>
              </a:rPr>
              <a:t>). </a:t>
            </a:r>
          </a:p>
          <a:p>
            <a:pPr algn="just">
              <a:buFont typeface="Symbol" panose="05050102010706020507" pitchFamily="18" charset="2"/>
              <a:buChar char="·"/>
            </a:pPr>
            <a:endParaRPr lang="es-AR" dirty="0">
              <a:latin typeface="Arial" panose="020B0604020202020204" pitchFamily="34" charset="0"/>
            </a:endParaRPr>
          </a:p>
          <a:p>
            <a:pPr algn="just">
              <a:buFont typeface="Symbol" panose="05050102010706020507" pitchFamily="18" charset="2"/>
              <a:buChar char="·"/>
            </a:pPr>
            <a:r>
              <a:rPr lang="es-AR" dirty="0">
                <a:latin typeface="Arial" panose="020B0604020202020204" pitchFamily="34" charset="0"/>
              </a:rPr>
              <a:t>Escriba 2 métodos </a:t>
            </a:r>
            <a:r>
              <a:rPr lang="es-AR" sz="2900" dirty="0">
                <a:latin typeface="Consolas" panose="020B0609020204030204" pitchFamily="49" charset="0"/>
              </a:rPr>
              <a:t>depositar(</a:t>
            </a:r>
            <a:r>
              <a:rPr lang="es-AR" sz="2900" dirty="0" err="1">
                <a:latin typeface="Consolas" panose="020B0609020204030204" pitchFamily="49" charset="0"/>
              </a:rPr>
              <a:t>double</a:t>
            </a:r>
            <a:r>
              <a:rPr lang="es-AR" dirty="0">
                <a:latin typeface="Arial" panose="020B0604020202020204" pitchFamily="34" charset="0"/>
              </a:rPr>
              <a:t> </a:t>
            </a:r>
            <a:r>
              <a:rPr lang="es-AR" sz="2900" dirty="0">
                <a:latin typeface="Consolas" panose="020B0609020204030204" pitchFamily="49" charset="0"/>
              </a:rPr>
              <a:t>monto</a:t>
            </a:r>
            <a:r>
              <a:rPr lang="es-AR" dirty="0">
                <a:latin typeface="Arial" panose="020B0604020202020204" pitchFamily="34" charset="0"/>
              </a:rPr>
              <a:t>) y </a:t>
            </a:r>
            <a:r>
              <a:rPr lang="es-AR" sz="2900" dirty="0">
                <a:latin typeface="Consolas" panose="020B0609020204030204" pitchFamily="49" charset="0"/>
              </a:rPr>
              <a:t>extraer(</a:t>
            </a:r>
            <a:r>
              <a:rPr lang="es-AR" sz="2900" dirty="0" err="1">
                <a:latin typeface="Consolas" panose="020B0609020204030204" pitchFamily="49" charset="0"/>
              </a:rPr>
              <a:t>double</a:t>
            </a:r>
            <a:r>
              <a:rPr lang="es-AR" dirty="0">
                <a:latin typeface="Arial" panose="020B0604020202020204" pitchFamily="34" charset="0"/>
              </a:rPr>
              <a:t> </a:t>
            </a:r>
            <a:r>
              <a:rPr lang="es-AR" sz="2900" dirty="0">
                <a:latin typeface="Consolas" panose="020B0609020204030204" pitchFamily="49" charset="0"/>
              </a:rPr>
              <a:t>monto</a:t>
            </a:r>
            <a:r>
              <a:rPr lang="es-AR" dirty="0">
                <a:latin typeface="Arial" panose="020B0604020202020204" pitchFamily="34" charset="0"/>
              </a:rPr>
              <a:t>) que incremente y </a:t>
            </a:r>
            <a:r>
              <a:rPr lang="es-AR" dirty="0" err="1">
                <a:latin typeface="Arial" panose="020B0604020202020204" pitchFamily="34" charset="0"/>
              </a:rPr>
              <a:t>decremente</a:t>
            </a:r>
            <a:r>
              <a:rPr lang="es-AR" dirty="0">
                <a:latin typeface="Arial" panose="020B0604020202020204" pitchFamily="34" charset="0"/>
              </a:rPr>
              <a:t> respectivamente el saldo de la cuenta con el monto recibido como argumento y devuelve un </a:t>
            </a:r>
            <a:r>
              <a:rPr lang="es-AR" sz="2900" dirty="0" err="1">
                <a:latin typeface="Consolas" panose="020B0609020204030204" pitchFamily="49" charset="0"/>
              </a:rPr>
              <a:t>double</a:t>
            </a:r>
            <a:r>
              <a:rPr lang="es-AR" dirty="0">
                <a:latin typeface="Arial" panose="020B0604020202020204" pitchFamily="34" charset="0"/>
              </a:rPr>
              <a:t> con el nuevo saldo.</a:t>
            </a:r>
          </a:p>
          <a:p>
            <a:pPr algn="just">
              <a:buFont typeface="Symbol" panose="05050102010706020507" pitchFamily="18" charset="2"/>
              <a:buChar char="·"/>
            </a:pPr>
            <a:endParaRPr lang="es-AR" dirty="0">
              <a:latin typeface="Arial" panose="020B0604020202020204" pitchFamily="34" charset="0"/>
            </a:endParaRPr>
          </a:p>
          <a:p>
            <a:pPr algn="just">
              <a:buFont typeface="Symbol" panose="05050102010706020507" pitchFamily="18" charset="2"/>
              <a:buChar char="·"/>
            </a:pPr>
            <a:r>
              <a:rPr lang="es-AR" dirty="0">
                <a:latin typeface="Arial" panose="020B0604020202020204" pitchFamily="34" charset="0"/>
              </a:rPr>
              <a:t>Escriba un método que imprima por pantalla todos los datos la cuenta corriente por pantalla. Al imprimir el titular de la cuenta corriente debe mostrarse el nombre, apellido y edad.</a:t>
            </a:r>
          </a:p>
          <a:p>
            <a:pPr algn="just">
              <a:buFont typeface="Symbol" panose="05050102010706020507" pitchFamily="18" charset="2"/>
              <a:buChar char="·"/>
            </a:pPr>
            <a:endParaRPr lang="es-AR" dirty="0">
              <a:latin typeface="Arial" panose="020B0604020202020204" pitchFamily="34" charset="0"/>
            </a:endParaRPr>
          </a:p>
          <a:p>
            <a:pPr algn="just">
              <a:buFont typeface="Symbol" panose="05050102010706020507" pitchFamily="18" charset="2"/>
              <a:buChar char="·"/>
            </a:pPr>
            <a:r>
              <a:rPr lang="es-AR" dirty="0">
                <a:latin typeface="Arial" panose="020B0604020202020204" pitchFamily="34" charset="0"/>
              </a:rPr>
              <a:t>Escriba un método que permita comparar cuentas corrientes considerando que  dos cuentas son iguales si sus números de cuenta son iguales. </a:t>
            </a:r>
          </a:p>
          <a:p>
            <a:endParaRPr lang="es-AR" dirty="0"/>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214</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Tree>
    <p:extLst>
      <p:ext uri="{BB962C8B-B14F-4D97-AF65-F5344CB8AC3E}">
        <p14:creationId xmlns:p14="http://schemas.microsoft.com/office/powerpoint/2010/main" val="1167115618"/>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3" name="Marcador de contenido 2"/>
          <p:cNvSpPr>
            <a:spLocks noGrp="1"/>
          </p:cNvSpPr>
          <p:nvPr>
            <p:ph idx="1"/>
          </p:nvPr>
        </p:nvSpPr>
        <p:spPr/>
        <p:txBody>
          <a:bodyPr>
            <a:noAutofit/>
          </a:bodyPr>
          <a:lstStyle/>
          <a:p>
            <a:pPr algn="just">
              <a:buFont typeface="Symbol" panose="05050102010706020507" pitchFamily="18" charset="2"/>
              <a:buChar char="·"/>
            </a:pPr>
            <a:r>
              <a:rPr lang="es-AR" sz="2000" dirty="0"/>
              <a:t>Escribir una clase llamada </a:t>
            </a:r>
            <a:r>
              <a:rPr lang="es-AR" sz="2000" dirty="0" err="1">
                <a:latin typeface="Consolas" panose="020B0609020204030204" pitchFamily="49" charset="0"/>
              </a:rPr>
              <a:t>CuentaAhorro</a:t>
            </a:r>
            <a:r>
              <a:rPr lang="es-AR" sz="2000" dirty="0"/>
              <a:t>.</a:t>
            </a:r>
          </a:p>
          <a:p>
            <a:pPr algn="just">
              <a:buFont typeface="Symbol" panose="05050102010706020507" pitchFamily="18" charset="2"/>
              <a:buChar char="·"/>
            </a:pPr>
            <a:endParaRPr lang="es-AR" sz="2000" dirty="0"/>
          </a:p>
          <a:p>
            <a:pPr lvl="1" algn="just">
              <a:buFont typeface="Symbol" panose="05050102010706020507" pitchFamily="18" charset="2"/>
              <a:buChar char="·"/>
            </a:pPr>
            <a:r>
              <a:rPr lang="es-AR" sz="2000" dirty="0"/>
              <a:t>Es una subclase de </a:t>
            </a:r>
            <a:r>
              <a:rPr lang="es-AR" sz="2000" dirty="0" err="1">
                <a:latin typeface="Consolas" panose="020B0609020204030204" pitchFamily="49" charset="0"/>
              </a:rPr>
              <a:t>CuentaCorriente</a:t>
            </a:r>
            <a:endParaRPr lang="es-AR" sz="2000" dirty="0">
              <a:latin typeface="Consolas" panose="020B0609020204030204" pitchFamily="49" charset="0"/>
            </a:endParaRPr>
          </a:p>
          <a:p>
            <a:pPr lvl="1" algn="just">
              <a:buFont typeface="Symbol" panose="05050102010706020507" pitchFamily="18" charset="2"/>
              <a:buChar char="·"/>
            </a:pPr>
            <a:r>
              <a:rPr lang="es-AR" sz="2000" dirty="0"/>
              <a:t>Tiene una variable de instancia </a:t>
            </a:r>
            <a:r>
              <a:rPr lang="es-AR" sz="2000" dirty="0" err="1">
                <a:latin typeface="Consolas" panose="020B0609020204030204" pitchFamily="49" charset="0"/>
              </a:rPr>
              <a:t>private</a:t>
            </a:r>
            <a:r>
              <a:rPr lang="es-AR" sz="2000" dirty="0"/>
              <a:t> llamada </a:t>
            </a:r>
            <a:r>
              <a:rPr lang="es-AR" sz="2000" dirty="0" err="1"/>
              <a:t>interes</a:t>
            </a:r>
            <a:r>
              <a:rPr lang="es-AR" sz="2000" dirty="0"/>
              <a:t> de tipo </a:t>
            </a:r>
            <a:r>
              <a:rPr lang="es-AR" sz="2000" dirty="0" err="1">
                <a:latin typeface="Consolas" panose="020B0609020204030204" pitchFamily="49" charset="0"/>
              </a:rPr>
              <a:t>double</a:t>
            </a:r>
            <a:r>
              <a:rPr lang="es-AR" sz="2000" dirty="0"/>
              <a:t> inicializada en 2.5.</a:t>
            </a:r>
          </a:p>
          <a:p>
            <a:pPr lvl="1" algn="just">
              <a:buFont typeface="Symbol" panose="05050102010706020507" pitchFamily="18" charset="2"/>
              <a:buChar char="·"/>
            </a:pPr>
            <a:r>
              <a:rPr lang="es-AR" sz="2000" dirty="0"/>
              <a:t>Tiene 3 constructores: uno con 4 argumentos (</a:t>
            </a:r>
            <a:r>
              <a:rPr lang="es-AR" sz="2000" dirty="0">
                <a:latin typeface="Consolas" panose="020B0609020204030204" pitchFamily="49" charset="0"/>
              </a:rPr>
              <a:t>Cliente</a:t>
            </a:r>
            <a:r>
              <a:rPr lang="es-AR" sz="2000" dirty="0"/>
              <a:t>, </a:t>
            </a:r>
            <a:r>
              <a:rPr lang="es-AR" sz="2000" dirty="0" err="1">
                <a:latin typeface="Consolas" panose="020B0609020204030204" pitchFamily="49" charset="0"/>
              </a:rPr>
              <a:t>int</a:t>
            </a:r>
            <a:r>
              <a:rPr lang="es-AR" sz="2000" dirty="0"/>
              <a:t>, </a:t>
            </a:r>
            <a:r>
              <a:rPr lang="es-AR" sz="2000" dirty="0" err="1">
                <a:latin typeface="Consolas" panose="020B0609020204030204" pitchFamily="49" charset="0"/>
              </a:rPr>
              <a:t>double</a:t>
            </a:r>
            <a:r>
              <a:rPr lang="es-AR" sz="2000" dirty="0"/>
              <a:t>, </a:t>
            </a:r>
            <a:r>
              <a:rPr lang="es-AR" sz="2000" dirty="0" err="1">
                <a:latin typeface="Consolas" panose="020B0609020204030204" pitchFamily="49" charset="0"/>
              </a:rPr>
              <a:t>double</a:t>
            </a:r>
            <a:r>
              <a:rPr lang="es-AR" sz="2000" dirty="0"/>
              <a:t>), otro con 3 (</a:t>
            </a:r>
            <a:r>
              <a:rPr lang="es-AR" sz="2000" dirty="0">
                <a:latin typeface="Consolas" panose="020B0609020204030204" pitchFamily="49" charset="0"/>
              </a:rPr>
              <a:t>Cliente</a:t>
            </a:r>
            <a:r>
              <a:rPr lang="es-AR" sz="2000" dirty="0"/>
              <a:t>, </a:t>
            </a:r>
            <a:r>
              <a:rPr lang="es-AR" sz="2000" dirty="0" err="1">
                <a:latin typeface="Consolas" panose="020B0609020204030204" pitchFamily="49" charset="0"/>
              </a:rPr>
              <a:t>int</a:t>
            </a:r>
            <a:r>
              <a:rPr lang="es-AR" sz="2000" dirty="0"/>
              <a:t> y </a:t>
            </a:r>
            <a:r>
              <a:rPr lang="es-AR" sz="2000" dirty="0" err="1">
                <a:latin typeface="Consolas" panose="020B0609020204030204" pitchFamily="49" charset="0"/>
              </a:rPr>
              <a:t>double</a:t>
            </a:r>
            <a:r>
              <a:rPr lang="es-AR" sz="2000" dirty="0"/>
              <a:t>) y otro con 2 (</a:t>
            </a:r>
            <a:r>
              <a:rPr lang="es-AR" sz="2000" dirty="0">
                <a:latin typeface="Consolas" panose="020B0609020204030204" pitchFamily="49" charset="0"/>
              </a:rPr>
              <a:t>Cliente</a:t>
            </a:r>
            <a:r>
              <a:rPr lang="es-AR" sz="2000" dirty="0"/>
              <a:t> y </a:t>
            </a:r>
            <a:r>
              <a:rPr lang="es-AR" sz="2000" dirty="0" err="1">
                <a:latin typeface="Consolas" panose="020B0609020204030204" pitchFamily="49" charset="0"/>
              </a:rPr>
              <a:t>int</a:t>
            </a:r>
            <a:r>
              <a:rPr lang="es-AR" sz="2000" dirty="0"/>
              <a:t>). En el caso del constructor con 3 argumentos el tercero representa el interés. Si usamos el constructor con 3 o 2 argumentos: ¿qué valor inicial tiene el saldo? y en el caso de 2 argumentos ¿qué valor inicial tiene el interés?  </a:t>
            </a:r>
          </a:p>
          <a:p>
            <a:endParaRPr lang="es-AR" sz="2000" dirty="0"/>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215</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Tree>
    <p:extLst>
      <p:ext uri="{BB962C8B-B14F-4D97-AF65-F5344CB8AC3E}">
        <p14:creationId xmlns:p14="http://schemas.microsoft.com/office/powerpoint/2010/main" val="2967425884"/>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3" name="Marcador de contenido 2"/>
          <p:cNvSpPr>
            <a:spLocks noGrp="1"/>
          </p:cNvSpPr>
          <p:nvPr>
            <p:ph idx="1"/>
          </p:nvPr>
        </p:nvSpPr>
        <p:spPr/>
        <p:txBody>
          <a:bodyPr>
            <a:noAutofit/>
          </a:bodyPr>
          <a:lstStyle/>
          <a:p>
            <a:pPr algn="just">
              <a:buFont typeface="Symbol" panose="05050102010706020507" pitchFamily="18" charset="2"/>
              <a:buChar char="·"/>
            </a:pPr>
            <a:r>
              <a:rPr lang="es-AR" sz="2000" dirty="0"/>
              <a:t>Escribir una clase llamada </a:t>
            </a:r>
            <a:r>
              <a:rPr lang="es-AR" sz="2000" dirty="0" err="1">
                <a:latin typeface="Consolas" panose="020B0609020204030204" pitchFamily="49" charset="0"/>
              </a:rPr>
              <a:t>CuentaAhorro</a:t>
            </a:r>
            <a:r>
              <a:rPr lang="es-AR" sz="2000" dirty="0"/>
              <a:t>.</a:t>
            </a:r>
          </a:p>
          <a:p>
            <a:pPr algn="just">
              <a:buFont typeface="Symbol" panose="05050102010706020507" pitchFamily="18" charset="2"/>
              <a:buChar char="·"/>
            </a:pPr>
            <a:endParaRPr lang="es-AR" sz="2000" dirty="0"/>
          </a:p>
          <a:p>
            <a:pPr lvl="1" algn="just">
              <a:buFont typeface="Symbol" panose="05050102010706020507" pitchFamily="18" charset="2"/>
              <a:buChar char="·"/>
            </a:pPr>
            <a:r>
              <a:rPr lang="es-AR" sz="2000" dirty="0"/>
              <a:t>Tiene métodos para </a:t>
            </a:r>
            <a:r>
              <a:rPr lang="es-AR" sz="2000" dirty="0" err="1"/>
              <a:t>setear</a:t>
            </a:r>
            <a:r>
              <a:rPr lang="es-AR" sz="2000" dirty="0"/>
              <a:t> y recuperar los valores de cada variable de instancia. ¿Cuál es necesario definir en </a:t>
            </a:r>
            <a:r>
              <a:rPr lang="es-AR" sz="2000" dirty="0" err="1">
                <a:latin typeface="Consolas" panose="020B0609020204030204" pitchFamily="49" charset="0"/>
              </a:rPr>
              <a:t>CuentaAhorro</a:t>
            </a:r>
            <a:r>
              <a:rPr lang="es-AR" sz="2000" dirty="0"/>
              <a:t>?</a:t>
            </a:r>
          </a:p>
          <a:p>
            <a:pPr lvl="1" algn="just">
              <a:buFont typeface="Symbol" panose="05050102010706020507" pitchFamily="18" charset="2"/>
              <a:buChar char="·"/>
            </a:pPr>
            <a:r>
              <a:rPr lang="es-AR" sz="2000" dirty="0"/>
              <a:t>Escribir 2 métodos llamados </a:t>
            </a:r>
            <a:r>
              <a:rPr lang="es-AR" sz="2000" dirty="0" err="1">
                <a:latin typeface="Consolas" panose="020B0609020204030204" pitchFamily="49" charset="0"/>
              </a:rPr>
              <a:t>calcularInteres</a:t>
            </a:r>
            <a:r>
              <a:rPr lang="es-AR" sz="2000" dirty="0"/>
              <a:t>(): uno sin argumentos y otro con un argumento </a:t>
            </a:r>
            <a:r>
              <a:rPr lang="es-AR" sz="2000" dirty="0" err="1">
                <a:latin typeface="Consolas" panose="020B0609020204030204" pitchFamily="49" charset="0"/>
              </a:rPr>
              <a:t>double</a:t>
            </a:r>
            <a:r>
              <a:rPr lang="es-AR" sz="2000" dirty="0"/>
              <a:t> que representa un interés específico. Ambos devuelven un valor </a:t>
            </a:r>
            <a:r>
              <a:rPr lang="es-AR" sz="2000" dirty="0" err="1">
                <a:latin typeface="Consolas" panose="020B0609020204030204" pitchFamily="49" charset="0"/>
              </a:rPr>
              <a:t>double</a:t>
            </a:r>
            <a:r>
              <a:rPr lang="es-AR" sz="2000" dirty="0"/>
              <a:t> que se obtiene de aplicarle al saldo un interés. Este método toma el saldo actual de la cuenta y le aplica en un interés que está dado por el valor de la variable de instancia </a:t>
            </a:r>
            <a:r>
              <a:rPr lang="es-AR" sz="2000" dirty="0" err="1"/>
              <a:t>interes</a:t>
            </a:r>
            <a:r>
              <a:rPr lang="es-AR" sz="2000" dirty="0"/>
              <a:t> o por el argumento del método, dependiendo del método. Por ejemplo, si el saldo de la cuenta es 100 y el interés es 10, el método devolvería 110.</a:t>
            </a:r>
          </a:p>
          <a:p>
            <a:pPr lvl="1" algn="just">
              <a:buFont typeface="Symbol" panose="05050102010706020507" pitchFamily="18" charset="2"/>
              <a:buChar char="·"/>
            </a:pPr>
            <a:endParaRPr lang="es-AR" sz="2000" dirty="0"/>
          </a:p>
          <a:p>
            <a:endParaRPr lang="es-AR" sz="2000" dirty="0"/>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216</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Tree>
    <p:extLst>
      <p:ext uri="{BB962C8B-B14F-4D97-AF65-F5344CB8AC3E}">
        <p14:creationId xmlns:p14="http://schemas.microsoft.com/office/powerpoint/2010/main" val="503783282"/>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3" name="Marcador de contenido 2"/>
          <p:cNvSpPr>
            <a:spLocks noGrp="1"/>
          </p:cNvSpPr>
          <p:nvPr>
            <p:ph idx="1"/>
          </p:nvPr>
        </p:nvSpPr>
        <p:spPr/>
        <p:txBody>
          <a:bodyPr>
            <a:normAutofit fontScale="77500" lnSpcReduction="20000"/>
          </a:bodyPr>
          <a:lstStyle/>
          <a:p>
            <a:pPr algn="just"/>
            <a:r>
              <a:rPr lang="es-AR" dirty="0">
                <a:latin typeface="Arial" panose="020B0604020202020204" pitchFamily="34" charset="0"/>
              </a:rPr>
              <a:t>Escribir una clase llamada </a:t>
            </a:r>
            <a:r>
              <a:rPr lang="es-AR" dirty="0" err="1">
                <a:latin typeface="Consolas" panose="020B0609020204030204" pitchFamily="49" charset="0"/>
              </a:rPr>
              <a:t>TestBanco</a:t>
            </a:r>
            <a:r>
              <a:rPr lang="es-AR" dirty="0">
                <a:latin typeface="Arial" panose="020B0604020202020204" pitchFamily="34" charset="0"/>
              </a:rPr>
              <a:t> que en su método </a:t>
            </a:r>
            <a:r>
              <a:rPr lang="es-AR" dirty="0" err="1">
                <a:latin typeface="Consolas" panose="020B0609020204030204" pitchFamily="49" charset="0"/>
              </a:rPr>
              <a:t>main</a:t>
            </a:r>
            <a:r>
              <a:rPr lang="es-AR" dirty="0">
                <a:latin typeface="Arial" panose="020B0604020202020204" pitchFamily="34" charset="0"/>
              </a:rPr>
              <a:t>() crea: 2 objetos </a:t>
            </a:r>
            <a:r>
              <a:rPr lang="es-AR" dirty="0">
                <a:latin typeface="Consolas" panose="020B0609020204030204" pitchFamily="49" charset="0"/>
              </a:rPr>
              <a:t>Cliente</a:t>
            </a:r>
            <a:r>
              <a:rPr lang="es-AR" dirty="0">
                <a:latin typeface="Arial" panose="020B0604020202020204" pitchFamily="34" charset="0"/>
              </a:rPr>
              <a:t> asignándole valores cualesquiera a sus atributos, 2 objetos </a:t>
            </a:r>
            <a:r>
              <a:rPr lang="es-AR" dirty="0" err="1">
                <a:latin typeface="Consolas" panose="020B0609020204030204" pitchFamily="49" charset="0"/>
              </a:rPr>
              <a:t>CuentaCorriente</a:t>
            </a:r>
            <a:r>
              <a:rPr lang="es-AR" dirty="0">
                <a:latin typeface="Arial" panose="020B0604020202020204" pitchFamily="34" charset="0"/>
              </a:rPr>
              <a:t> usando los constructores con 2 y 3 argumentos, y finalmente crea 3 objetos </a:t>
            </a:r>
            <a:r>
              <a:rPr lang="es-AR" dirty="0" err="1">
                <a:latin typeface="Consolas" panose="020B0609020204030204" pitchFamily="49" charset="0"/>
              </a:rPr>
              <a:t>CuentaAhorro</a:t>
            </a:r>
            <a:r>
              <a:rPr lang="es-AR" dirty="0">
                <a:latin typeface="Arial" panose="020B0604020202020204" pitchFamily="34" charset="0"/>
              </a:rPr>
              <a:t> usando los constructores con 2, 3 y 4 argumentos. </a:t>
            </a:r>
          </a:p>
          <a:p>
            <a:pPr algn="just"/>
            <a:r>
              <a:rPr lang="es-AR" dirty="0">
                <a:latin typeface="Arial" panose="020B0604020202020204" pitchFamily="34" charset="0"/>
              </a:rPr>
              <a:t>Imprima en pantalla los datos de todas las cuentas creadas. </a:t>
            </a:r>
          </a:p>
          <a:p>
            <a:pPr algn="just"/>
            <a:r>
              <a:rPr lang="es-AR" dirty="0">
                <a:latin typeface="Arial" panose="020B0604020202020204" pitchFamily="34" charset="0"/>
              </a:rPr>
              <a:t>Compare las 2 objetos </a:t>
            </a:r>
            <a:r>
              <a:rPr lang="es-AR" dirty="0" err="1">
                <a:latin typeface="Consolas" panose="020B0609020204030204" pitchFamily="49" charset="0"/>
              </a:rPr>
              <a:t>CuentaCorriente</a:t>
            </a:r>
            <a:r>
              <a:rPr lang="es-AR" dirty="0">
                <a:latin typeface="Arial" panose="020B0604020202020204" pitchFamily="34" charset="0"/>
              </a:rPr>
              <a:t> y los 3 </a:t>
            </a:r>
            <a:r>
              <a:rPr lang="es-AR" dirty="0" err="1">
                <a:latin typeface="Consolas" panose="020B0609020204030204" pitchFamily="49" charset="0"/>
              </a:rPr>
              <a:t>CuentaAhorro</a:t>
            </a:r>
            <a:r>
              <a:rPr lang="es-AR" dirty="0">
                <a:latin typeface="Arial" panose="020B0604020202020204" pitchFamily="34" charset="0"/>
              </a:rPr>
              <a:t>. </a:t>
            </a:r>
          </a:p>
          <a:p>
            <a:pPr algn="just"/>
            <a:r>
              <a:rPr lang="es-AR" dirty="0">
                <a:latin typeface="Arial" panose="020B0604020202020204" pitchFamily="34" charset="0"/>
              </a:rPr>
              <a:t>Luego, cree un nuevo objeto </a:t>
            </a:r>
            <a:r>
              <a:rPr lang="es-AR" dirty="0" err="1">
                <a:latin typeface="Consolas" panose="020B0609020204030204" pitchFamily="49" charset="0"/>
              </a:rPr>
              <a:t>CuentaAhorro</a:t>
            </a:r>
            <a:r>
              <a:rPr lang="es-AR" dirty="0">
                <a:latin typeface="Arial" panose="020B0604020202020204" pitchFamily="34" charset="0"/>
              </a:rPr>
              <a:t> con los mismos valores que uno de los ya creados y compárelos. ¿Cómo los comparó? </a:t>
            </a:r>
          </a:p>
          <a:p>
            <a:pPr algn="just"/>
            <a:r>
              <a:rPr lang="es-AR" dirty="0">
                <a:latin typeface="Arial" panose="020B0604020202020204" pitchFamily="34" charset="0"/>
              </a:rPr>
              <a:t>De una de las instancias de cuentas de ahorro calcule un nuevo saldo aplicándole un interés del 15,5%. </a:t>
            </a:r>
          </a:p>
          <a:p>
            <a:endParaRPr lang="es-AR" dirty="0"/>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217</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Tree>
    <p:extLst>
      <p:ext uri="{BB962C8B-B14F-4D97-AF65-F5344CB8AC3E}">
        <p14:creationId xmlns:p14="http://schemas.microsoft.com/office/powerpoint/2010/main" val="289627235"/>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a:t>
            </a:r>
          </a:p>
        </p:txBody>
      </p:sp>
      <p:sp>
        <p:nvSpPr>
          <p:cNvPr id="3" name="Marcador de contenido 2"/>
          <p:cNvSpPr>
            <a:spLocks noGrp="1"/>
          </p:cNvSpPr>
          <p:nvPr>
            <p:ph idx="1"/>
          </p:nvPr>
        </p:nvSpPr>
        <p:spPr>
          <a:xfrm>
            <a:off x="0" y="2120315"/>
            <a:ext cx="9143968" cy="4351338"/>
          </a:xfrm>
        </p:spPr>
        <p:txBody>
          <a:bodyPr/>
          <a:lstStyle/>
          <a:p>
            <a:r>
              <a:rPr lang="es-AR" altLang="en-US" sz="2400" dirty="0">
                <a:latin typeface="Arial" panose="020B0604020202020204" pitchFamily="34" charset="0"/>
                <a:ea typeface="Calibri" panose="020F0502020204030204" pitchFamily="34" charset="0"/>
                <a:cs typeface="Arial" panose="020B0604020202020204" pitchFamily="34" charset="0"/>
              </a:rPr>
              <a:t>Indique si los casting realizados son necesarios o no, y si son legales o no. </a:t>
            </a:r>
          </a:p>
          <a:p>
            <a:r>
              <a:rPr lang="es-AR" altLang="en-US" sz="2400" dirty="0">
                <a:latin typeface="Arial" panose="020B0604020202020204" pitchFamily="34" charset="0"/>
                <a:ea typeface="Calibri" panose="020F0502020204030204" pitchFamily="34" charset="0"/>
                <a:cs typeface="Arial" panose="020B0604020202020204" pitchFamily="34" charset="0"/>
              </a:rPr>
              <a:t>En caso de error de compilación, proponga una solución.</a:t>
            </a:r>
          </a:p>
          <a:p>
            <a:r>
              <a:rPr lang="es-AR" altLang="en-US" sz="2400" dirty="0">
                <a:latin typeface="Arial" panose="020B0604020202020204" pitchFamily="34" charset="0"/>
                <a:ea typeface="Calibri" panose="020F0502020204030204" pitchFamily="34" charset="0"/>
                <a:cs typeface="Arial" panose="020B0604020202020204" pitchFamily="34" charset="0"/>
              </a:rPr>
              <a:t>Cuando compilen, determine qué valor es almacenado. </a:t>
            </a:r>
            <a:endParaRPr lang="es-AR" altLang="en-US" dirty="0">
              <a:latin typeface="Arial" panose="020B0604020202020204" pitchFamily="34" charset="0"/>
              <a:ea typeface="Times New Roman" panose="02020603050405020304" pitchFamily="18" charset="0"/>
              <a:cs typeface="Arial" panose="020B0604020202020204" pitchFamily="34" charset="0"/>
            </a:endParaRPr>
          </a:p>
          <a:p>
            <a:endParaRPr lang="es-AR" dirty="0"/>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218</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graphicFrame>
        <p:nvGraphicFramePr>
          <p:cNvPr id="6" name="Tabla 5"/>
          <p:cNvGraphicFramePr>
            <a:graphicFrameLocks noGrp="1"/>
          </p:cNvGraphicFramePr>
          <p:nvPr>
            <p:extLst>
              <p:ext uri="{D42A27DB-BD31-4B8C-83A1-F6EECF244321}">
                <p14:modId xmlns:p14="http://schemas.microsoft.com/office/powerpoint/2010/main" val="4026065037"/>
              </p:ext>
            </p:extLst>
          </p:nvPr>
        </p:nvGraphicFramePr>
        <p:xfrm>
          <a:off x="2136478" y="4033253"/>
          <a:ext cx="5211974" cy="2438400"/>
        </p:xfrm>
        <a:graphic>
          <a:graphicData uri="http://schemas.openxmlformats.org/drawingml/2006/table">
            <a:tbl>
              <a:tblPr firstRow="1" firstCol="1" bandRow="1"/>
              <a:tblGrid>
                <a:gridCol w="660051">
                  <a:extLst>
                    <a:ext uri="{9D8B030D-6E8A-4147-A177-3AD203B41FA5}">
                      <a16:colId xmlns="" xmlns:a16="http://schemas.microsoft.com/office/drawing/2014/main" val="20000"/>
                    </a:ext>
                  </a:extLst>
                </a:gridCol>
                <a:gridCol w="4551923">
                  <a:extLst>
                    <a:ext uri="{9D8B030D-6E8A-4147-A177-3AD203B41FA5}">
                      <a16:colId xmlns="" xmlns:a16="http://schemas.microsoft.com/office/drawing/2014/main" val="20001"/>
                    </a:ext>
                  </a:extLst>
                </a:gridCol>
              </a:tblGrid>
              <a:tr h="280127">
                <a:tc>
                  <a:txBody>
                    <a:bodyPr/>
                    <a:lstStyle/>
                    <a:p>
                      <a:pPr algn="ctr">
                        <a:spcAft>
                          <a:spcPts val="0"/>
                        </a:spcAft>
                      </a:pPr>
                      <a:r>
                        <a:rPr lang="x-none" sz="2400" dirty="0">
                          <a:effectLst/>
                          <a:latin typeface="Calibri" panose="020F0502020204030204" pitchFamily="34" charset="0"/>
                          <a:ea typeface="Calibri" panose="020F0502020204030204" pitchFamily="34" charset="0"/>
                          <a:cs typeface="Calibri" panose="020F0502020204030204" pitchFamily="34" charset="0"/>
                        </a:rPr>
                        <a:t>a.</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c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10.8;</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0"/>
                  </a:ext>
                </a:extLst>
              </a:tr>
              <a:tr h="0">
                <a:tc>
                  <a:txBody>
                    <a:bodyPr/>
                    <a:lstStyle/>
                    <a:p>
                      <a:pPr algn="ctr">
                        <a:spcAft>
                          <a:spcPts val="0"/>
                        </a:spcAft>
                      </a:pPr>
                      <a:r>
                        <a:rPr lang="x-none" sz="2400" dirty="0">
                          <a:effectLst/>
                          <a:latin typeface="Calibri" panose="020F0502020204030204" pitchFamily="34" charset="0"/>
                          <a:ea typeface="Calibri" panose="020F0502020204030204" pitchFamily="34" charset="0"/>
                          <a:cs typeface="Calibri" panose="020F0502020204030204" pitchFamily="34" charset="0"/>
                        </a:rPr>
                        <a:t>b.</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d = (</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1"/>
                  </a:ext>
                </a:extLst>
              </a:tr>
              <a:tr h="0">
                <a:tc>
                  <a:txBody>
                    <a:bodyPr/>
                    <a:lstStyle/>
                    <a:p>
                      <a:pPr algn="ctr">
                        <a:spcAft>
                          <a:spcPts val="0"/>
                        </a:spcAft>
                      </a:pPr>
                      <a:r>
                        <a:rPr lang="x-none" sz="2400" dirty="0">
                          <a:effectLst/>
                          <a:latin typeface="Calibri" panose="020F0502020204030204" pitchFamily="34" charset="0"/>
                          <a:ea typeface="Calibri" panose="020F0502020204030204" pitchFamily="34" charset="0"/>
                          <a:cs typeface="Calibri" panose="020F0502020204030204" pitchFamily="34" charset="0"/>
                        </a:rPr>
                        <a:t>c.</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d = (</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2"/>
                  </a:ext>
                </a:extLst>
              </a:tr>
              <a:tr h="0">
                <a:tc>
                  <a:txBody>
                    <a:bodyPr/>
                    <a:lstStyle/>
                    <a:p>
                      <a:pPr algn="ctr">
                        <a:spcAft>
                          <a:spcPts val="0"/>
                        </a:spcAft>
                      </a:pPr>
                      <a:r>
                        <a:rPr lang="x-none" sz="2400" dirty="0">
                          <a:effectLst/>
                          <a:latin typeface="Calibri" panose="020F0502020204030204" pitchFamily="34" charset="0"/>
                          <a:ea typeface="Calibri" panose="020F0502020204030204" pitchFamily="34" charset="0"/>
                          <a:cs typeface="Calibri" panose="020F0502020204030204" pitchFamily="34" charset="0"/>
                        </a:rPr>
                        <a:t>d.</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c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3"/>
                  </a:ext>
                </a:extLst>
              </a:tr>
            </a:tbl>
          </a:graphicData>
        </a:graphic>
      </p:graphicFrame>
    </p:spTree>
    <p:extLst>
      <p:ext uri="{BB962C8B-B14F-4D97-AF65-F5344CB8AC3E}">
        <p14:creationId xmlns:p14="http://schemas.microsoft.com/office/powerpoint/2010/main" val="304811563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err="1">
                <a:latin typeface="Consolas" panose="020B0609020204030204" pitchFamily="49" charset="0"/>
              </a:rPr>
              <a:t>toString</a:t>
            </a:r>
            <a:r>
              <a:rPr lang="es-AR" dirty="0"/>
              <a:t/>
            </a:r>
            <a:br>
              <a:rPr lang="es-AR" dirty="0"/>
            </a:br>
            <a:r>
              <a:rPr lang="es-AR" sz="2800" i="1" dirty="0">
                <a:latin typeface="Arial" panose="020B0604020202020204" pitchFamily="34" charset="0"/>
                <a:cs typeface="Arial" panose="020B0604020202020204" pitchFamily="34" charset="0"/>
              </a:rPr>
              <a:t>¿Qué Pasa si no se Sobre-escribe?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21</a:t>
            </a:fld>
            <a:endParaRPr lang="es-AR" dirty="0"/>
          </a:p>
        </p:txBody>
      </p:sp>
      <p:sp>
        <p:nvSpPr>
          <p:cNvPr id="8" name="Rectángulo 7"/>
          <p:cNvSpPr/>
          <p:nvPr/>
        </p:nvSpPr>
        <p:spPr>
          <a:xfrm>
            <a:off x="0" y="2085152"/>
            <a:ext cx="6672036"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protected</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protected</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direccion</a:t>
            </a:r>
            <a:r>
              <a:rPr lang="es-AR" dirty="0">
                <a:solidFill>
                  <a:srgbClr val="000000"/>
                </a:solidFill>
                <a:latin typeface="Consolas" panose="020B0609020204030204" pitchFamily="49" charset="0"/>
              </a:rPr>
              <a:t>;</a:t>
            </a:r>
            <a:endParaRPr lang="es-AR" dirty="0"/>
          </a:p>
          <a:p>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direccion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nombre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nombre;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direccion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direccion</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a:t>
            </a:r>
            <a:endParaRPr lang="es-AR" dirty="0"/>
          </a:p>
        </p:txBody>
      </p:sp>
      <p:sp>
        <p:nvSpPr>
          <p:cNvPr id="9" name="Rectángulo 8"/>
          <p:cNvSpPr/>
          <p:nvPr/>
        </p:nvSpPr>
        <p:spPr>
          <a:xfrm>
            <a:off x="348343" y="4355227"/>
            <a:ext cx="9143968" cy="2585323"/>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000000"/>
                </a:solidFill>
                <a:latin typeface="Consolas" panose="020B0609020204030204" pitchFamily="49" charset="0"/>
              </a:rPr>
              <a:t>p1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"Jorge"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"Calle Falsa 123"</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(p1);</a:t>
            </a:r>
          </a:p>
          <a:p>
            <a:r>
              <a:rPr lang="es-AR" dirty="0">
                <a:solidFill>
                  <a:srgbClr val="660066"/>
                </a:solidFill>
                <a:latin typeface="Consolas" panose="020B0609020204030204" pitchFamily="49" charset="0"/>
              </a:rPr>
              <a:t>    Persona </a:t>
            </a:r>
            <a:r>
              <a:rPr lang="es-AR" dirty="0">
                <a:solidFill>
                  <a:srgbClr val="000000"/>
                </a:solidFill>
                <a:latin typeface="Consolas" panose="020B0609020204030204" pitchFamily="49" charset="0"/>
              </a:rPr>
              <a:t>p2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"Alejandro"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“Av. Siempre Viva 767"</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p2</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endParaRPr lang="es-AR" dirty="0"/>
          </a:p>
          <a:p>
            <a:endParaRPr lang="es-AR" dirty="0"/>
          </a:p>
        </p:txBody>
      </p:sp>
      <p:sp>
        <p:nvSpPr>
          <p:cNvPr id="10" name="CuadroTexto 9"/>
          <p:cNvSpPr txBox="1"/>
          <p:nvPr/>
        </p:nvSpPr>
        <p:spPr>
          <a:xfrm>
            <a:off x="4419599" y="3833945"/>
            <a:ext cx="4703572"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El compilador interpretará </a:t>
            </a:r>
            <a:r>
              <a:rPr lang="es-AR" dirty="0">
                <a:latin typeface="Consolas" panose="020B0609020204030204" pitchFamily="49" charset="0"/>
                <a:cs typeface="Arial" panose="020B0604020202020204" pitchFamily="34" charset="0"/>
              </a:rPr>
              <a:t>p1.toString()</a:t>
            </a:r>
          </a:p>
        </p:txBody>
      </p:sp>
      <p:sp>
        <p:nvSpPr>
          <p:cNvPr id="11" name="CuadroTexto 10"/>
          <p:cNvSpPr txBox="1"/>
          <p:nvPr/>
        </p:nvSpPr>
        <p:spPr>
          <a:xfrm>
            <a:off x="4419598" y="6049936"/>
            <a:ext cx="4703573" cy="369332"/>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El compilador interpretará </a:t>
            </a:r>
            <a:r>
              <a:rPr lang="es-AR" dirty="0">
                <a:latin typeface="Consolas" panose="020B0609020204030204" pitchFamily="49" charset="0"/>
                <a:cs typeface="Arial" panose="020B0604020202020204" pitchFamily="34" charset="0"/>
              </a:rPr>
              <a:t>p2.toString()</a:t>
            </a:r>
          </a:p>
        </p:txBody>
      </p:sp>
      <p:cxnSp>
        <p:nvCxnSpPr>
          <p:cNvPr id="12" name="Conector curvado 11"/>
          <p:cNvCxnSpPr>
            <a:stCxn id="10" idx="1"/>
          </p:cNvCxnSpPr>
          <p:nvPr/>
        </p:nvCxnSpPr>
        <p:spPr>
          <a:xfrm rot="10800000" flipV="1">
            <a:off x="3650827" y="4018611"/>
            <a:ext cx="768772" cy="1282382"/>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curvado 12"/>
          <p:cNvCxnSpPr>
            <a:stCxn id="11" idx="1"/>
          </p:cNvCxnSpPr>
          <p:nvPr/>
        </p:nvCxnSpPr>
        <p:spPr>
          <a:xfrm rot="10800000">
            <a:off x="3875314" y="5916908"/>
            <a:ext cx="544284" cy="317695"/>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3480075"/>
      </p:ext>
    </p:extLst>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219</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graphicFrame>
        <p:nvGraphicFramePr>
          <p:cNvPr id="6" name="Tabla 5"/>
          <p:cNvGraphicFramePr>
            <a:graphicFrameLocks noGrp="1"/>
          </p:cNvGraphicFramePr>
          <p:nvPr>
            <p:extLst>
              <p:ext uri="{D42A27DB-BD31-4B8C-83A1-F6EECF244321}">
                <p14:modId xmlns:p14="http://schemas.microsoft.com/office/powerpoint/2010/main" val="2641752802"/>
              </p:ext>
            </p:extLst>
          </p:nvPr>
        </p:nvGraphicFramePr>
        <p:xfrm>
          <a:off x="2380648" y="2003425"/>
          <a:ext cx="4705920" cy="4267200"/>
        </p:xfrm>
        <a:graphic>
          <a:graphicData uri="http://schemas.openxmlformats.org/drawingml/2006/table">
            <a:tbl>
              <a:tblPr firstRow="1" firstCol="1" bandRow="1"/>
              <a:tblGrid>
                <a:gridCol w="384810">
                  <a:extLst>
                    <a:ext uri="{9D8B030D-6E8A-4147-A177-3AD203B41FA5}">
                      <a16:colId xmlns="" xmlns:a16="http://schemas.microsoft.com/office/drawing/2014/main" val="20000"/>
                    </a:ext>
                  </a:extLst>
                </a:gridCol>
                <a:gridCol w="4321110">
                  <a:extLst>
                    <a:ext uri="{9D8B030D-6E8A-4147-A177-3AD203B41FA5}">
                      <a16:colId xmlns="" xmlns:a16="http://schemas.microsoft.com/office/drawing/2014/main" val="20001"/>
                    </a:ext>
                  </a:extLst>
                </a:gridCol>
              </a:tblGrid>
              <a:tr h="0">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Calibri" panose="020F0502020204030204" pitchFamily="34" charset="0"/>
                        </a:rPr>
                        <a:t>e.</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float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pi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3.14;</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p>
                    <a:p>
                      <a:pPr algn="just">
                        <a:spcAft>
                          <a:spcPts val="0"/>
                        </a:spcAft>
                      </a:pP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0"/>
                  </a:ext>
                </a:extLst>
              </a:tr>
              <a:tr h="0">
                <a:tc>
                  <a:txBody>
                    <a:bodyPr/>
                    <a:lstStyle/>
                    <a:p>
                      <a:pPr algn="just">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f.</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num1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53</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47</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byte</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num3</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num3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num1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effectLst/>
                          <a:latin typeface="Calibri" panose="020F0502020204030204" pitchFamily="34" charset="0"/>
                          <a:ea typeface="Times New Roman" panose="02020603050405020304" pitchFamily="18" charset="0"/>
                          <a:cs typeface="Times New Roman" panose="02020603050405020304" pitchFamily="18" charset="0"/>
                        </a:rPr>
                        <a:t> </a:t>
                      </a:r>
                    </a:p>
                    <a:p>
                      <a:pPr algn="just">
                        <a:spcAft>
                          <a:spcPts val="0"/>
                        </a:spcAft>
                      </a:pP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1"/>
                  </a:ext>
                </a:extLst>
              </a:tr>
              <a:tr h="0">
                <a:tc>
                  <a:txBody>
                    <a:bodyPr/>
                    <a:lstStyle/>
                    <a:p>
                      <a:pPr algn="just">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g.</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num1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53</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47</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long</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num3</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num3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num1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2787427101"/>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220</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graphicFrame>
        <p:nvGraphicFramePr>
          <p:cNvPr id="6" name="Tabla 5"/>
          <p:cNvGraphicFramePr>
            <a:graphicFrameLocks noGrp="1"/>
          </p:cNvGraphicFramePr>
          <p:nvPr>
            <p:extLst>
              <p:ext uri="{D42A27DB-BD31-4B8C-83A1-F6EECF244321}">
                <p14:modId xmlns:p14="http://schemas.microsoft.com/office/powerpoint/2010/main" val="1219009857"/>
              </p:ext>
            </p:extLst>
          </p:nvPr>
        </p:nvGraphicFramePr>
        <p:xfrm>
          <a:off x="1832915" y="2586871"/>
          <a:ext cx="5478169" cy="2438400"/>
        </p:xfrm>
        <a:graphic>
          <a:graphicData uri="http://schemas.openxmlformats.org/drawingml/2006/table">
            <a:tbl>
              <a:tblPr firstRow="1" firstCol="1" bandRow="1"/>
              <a:tblGrid>
                <a:gridCol w="412426">
                  <a:extLst>
                    <a:ext uri="{9D8B030D-6E8A-4147-A177-3AD203B41FA5}">
                      <a16:colId xmlns="" xmlns:a16="http://schemas.microsoft.com/office/drawing/2014/main" val="20000"/>
                    </a:ext>
                  </a:extLst>
                </a:gridCol>
                <a:gridCol w="5065743">
                  <a:extLst>
                    <a:ext uri="{9D8B030D-6E8A-4147-A177-3AD203B41FA5}">
                      <a16:colId xmlns="" xmlns:a16="http://schemas.microsoft.com/office/drawing/2014/main" val="20001"/>
                    </a:ext>
                  </a:extLst>
                </a:gridCol>
              </a:tblGrid>
              <a:tr h="0">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Calibri" panose="020F0502020204030204" pitchFamily="34" charset="0"/>
                        </a:rPr>
                        <a:t>h.</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miInt</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long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123987654321L</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880000"/>
                          </a:solidFill>
                          <a:effectLst/>
                          <a:latin typeface="Consolas" panose="020B0609020204030204" pitchFamily="49" charset="0"/>
                          <a:ea typeface="Times New Roman" panose="02020603050405020304" pitchFamily="18" charset="0"/>
                          <a:cs typeface="Times New Roman" panose="02020603050405020304" pitchFamily="18" charset="0"/>
                        </a:rPr>
                        <a:t>//99L;</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es-ES"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miInt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0"/>
                  </a:ext>
                </a:extLst>
              </a:tr>
              <a:tr h="0">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1"/>
                  </a:ext>
                </a:extLst>
              </a:tr>
              <a:tr h="0">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Calibri" panose="020F0502020204030204" pitchFamily="34" charset="0"/>
                        </a:rPr>
                        <a:t>i.</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miInt</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long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99L</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p>
                    <a:p>
                      <a:pPr algn="just">
                        <a:spcAft>
                          <a:spcPts val="0"/>
                        </a:spcAft>
                      </a:pP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miInt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2"/>
                  </a:ext>
                </a:extLst>
              </a:tr>
            </a:tbl>
          </a:graphicData>
        </a:graphic>
      </p:graphicFrame>
      <p:sp>
        <p:nvSpPr>
          <p:cNvPr id="7" name="CuadroTexto 6"/>
          <p:cNvSpPr txBox="1"/>
          <p:nvPr/>
        </p:nvSpPr>
        <p:spPr>
          <a:xfrm>
            <a:off x="1728060" y="5579389"/>
            <a:ext cx="5687878"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obtiene el mismo resultado en ambos casos?</a:t>
            </a:r>
          </a:p>
        </p:txBody>
      </p:sp>
    </p:spTree>
    <p:extLst>
      <p:ext uri="{BB962C8B-B14F-4D97-AF65-F5344CB8AC3E}">
        <p14:creationId xmlns:p14="http://schemas.microsoft.com/office/powerpoint/2010/main" val="2903631089"/>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3" name="Marcador de contenido 2"/>
          <p:cNvSpPr>
            <a:spLocks noGrp="1"/>
          </p:cNvSpPr>
          <p:nvPr>
            <p:ph idx="1"/>
          </p:nvPr>
        </p:nvSpPr>
        <p:spPr>
          <a:xfrm>
            <a:off x="0" y="2160000"/>
            <a:ext cx="9144000" cy="4351338"/>
          </a:xfrm>
        </p:spPr>
        <p:txBody>
          <a:bodyPr/>
          <a:lstStyle/>
          <a:p>
            <a:r>
              <a:rPr lang="es-AR" dirty="0"/>
              <a:t>¿Qué par de métodos A-B permiten compilar el código y obtener la salida indicada?</a:t>
            </a:r>
          </a:p>
          <a:p>
            <a:pPr lvl="1"/>
            <a:r>
              <a:rPr lang="es-AR" dirty="0"/>
              <a:t>El método </a:t>
            </a:r>
            <a:r>
              <a:rPr lang="es-AR" dirty="0">
                <a:latin typeface="Consolas" panose="020B0609020204030204" pitchFamily="49" charset="0"/>
              </a:rPr>
              <a:t>A</a:t>
            </a:r>
            <a:r>
              <a:rPr lang="es-AR" dirty="0"/>
              <a:t> debe ser insertado en la clase </a:t>
            </a:r>
            <a:r>
              <a:rPr lang="es-AR" dirty="0">
                <a:latin typeface="Consolas" panose="020B0609020204030204" pitchFamily="49" charset="0"/>
              </a:rPr>
              <a:t>Monstruo</a:t>
            </a:r>
            <a:r>
              <a:rPr lang="es-AR" dirty="0"/>
              <a:t>.</a:t>
            </a:r>
          </a:p>
          <a:p>
            <a:pPr lvl="1"/>
            <a:r>
              <a:rPr lang="es-AR" dirty="0"/>
              <a:t>El método </a:t>
            </a:r>
            <a:r>
              <a:rPr lang="es-AR" dirty="0">
                <a:latin typeface="Consolas" panose="020B0609020204030204" pitchFamily="49" charset="0"/>
              </a:rPr>
              <a:t>B</a:t>
            </a:r>
            <a:r>
              <a:rPr lang="es-AR" dirty="0"/>
              <a:t> debe ser insertado en la clase </a:t>
            </a:r>
            <a:r>
              <a:rPr lang="es-AR" dirty="0">
                <a:latin typeface="Consolas" panose="020B0609020204030204" pitchFamily="49" charset="0"/>
              </a:rPr>
              <a:t>Vampiro</a:t>
            </a:r>
            <a:r>
              <a:rPr lang="es-AR" dirty="0"/>
              <a:t>.</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221</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graphicFrame>
        <p:nvGraphicFramePr>
          <p:cNvPr id="9" name="Marcador de contenido 9"/>
          <p:cNvGraphicFramePr>
            <a:graphicFrameLocks/>
          </p:cNvGraphicFramePr>
          <p:nvPr>
            <p:extLst>
              <p:ext uri="{D42A27DB-BD31-4B8C-83A1-F6EECF244321}">
                <p14:modId xmlns:p14="http://schemas.microsoft.com/office/powerpoint/2010/main" val="1944460559"/>
              </p:ext>
            </p:extLst>
          </p:nvPr>
        </p:nvGraphicFramePr>
        <p:xfrm>
          <a:off x="3052218" y="4335669"/>
          <a:ext cx="3039564" cy="1524000"/>
        </p:xfrm>
        <a:graphic>
          <a:graphicData uri="http://schemas.openxmlformats.org/drawingml/2006/table">
            <a:tbl>
              <a:tblPr firstRow="1" firstCol="1" bandRow="1"/>
              <a:tblGrid>
                <a:gridCol w="3039564">
                  <a:extLst>
                    <a:ext uri="{9D8B030D-6E8A-4147-A177-3AD203B41FA5}">
                      <a16:colId xmlns="" xmlns:a16="http://schemas.microsoft.com/office/drawing/2014/main" val="20000"/>
                    </a:ext>
                  </a:extLst>
                </a:gridCol>
              </a:tblGrid>
              <a:tr h="0">
                <a:tc>
                  <a:txBody>
                    <a:bodyPr/>
                    <a:lstStyle/>
                    <a:p>
                      <a:pPr algn="just">
                        <a:spcAft>
                          <a:spcPts val="0"/>
                        </a:spcAft>
                      </a:pPr>
                      <a:r>
                        <a:rPr lang="x-none" sz="2000" dirty="0">
                          <a:effectLst/>
                          <a:latin typeface="Arial" panose="020B0604020202020204" pitchFamily="34" charset="0"/>
                          <a:ea typeface="Calibri" panose="020F0502020204030204" pitchFamily="34" charset="0"/>
                          <a:cs typeface="Arial" panose="020B0604020202020204" pitchFamily="34" charset="0"/>
                        </a:rPr>
                        <a:t>Salida esperada: </a:t>
                      </a:r>
                    </a:p>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una</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mordida</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spcAft>
                          <a:spcPts val="0"/>
                        </a:spcAft>
                      </a:pPr>
                      <a:r>
                        <a:rPr lang="en-GB"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Respirar</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fuego</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spcAft>
                          <a:spcPts val="0"/>
                        </a:spcAft>
                      </a:pP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arrrgh</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0"/>
                  </a:ext>
                </a:extLst>
              </a:tr>
            </a:tbl>
          </a:graphicData>
        </a:graphic>
      </p:graphicFrame>
    </p:spTree>
    <p:extLst>
      <p:ext uri="{BB962C8B-B14F-4D97-AF65-F5344CB8AC3E}">
        <p14:creationId xmlns:p14="http://schemas.microsoft.com/office/powerpoint/2010/main" val="1161617981"/>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222</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graphicFrame>
        <p:nvGraphicFramePr>
          <p:cNvPr id="6" name="Tabla 5"/>
          <p:cNvGraphicFramePr>
            <a:graphicFrameLocks noGrp="1"/>
          </p:cNvGraphicFramePr>
          <p:nvPr>
            <p:extLst>
              <p:ext uri="{D42A27DB-BD31-4B8C-83A1-F6EECF244321}">
                <p14:modId xmlns:p14="http://schemas.microsoft.com/office/powerpoint/2010/main" val="1556488323"/>
              </p:ext>
            </p:extLst>
          </p:nvPr>
        </p:nvGraphicFramePr>
        <p:xfrm>
          <a:off x="1450796" y="2120315"/>
          <a:ext cx="6242407" cy="3913632"/>
        </p:xfrm>
        <a:graphic>
          <a:graphicData uri="http://schemas.openxmlformats.org/drawingml/2006/table">
            <a:tbl>
              <a:tblPr firstRow="1" firstCol="1" bandRow="1"/>
              <a:tblGrid>
                <a:gridCol w="6242407">
                  <a:extLst>
                    <a:ext uri="{9D8B030D-6E8A-4147-A177-3AD203B41FA5}">
                      <a16:colId xmlns="" xmlns:a16="http://schemas.microsoft.com/office/drawing/2014/main" val="20000"/>
                    </a:ext>
                  </a:extLst>
                </a:gridCol>
              </a:tblGrid>
              <a:tr h="3606571">
                <a:tc>
                  <a:txBody>
                    <a:bodyPr/>
                    <a:lstStyle/>
                    <a:p>
                      <a:pPr>
                        <a:lnSpc>
                          <a:spcPct val="107000"/>
                        </a:lnSpc>
                        <a:spcAft>
                          <a:spcPts val="0"/>
                        </a:spcAft>
                      </a:pP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TestMonstruo</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static</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void</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main</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String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I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args</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ma </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3</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fr-FR"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O</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Vampiro</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fr-FR"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Dragon</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fr-FR"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fr-FR"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for</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0</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a:t>
                      </a:r>
                      <a:r>
                        <a:rPr lang="en-GB"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length</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x</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x</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20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 xmlns:a16="http://schemas.microsoft.com/office/drawing/2014/main" val="10000"/>
                  </a:ext>
                </a:extLst>
              </a:tr>
            </a:tbl>
          </a:graphicData>
        </a:graphic>
      </p:graphicFrame>
    </p:spTree>
    <p:extLst>
      <p:ext uri="{BB962C8B-B14F-4D97-AF65-F5344CB8AC3E}">
        <p14:creationId xmlns:p14="http://schemas.microsoft.com/office/powerpoint/2010/main" val="4143436141"/>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223</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graphicFrame>
        <p:nvGraphicFramePr>
          <p:cNvPr id="6" name="Tabla 5"/>
          <p:cNvGraphicFramePr>
            <a:graphicFrameLocks noGrp="1"/>
          </p:cNvGraphicFramePr>
          <p:nvPr>
            <p:extLst>
              <p:ext uri="{D42A27DB-BD31-4B8C-83A1-F6EECF244321}">
                <p14:modId xmlns:p14="http://schemas.microsoft.com/office/powerpoint/2010/main" val="1344228780"/>
              </p:ext>
            </p:extLst>
          </p:nvPr>
        </p:nvGraphicFramePr>
        <p:xfrm>
          <a:off x="1543066" y="1999893"/>
          <a:ext cx="6057868" cy="4402455"/>
        </p:xfrm>
        <a:graphic>
          <a:graphicData uri="http://schemas.openxmlformats.org/drawingml/2006/table">
            <a:tbl>
              <a:tblPr firstRow="1" firstCol="1" bandRow="1"/>
              <a:tblGrid>
                <a:gridCol w="6057868">
                  <a:extLst>
                    <a:ext uri="{9D8B030D-6E8A-4147-A177-3AD203B41FA5}">
                      <a16:colId xmlns="" xmlns:a16="http://schemas.microsoft.com/office/drawing/2014/main" val="20000"/>
                    </a:ext>
                  </a:extLst>
                </a:gridCol>
              </a:tblGrid>
              <a:tr h="0">
                <a:tc>
                  <a:txBody>
                    <a:bodyPr/>
                    <a:lstStyle/>
                    <a:p>
                      <a:pPr>
                        <a:lnSpc>
                          <a:spcPct val="107000"/>
                        </a:lnSpc>
                        <a:spcAft>
                          <a:spcPts val="0"/>
                        </a:spcAft>
                      </a:pPr>
                      <a:r>
                        <a:rPr lang="es-ES" sz="18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es-ES"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s-ES"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es-ES"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880000"/>
                          </a:solidFill>
                          <a:effectLst/>
                          <a:latin typeface="Consolas" panose="020B0609020204030204" pitchFamily="49" charset="0"/>
                          <a:ea typeface="Times New Roman" panose="02020603050405020304" pitchFamily="18" charset="0"/>
                          <a:cs typeface="Times New Roman" panose="02020603050405020304" pitchFamily="18" charset="0"/>
                        </a:rPr>
                        <a:t>//Acá debiera ir el método A</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Vampiro</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extends</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en-GB"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880000"/>
                          </a:solidFill>
                          <a:effectLst/>
                          <a:latin typeface="Consolas" panose="020B0609020204030204" pitchFamily="49" charset="0"/>
                          <a:ea typeface="Times New Roman" panose="02020603050405020304" pitchFamily="18" charset="0"/>
                          <a:cs typeface="Times New Roman" panose="02020603050405020304" pitchFamily="18" charset="0"/>
                        </a:rPr>
                        <a:t>//Acá debiera ir el método B</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Dragon</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extends</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en-GB"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s-ES"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aterrorizar</a:t>
                      </a:r>
                      <a:r>
                        <a:rPr lang="es-ES"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s-ES"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nivel</a:t>
                      </a:r>
                      <a:r>
                        <a:rPr lang="es-ES"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8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8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respirar fuego</a:t>
                      </a:r>
                      <a:r>
                        <a:rPr lang="es-ES"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0"/>
                  </a:ext>
                </a:extLst>
              </a:tr>
            </a:tbl>
          </a:graphicData>
        </a:graphic>
      </p:graphicFrame>
    </p:spTree>
    <p:extLst>
      <p:ext uri="{BB962C8B-B14F-4D97-AF65-F5344CB8AC3E}">
        <p14:creationId xmlns:p14="http://schemas.microsoft.com/office/powerpoint/2010/main" val="2247173495"/>
      </p:ext>
    </p:extLst>
  </p:cSld>
  <p:clrMapOvr>
    <a:masterClrMapping/>
  </p:clrMapOvr>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224</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graphicFrame>
        <p:nvGraphicFramePr>
          <p:cNvPr id="12" name="Tabla 11"/>
          <p:cNvGraphicFramePr>
            <a:graphicFrameLocks noGrp="1"/>
          </p:cNvGraphicFramePr>
          <p:nvPr>
            <p:extLst>
              <p:ext uri="{D42A27DB-BD31-4B8C-83A1-F6EECF244321}">
                <p14:modId xmlns:p14="http://schemas.microsoft.com/office/powerpoint/2010/main" val="1266786450"/>
              </p:ext>
            </p:extLst>
          </p:nvPr>
        </p:nvGraphicFramePr>
        <p:xfrm>
          <a:off x="1915885" y="1848038"/>
          <a:ext cx="6328229" cy="4972177"/>
        </p:xfrm>
        <a:graphic>
          <a:graphicData uri="http://schemas.openxmlformats.org/drawingml/2006/table">
            <a:tbl>
              <a:tblPr firstRow="1" firstCol="1" bandRow="1"/>
              <a:tblGrid>
                <a:gridCol w="372055">
                  <a:extLst>
                    <a:ext uri="{9D8B030D-6E8A-4147-A177-3AD203B41FA5}">
                      <a16:colId xmlns="" xmlns:a16="http://schemas.microsoft.com/office/drawing/2014/main" val="20000"/>
                    </a:ext>
                  </a:extLst>
                </a:gridCol>
                <a:gridCol w="327387">
                  <a:extLst>
                    <a:ext uri="{9D8B030D-6E8A-4147-A177-3AD203B41FA5}">
                      <a16:colId xmlns="" xmlns:a16="http://schemas.microsoft.com/office/drawing/2014/main" val="20001"/>
                    </a:ext>
                  </a:extLst>
                </a:gridCol>
                <a:gridCol w="5628787">
                  <a:extLst>
                    <a:ext uri="{9D8B030D-6E8A-4147-A177-3AD203B41FA5}">
                      <a16:colId xmlns="" xmlns:a16="http://schemas.microsoft.com/office/drawing/2014/main" val="20002"/>
                    </a:ext>
                  </a:extLst>
                </a:gridCol>
              </a:tblGrid>
              <a:tr h="486898">
                <a:tc>
                  <a:txBody>
                    <a:bodyPr/>
                    <a:lstStyle/>
                    <a:p>
                      <a:pPr algn="just">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1.</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A</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d</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gn="just">
                        <a:spcAft>
                          <a:spcPts val="0"/>
                        </a:spcAft>
                      </a:pP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0"/>
                  </a:ext>
                </a:extLst>
              </a:tr>
              <a:tr h="494993">
                <a:tc>
                  <a:txBody>
                    <a:bodyPr/>
                    <a:lstStyle/>
                    <a:p>
                      <a:pPr algn="just">
                        <a:spcAft>
                          <a:spcPts val="0"/>
                        </a:spcAft>
                      </a:pPr>
                      <a:r>
                        <a:rPr lang="en-GB" sz="1700" dirty="0">
                          <a:effectLst/>
                          <a:latin typeface="Calibri" panose="020F0502020204030204" pitchFamily="34" charset="0"/>
                          <a:ea typeface="Calibri" panose="020F0502020204030204" pitchFamily="34" charset="0"/>
                          <a:cs typeface="Calibri" panose="020F0502020204030204" pitchFamily="34"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B</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aterrorizar</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x-none"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x-none"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x-none"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170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 mordida?"</a:t>
                      </a:r>
                      <a:r>
                        <a:rPr lang="x-none"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x-none"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false;</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1"/>
                  </a:ext>
                </a:extLst>
              </a:tr>
              <a:tr h="136133">
                <a:tc>
                  <a:txBody>
                    <a:bodyPr/>
                    <a:lstStyle/>
                    <a:p>
                      <a:pPr algn="just">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2"/>
                  </a:ext>
                </a:extLst>
              </a:tr>
              <a:tr h="494993">
                <a:tc>
                  <a:txBody>
                    <a:bodyPr/>
                    <a:lstStyle/>
                    <a:p>
                      <a:pPr algn="just">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2.</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A</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aterrorizar</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System</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3"/>
                  </a:ext>
                </a:extLst>
              </a:tr>
              <a:tr h="494993">
                <a:tc>
                  <a:txBody>
                    <a:bodyPr/>
                    <a:lstStyle/>
                    <a:p>
                      <a:pPr algn="just">
                        <a:spcAft>
                          <a:spcPts val="0"/>
                        </a:spcAft>
                      </a:pPr>
                      <a:r>
                        <a:rPr lang="en-GB"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B</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aterrorizar</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f</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 mordida?"</a:t>
                      </a:r>
                      <a:r>
                        <a:rPr lang="es-ES"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x-none"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4"/>
                  </a:ext>
                </a:extLst>
              </a:tr>
              <a:tr h="136133">
                <a:tc>
                  <a:txBody>
                    <a:bodyPr/>
                    <a:lstStyle/>
                    <a:p>
                      <a:pPr algn="just">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201630198"/>
      </p:ext>
    </p:extLst>
  </p:cSld>
  <p:clrMapOvr>
    <a:masterClrMapping/>
  </p:clrMapOvr>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225</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graphicFrame>
        <p:nvGraphicFramePr>
          <p:cNvPr id="12" name="Tabla 11"/>
          <p:cNvGraphicFramePr>
            <a:graphicFrameLocks noGrp="1"/>
          </p:cNvGraphicFramePr>
          <p:nvPr>
            <p:extLst>
              <p:ext uri="{D42A27DB-BD31-4B8C-83A1-F6EECF244321}">
                <p14:modId xmlns:p14="http://schemas.microsoft.com/office/powerpoint/2010/main" val="2001282868"/>
              </p:ext>
            </p:extLst>
          </p:nvPr>
        </p:nvGraphicFramePr>
        <p:xfrm>
          <a:off x="1465943" y="1859058"/>
          <a:ext cx="6514892" cy="4990338"/>
        </p:xfrm>
        <a:graphic>
          <a:graphicData uri="http://schemas.openxmlformats.org/drawingml/2006/table">
            <a:tbl>
              <a:tblPr firstRow="1" firstCol="1" bandRow="1"/>
              <a:tblGrid>
                <a:gridCol w="316813">
                  <a:extLst>
                    <a:ext uri="{9D8B030D-6E8A-4147-A177-3AD203B41FA5}">
                      <a16:colId xmlns="" xmlns:a16="http://schemas.microsoft.com/office/drawing/2014/main" val="20000"/>
                    </a:ext>
                  </a:extLst>
                </a:gridCol>
                <a:gridCol w="278713">
                  <a:extLst>
                    <a:ext uri="{9D8B030D-6E8A-4147-A177-3AD203B41FA5}">
                      <a16:colId xmlns="" xmlns:a16="http://schemas.microsoft.com/office/drawing/2014/main" val="20001"/>
                    </a:ext>
                  </a:extLst>
                </a:gridCol>
                <a:gridCol w="5919366">
                  <a:extLst>
                    <a:ext uri="{9D8B030D-6E8A-4147-A177-3AD203B41FA5}">
                      <a16:colId xmlns="" xmlns:a16="http://schemas.microsoft.com/office/drawing/2014/main" val="20002"/>
                    </a:ext>
                  </a:extLst>
                </a:gridCol>
              </a:tblGrid>
              <a:tr h="486898">
                <a:tc>
                  <a:txBody>
                    <a:bodyPr/>
                    <a:lstStyle/>
                    <a:p>
                      <a:pPr algn="just">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3.</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A</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d</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700" baseline="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endParaRPr>
                    </a:p>
                    <a:p>
                      <a:pPr>
                        <a:lnSpc>
                          <a:spcPct val="107000"/>
                        </a:lnSpc>
                        <a:spcAft>
                          <a:spcPts val="0"/>
                        </a:spcAft>
                      </a:pPr>
                      <a:r>
                        <a:rPr lang="en-GB" sz="1700" baseline="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return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false;</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0"/>
                  </a:ext>
                </a:extLst>
              </a:tr>
              <a:tr h="494993">
                <a:tc>
                  <a:txBody>
                    <a:bodyPr/>
                    <a:lstStyle/>
                    <a:p>
                      <a:pPr algn="just">
                        <a:spcAft>
                          <a:spcPts val="0"/>
                        </a:spcAft>
                      </a:pPr>
                      <a:r>
                        <a:rPr lang="en-GB"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B</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asustar</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7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 mordida?"</a:t>
                      </a:r>
                      <a:r>
                        <a:rPr lang="es-ES"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1"/>
                  </a:ext>
                </a:extLst>
              </a:tr>
              <a:tr h="136133">
                <a:tc>
                  <a:txBody>
                    <a:bodyPr/>
                    <a:lstStyle/>
                    <a:p>
                      <a:pPr algn="just">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2"/>
                  </a:ext>
                </a:extLst>
              </a:tr>
              <a:tr h="494993">
                <a:tc>
                  <a:txBody>
                    <a:bodyPr/>
                    <a:lstStyle/>
                    <a:p>
                      <a:pPr algn="just">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4.</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A</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z</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3"/>
                  </a:ext>
                </a:extLst>
              </a:tr>
              <a:tr h="494993">
                <a:tc>
                  <a:txBody>
                    <a:bodyPr/>
                    <a:lstStyle/>
                    <a:p>
                      <a:pPr algn="just">
                        <a:spcAft>
                          <a:spcPts val="0"/>
                        </a:spcAft>
                      </a:pPr>
                      <a:r>
                        <a:rPr lang="en-GB"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B</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byte</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7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 mordida?"</a:t>
                      </a:r>
                      <a:r>
                        <a:rPr lang="es-ES"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4"/>
                  </a:ext>
                </a:extLst>
              </a:tr>
              <a:tr h="136133">
                <a:tc>
                  <a:txBody>
                    <a:bodyPr/>
                    <a:lstStyle/>
                    <a:p>
                      <a:pPr>
                        <a:lnSpc>
                          <a:spcPct val="107000"/>
                        </a:lnSpc>
                        <a:spcAft>
                          <a:spcPts val="0"/>
                        </a:spcAft>
                      </a:pP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162941571"/>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226</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3" name="Marcador de contenido 2"/>
          <p:cNvSpPr>
            <a:spLocks noGrp="1"/>
          </p:cNvSpPr>
          <p:nvPr>
            <p:ph idx="1"/>
          </p:nvPr>
        </p:nvSpPr>
        <p:spPr>
          <a:xfrm>
            <a:off x="-1" y="2160000"/>
            <a:ext cx="9144001" cy="4351338"/>
          </a:xfrm>
        </p:spPr>
        <p:txBody>
          <a:bodyPr>
            <a:normAutofit fontScale="25000" lnSpcReduction="20000"/>
          </a:bodyPr>
          <a:lstStyle/>
          <a:p>
            <a:pPr eaLnBrk="0" fontAlgn="base" hangingPunct="0">
              <a:lnSpc>
                <a:spcPct val="100000"/>
              </a:lnSpc>
              <a:spcBef>
                <a:spcPct val="0"/>
              </a:spcBef>
              <a:spcAft>
                <a:spcPct val="0"/>
              </a:spcAft>
            </a:pPr>
            <a:r>
              <a:rPr lang="es-AR" altLang="en-US" sz="8000" dirty="0">
                <a:latin typeface="Arial" panose="020B0604020202020204" pitchFamily="34" charset="0"/>
                <a:ea typeface="Calibri" panose="020F0502020204030204" pitchFamily="34" charset="0"/>
                <a:cs typeface="Arial" panose="020B0604020202020204" pitchFamily="34" charset="0"/>
              </a:rPr>
              <a:t>Defina las clases (nombre, superclase, atributos y métodos) para implementar una solución orientada a objetos para el siguiente problema e implemente en Java.</a:t>
            </a:r>
          </a:p>
          <a:p>
            <a:pPr marL="0" lvl="0" indent="0" eaLnBrk="0" fontAlgn="base" hangingPunct="0">
              <a:lnSpc>
                <a:spcPct val="100000"/>
              </a:lnSpc>
              <a:spcBef>
                <a:spcPct val="0"/>
              </a:spcBef>
              <a:spcAft>
                <a:spcPct val="0"/>
              </a:spcAft>
              <a:buFontTx/>
              <a:buChar char="•"/>
            </a:pPr>
            <a:endParaRPr lang="es-AR" altLang="en-US" sz="8000" dirty="0">
              <a:latin typeface="Arial" panose="020B0604020202020204" pitchFamily="34" charset="0"/>
              <a:cs typeface="Arial" panose="020B0604020202020204" pitchFamily="34" charset="0"/>
            </a:endParaRPr>
          </a:p>
          <a:p>
            <a:pPr marL="0" lvl="0" indent="0" eaLnBrk="0" fontAlgn="base" hangingPunct="0">
              <a:lnSpc>
                <a:spcPct val="100000"/>
              </a:lnSpc>
              <a:spcBef>
                <a:spcPct val="0"/>
              </a:spcBef>
              <a:spcAft>
                <a:spcPct val="0"/>
              </a:spcAft>
              <a:buFontTx/>
              <a:buChar char="•"/>
            </a:pPr>
            <a:endParaRPr lang="es-AR" altLang="en-US" sz="8000"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r>
              <a:rPr lang="es-AR" altLang="en-US" sz="8000" dirty="0">
                <a:latin typeface="Arial" panose="020B0604020202020204" pitchFamily="34" charset="0"/>
                <a:ea typeface="Calibri" panose="020F0502020204030204" pitchFamily="34" charset="0"/>
                <a:cs typeface="Arial" panose="020B0604020202020204" pitchFamily="34" charset="0"/>
              </a:rPr>
              <a:t>Un sistema de administración de música permite organizar nuestra colección musical en base a cierta información relevante que contienen los archivos o pistas de audio. Cada pista de la colección posee los siguientes atributos:</a:t>
            </a:r>
            <a:endParaRPr lang="es-AR" altLang="en-US" sz="80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ID</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Nombre</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Duración (en segundos)</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Artista o Intérprete</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Título del Álbum</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Año</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Género (rock, pop, melódico, etc.)</a:t>
            </a:r>
            <a:endParaRPr lang="es-AR" altLang="en-US" sz="7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57751224"/>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227</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3" name="Marcador de contenido 2"/>
          <p:cNvSpPr>
            <a:spLocks noGrp="1"/>
          </p:cNvSpPr>
          <p:nvPr>
            <p:ph idx="1"/>
          </p:nvPr>
        </p:nvSpPr>
        <p:spPr>
          <a:xfrm>
            <a:off x="-1" y="2160000"/>
            <a:ext cx="9144001" cy="4351338"/>
          </a:xfrm>
        </p:spPr>
        <p:txBody>
          <a:bodyPr>
            <a:normAutofit fontScale="70000" lnSpcReduction="20000"/>
          </a:bodyPr>
          <a:lstStyle/>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Las pistas de música se pueden agregar y eliminar de la colección en todo momento, así como también cambiar cualquiera de los atributos mencionados.</a:t>
            </a: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El sistema permite la creación y administración de listas de reproducción o </a:t>
            </a:r>
            <a:r>
              <a:rPr lang="es-AR" altLang="en-US" dirty="0" err="1">
                <a:latin typeface="Arial" panose="020B0604020202020204" pitchFamily="34" charset="0"/>
                <a:ea typeface="Calibri" panose="020F0502020204030204" pitchFamily="34" charset="0"/>
                <a:cs typeface="Arial" panose="020B0604020202020204" pitchFamily="34" charset="0"/>
              </a:rPr>
              <a:t>playlists</a:t>
            </a:r>
            <a:r>
              <a:rPr lang="es-AR" altLang="en-US" dirty="0">
                <a:latin typeface="Arial" panose="020B0604020202020204" pitchFamily="34" charset="0"/>
                <a:ea typeface="Calibri" panose="020F0502020204030204" pitchFamily="34" charset="0"/>
                <a:cs typeface="Arial" panose="020B0604020202020204" pitchFamily="34" charset="0"/>
              </a:rPr>
              <a:t>. Una lista de reproducción tiene un nombre que la describe, y consiste en un subconjunto ordenado de la colección. Esto incluye el caso de que una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incluya como uno de sus elementos otra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El orden de los elementos de la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se puede modificar manualmente.</a:t>
            </a: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Además de la funcionalidad mencionada el Sistema debe proveer los siguientes servicios:</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Duración total: El sistema debe ser capaz de calcular la duración total de una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creada por el usuario, en base a la suma de las duraciones de los elementos de la misma.</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Cantidad de elementos: El sistema debe ser capaz de contar la cantidad de pistas almacenadas en la colección completa, o en una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específica.</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Impresión por pantalla: Se imprime cada uno de los elementos de la misma, en el orden establecido. Cada pista se escribe con el siguiente formato: ID - Título – Artista/Interprete – Álbum (Género, Año) - Duración</a:t>
            </a:r>
            <a:endParaRPr lang="es-AR"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57751224"/>
      </p:ext>
    </p:extLst>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228</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3" name="Marcador de contenido 2"/>
          <p:cNvSpPr>
            <a:spLocks noGrp="1"/>
          </p:cNvSpPr>
          <p:nvPr>
            <p:ph idx="1"/>
          </p:nvPr>
        </p:nvSpPr>
        <p:spPr>
          <a:xfrm>
            <a:off x="-1" y="2160000"/>
            <a:ext cx="9144001" cy="4351338"/>
          </a:xfrm>
        </p:spPr>
        <p:txBody>
          <a:bodyPr>
            <a:normAutofit/>
          </a:bodyPr>
          <a:lstStyle/>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Definir las siguientes pistas de música: </a:t>
            </a:r>
            <a:endParaRPr lang="es-AR" altLang="en-US" dirty="0">
              <a:latin typeface="Arial" panose="020B0604020202020204" pitchFamily="34" charset="0"/>
              <a:cs typeface="Arial" panose="020B0604020202020204" pitchFamily="34" charset="0"/>
            </a:endParaRPr>
          </a:p>
          <a:p>
            <a:pPr marL="0" lvl="0" indent="0" eaLnBrk="0" fontAlgn="base" hangingPunct="0">
              <a:lnSpc>
                <a:spcPct val="100000"/>
              </a:lnSpc>
              <a:spcBef>
                <a:spcPct val="0"/>
              </a:spcBef>
              <a:spcAft>
                <a:spcPct val="0"/>
              </a:spcAft>
              <a:buNone/>
            </a:pPr>
            <a:r>
              <a:rPr lang="es-AR" altLang="en-US" dirty="0">
                <a:latin typeface="Arial" panose="020B0604020202020204" pitchFamily="34" charset="0"/>
                <a:ea typeface="Calibri" panose="020F0502020204030204" pitchFamily="34" charset="0"/>
                <a:cs typeface="Arial" panose="020B0604020202020204" pitchFamily="34" charset="0"/>
              </a:rPr>
              <a:t> </a:t>
            </a:r>
            <a:endParaRPr lang="es-AR" dirty="0"/>
          </a:p>
        </p:txBody>
      </p:sp>
      <p:graphicFrame>
        <p:nvGraphicFramePr>
          <p:cNvPr id="6" name="Marcador de contenido 7"/>
          <p:cNvGraphicFramePr>
            <a:graphicFrameLocks/>
          </p:cNvGraphicFramePr>
          <p:nvPr>
            <p:extLst>
              <p:ext uri="{D42A27DB-BD31-4B8C-83A1-F6EECF244321}">
                <p14:modId xmlns:p14="http://schemas.microsoft.com/office/powerpoint/2010/main" val="3595921194"/>
              </p:ext>
            </p:extLst>
          </p:nvPr>
        </p:nvGraphicFramePr>
        <p:xfrm>
          <a:off x="180981" y="3117520"/>
          <a:ext cx="8798278" cy="2649429"/>
        </p:xfrm>
        <a:graphic>
          <a:graphicData uri="http://schemas.openxmlformats.org/drawingml/2006/table">
            <a:tbl>
              <a:tblPr/>
              <a:tblGrid>
                <a:gridCol w="316621">
                  <a:extLst>
                    <a:ext uri="{9D8B030D-6E8A-4147-A177-3AD203B41FA5}">
                      <a16:colId xmlns="" xmlns:a16="http://schemas.microsoft.com/office/drawing/2014/main" val="20000"/>
                    </a:ext>
                  </a:extLst>
                </a:gridCol>
                <a:gridCol w="1724898">
                  <a:extLst>
                    <a:ext uri="{9D8B030D-6E8A-4147-A177-3AD203B41FA5}">
                      <a16:colId xmlns="" xmlns:a16="http://schemas.microsoft.com/office/drawing/2014/main" val="20001"/>
                    </a:ext>
                  </a:extLst>
                </a:gridCol>
                <a:gridCol w="1157197">
                  <a:extLst>
                    <a:ext uri="{9D8B030D-6E8A-4147-A177-3AD203B41FA5}">
                      <a16:colId xmlns="" xmlns:a16="http://schemas.microsoft.com/office/drawing/2014/main" val="20002"/>
                    </a:ext>
                  </a:extLst>
                </a:gridCol>
                <a:gridCol w="1801903">
                  <a:extLst>
                    <a:ext uri="{9D8B030D-6E8A-4147-A177-3AD203B41FA5}">
                      <a16:colId xmlns="" xmlns:a16="http://schemas.microsoft.com/office/drawing/2014/main" val="20003"/>
                    </a:ext>
                  </a:extLst>
                </a:gridCol>
                <a:gridCol w="2082800">
                  <a:extLst>
                    <a:ext uri="{9D8B030D-6E8A-4147-A177-3AD203B41FA5}">
                      <a16:colId xmlns="" xmlns:a16="http://schemas.microsoft.com/office/drawing/2014/main" val="20004"/>
                    </a:ext>
                  </a:extLst>
                </a:gridCol>
                <a:gridCol w="533791">
                  <a:extLst>
                    <a:ext uri="{9D8B030D-6E8A-4147-A177-3AD203B41FA5}">
                      <a16:colId xmlns="" xmlns:a16="http://schemas.microsoft.com/office/drawing/2014/main" val="20005"/>
                    </a:ext>
                  </a:extLst>
                </a:gridCol>
                <a:gridCol w="1181068">
                  <a:extLst>
                    <a:ext uri="{9D8B030D-6E8A-4147-A177-3AD203B41FA5}">
                      <a16:colId xmlns="" xmlns:a16="http://schemas.microsoft.com/office/drawing/2014/main" val="20006"/>
                    </a:ext>
                  </a:extLst>
                </a:gridCol>
              </a:tblGrid>
              <a:tr h="174936">
                <a:tc>
                  <a:txBody>
                    <a:bodyPr/>
                    <a:lstStyle/>
                    <a:p>
                      <a:pPr marL="68580" algn="ctr">
                        <a:lnSpc>
                          <a:spcPct val="107000"/>
                        </a:lnSpc>
                        <a:spcAft>
                          <a:spcPts val="0"/>
                        </a:spcAft>
                      </a:pPr>
                      <a:r>
                        <a:rPr lang="en-GB" sz="1400" b="1" dirty="0">
                          <a:effectLst/>
                          <a:latin typeface="Arial" panose="020B0604020202020204" pitchFamily="34" charset="0"/>
                          <a:ea typeface="Times New Roman" panose="02020603050405020304" pitchFamily="18" charset="0"/>
                          <a:cs typeface="Arial" panose="020B0604020202020204" pitchFamily="34" charset="0"/>
                        </a:rPr>
                        <a:t>ID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0" algn="ctr" defTabSz="355600">
                        <a:lnSpc>
                          <a:spcPct val="107000"/>
                        </a:lnSpc>
                        <a:spcAft>
                          <a:spcPts val="0"/>
                        </a:spcAft>
                        <a:tabLst>
                          <a:tab pos="177800" algn="l"/>
                          <a:tab pos="444500" algn="l"/>
                          <a:tab pos="723900" algn="l"/>
                        </a:tabLs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Título</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Duración</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96520"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Intérprete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39395"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Título del Álbum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3970"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Año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9210" algn="ctr">
                        <a:lnSpc>
                          <a:spcPct val="107000"/>
                        </a:lnSpc>
                        <a:spcAft>
                          <a:spcPts val="0"/>
                        </a:spcAf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Género</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0"/>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1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62230">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El </a:t>
                      </a:r>
                      <a:r>
                        <a:rPr lang="en-GB" sz="1400" dirty="0" err="1">
                          <a:effectLst/>
                          <a:latin typeface="Arial" panose="020B0604020202020204" pitchFamily="34" charset="0"/>
                          <a:ea typeface="Times New Roman" panose="02020603050405020304" pitchFamily="18" charset="0"/>
                          <a:cs typeface="Arial" panose="020B0604020202020204" pitchFamily="34" charset="0"/>
                        </a:rPr>
                        <a:t>Tiempo</a:t>
                      </a:r>
                      <a:r>
                        <a:rPr lang="en-GB" sz="1400" dirty="0">
                          <a:effectLst/>
                          <a:latin typeface="Arial" panose="020B0604020202020204" pitchFamily="34" charset="0"/>
                          <a:ea typeface="Times New Roman" panose="02020603050405020304" pitchFamily="18" charset="0"/>
                          <a:cs typeface="Arial" panose="020B0604020202020204" pitchFamily="34" charset="0"/>
                        </a:rPr>
                        <a:t> No Para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311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Bersuit Vergarabat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De la cabeza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Rock nacional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1"/>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Mi caramelo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290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err="1">
                          <a:effectLst/>
                          <a:latin typeface="Arial" panose="020B0604020202020204" pitchFamily="34" charset="0"/>
                          <a:ea typeface="Times New Roman" panose="02020603050405020304" pitchFamily="18" charset="0"/>
                          <a:cs typeface="Arial" panose="020B0604020202020204" pitchFamily="34" charset="0"/>
                        </a:rPr>
                        <a:t>Bersuit</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r>
                        <a:rPr lang="en-GB" sz="1400" dirty="0" err="1">
                          <a:effectLst/>
                          <a:latin typeface="Arial" panose="020B0604020202020204" pitchFamily="34" charset="0"/>
                          <a:ea typeface="Times New Roman" panose="02020603050405020304" pitchFamily="18" charset="0"/>
                          <a:cs typeface="Arial" panose="020B0604020202020204" pitchFamily="34" charset="0"/>
                        </a:rPr>
                        <a:t>Vergarabat</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De la cabeza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Rock nacional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2"/>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3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39370">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Party Rock Anthem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408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LMFAO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Sorry for Party Rocking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2011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Electro pop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3"/>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4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Sorry for Party Rocking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421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LMFAO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Sorry for Party Rocking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2011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Electro pop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4"/>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Fix you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255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Coldplay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X&amp;Y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r>
                        <a:rPr lang="en-GB" sz="1400" dirty="0" err="1">
                          <a:effectLst/>
                          <a:latin typeface="Arial" panose="020B0604020202020204" pitchFamily="34" charset="0"/>
                          <a:ea typeface="Times New Roman" panose="02020603050405020304" pitchFamily="18" charset="0"/>
                          <a:cs typeface="Arial" panose="020B0604020202020204" pitchFamily="34" charset="0"/>
                        </a:rPr>
                        <a:t>alternativo</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5"/>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6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Speed of Sound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455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Coldplay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X&amp;Y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r>
                        <a:rPr lang="en-GB" sz="1400" dirty="0" err="1">
                          <a:effectLst/>
                          <a:latin typeface="Arial" panose="020B0604020202020204" pitchFamily="34" charset="0"/>
                          <a:ea typeface="Times New Roman" panose="02020603050405020304" pitchFamily="18" charset="0"/>
                          <a:cs typeface="Arial" panose="020B0604020202020204" pitchFamily="34" charset="0"/>
                        </a:rPr>
                        <a:t>alternativo</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6"/>
                  </a:ext>
                </a:extLst>
              </a:tr>
            </a:tbl>
          </a:graphicData>
        </a:graphic>
      </p:graphicFrame>
    </p:spTree>
    <p:extLst>
      <p:ext uri="{BB962C8B-B14F-4D97-AF65-F5344CB8AC3E}">
        <p14:creationId xmlns:p14="http://schemas.microsoft.com/office/powerpoint/2010/main" val="12577512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err="1">
                <a:latin typeface="Consolas" panose="020B0609020204030204" pitchFamily="49" charset="0"/>
              </a:rPr>
              <a:t>toString</a:t>
            </a:r>
            <a:r>
              <a:rPr lang="es-AR" dirty="0"/>
              <a:t/>
            </a:r>
            <a:br>
              <a:rPr lang="es-AR" dirty="0"/>
            </a:br>
            <a:r>
              <a:rPr lang="es-AR" sz="2800" i="1" dirty="0">
                <a:latin typeface="Arial" panose="020B0604020202020204" pitchFamily="34" charset="0"/>
                <a:cs typeface="Arial" panose="020B0604020202020204" pitchFamily="34" charset="0"/>
              </a:rPr>
              <a:t>¿Qué Pasa si no se Sobre-escribe?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22</a:t>
            </a:fld>
            <a:endParaRPr lang="es-AR" dirty="0"/>
          </a:p>
        </p:txBody>
      </p:sp>
      <p:sp>
        <p:nvSpPr>
          <p:cNvPr id="9" name="Rectángulo 8"/>
          <p:cNvSpPr/>
          <p:nvPr/>
        </p:nvSpPr>
        <p:spPr>
          <a:xfrm>
            <a:off x="32" y="2317459"/>
            <a:ext cx="9143968"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000000"/>
                </a:solidFill>
                <a:latin typeface="Consolas" panose="020B0609020204030204" pitchFamily="49" charset="0"/>
              </a:rPr>
              <a:t>p1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"Jorge"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"Calle Falsa 123"</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(p1);</a:t>
            </a:r>
          </a:p>
          <a:p>
            <a:r>
              <a:rPr lang="es-AR" dirty="0">
                <a:solidFill>
                  <a:srgbClr val="660066"/>
                </a:solidFill>
                <a:latin typeface="Consolas" panose="020B0609020204030204" pitchFamily="49" charset="0"/>
              </a:rPr>
              <a:t>    Persona </a:t>
            </a:r>
            <a:r>
              <a:rPr lang="es-AR" dirty="0">
                <a:solidFill>
                  <a:srgbClr val="000000"/>
                </a:solidFill>
                <a:latin typeface="Consolas" panose="020B0609020204030204" pitchFamily="49" charset="0"/>
              </a:rPr>
              <a:t>p2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"Alejandro"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“Av. Siempre Viva 767"</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p2</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endParaRPr lang="es-AR" dirty="0"/>
          </a:p>
        </p:txBody>
      </p:sp>
      <p:sp>
        <p:nvSpPr>
          <p:cNvPr id="12" name="Shape 87"/>
          <p:cNvSpPr/>
          <p:nvPr/>
        </p:nvSpPr>
        <p:spPr>
          <a:xfrm>
            <a:off x="2330375" y="4314462"/>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1342938688"/>
      </p:ext>
    </p:extLst>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229</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3" name="Marcador de contenido 2"/>
          <p:cNvSpPr>
            <a:spLocks noGrp="1"/>
          </p:cNvSpPr>
          <p:nvPr>
            <p:ph idx="1"/>
          </p:nvPr>
        </p:nvSpPr>
        <p:spPr>
          <a:xfrm>
            <a:off x="-1" y="2160000"/>
            <a:ext cx="9144001" cy="4351338"/>
          </a:xfrm>
        </p:spPr>
        <p:txBody>
          <a:bodyPr>
            <a:normAutofit/>
          </a:bodyPr>
          <a:lstStyle/>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Definir las siguientes pistas de música: </a:t>
            </a:r>
            <a:endParaRPr lang="es-AR" altLang="en-US" dirty="0">
              <a:latin typeface="Arial" panose="020B0604020202020204" pitchFamily="34" charset="0"/>
              <a:cs typeface="Arial" panose="020B0604020202020204" pitchFamily="34" charset="0"/>
            </a:endParaRPr>
          </a:p>
          <a:p>
            <a:pPr marL="0" lvl="0" indent="0" eaLnBrk="0" fontAlgn="base" hangingPunct="0">
              <a:lnSpc>
                <a:spcPct val="100000"/>
              </a:lnSpc>
              <a:spcBef>
                <a:spcPct val="0"/>
              </a:spcBef>
              <a:spcAft>
                <a:spcPct val="0"/>
              </a:spcAft>
              <a:buNone/>
            </a:pPr>
            <a:r>
              <a:rPr lang="es-AR" altLang="en-US" dirty="0">
                <a:latin typeface="Arial" panose="020B0604020202020204" pitchFamily="34" charset="0"/>
                <a:ea typeface="Calibri" panose="020F0502020204030204" pitchFamily="34" charset="0"/>
                <a:cs typeface="Arial" panose="020B0604020202020204" pitchFamily="34" charset="0"/>
              </a:rPr>
              <a:t> </a:t>
            </a:r>
            <a:endParaRPr lang="es-AR" dirty="0"/>
          </a:p>
        </p:txBody>
      </p:sp>
      <p:graphicFrame>
        <p:nvGraphicFramePr>
          <p:cNvPr id="6" name="Marcador de contenido 7"/>
          <p:cNvGraphicFramePr>
            <a:graphicFrameLocks/>
          </p:cNvGraphicFramePr>
          <p:nvPr>
            <p:extLst>
              <p:ext uri="{D42A27DB-BD31-4B8C-83A1-F6EECF244321}">
                <p14:modId xmlns:p14="http://schemas.microsoft.com/office/powerpoint/2010/main" val="3815651698"/>
              </p:ext>
            </p:extLst>
          </p:nvPr>
        </p:nvGraphicFramePr>
        <p:xfrm>
          <a:off x="180981" y="3015920"/>
          <a:ext cx="8798278" cy="2870169"/>
        </p:xfrm>
        <a:graphic>
          <a:graphicData uri="http://schemas.openxmlformats.org/drawingml/2006/table">
            <a:tbl>
              <a:tblPr/>
              <a:tblGrid>
                <a:gridCol w="316621">
                  <a:extLst>
                    <a:ext uri="{9D8B030D-6E8A-4147-A177-3AD203B41FA5}">
                      <a16:colId xmlns="" xmlns:a16="http://schemas.microsoft.com/office/drawing/2014/main" val="20000"/>
                    </a:ext>
                  </a:extLst>
                </a:gridCol>
                <a:gridCol w="1724898">
                  <a:extLst>
                    <a:ext uri="{9D8B030D-6E8A-4147-A177-3AD203B41FA5}">
                      <a16:colId xmlns="" xmlns:a16="http://schemas.microsoft.com/office/drawing/2014/main" val="20001"/>
                    </a:ext>
                  </a:extLst>
                </a:gridCol>
                <a:gridCol w="1157197">
                  <a:extLst>
                    <a:ext uri="{9D8B030D-6E8A-4147-A177-3AD203B41FA5}">
                      <a16:colId xmlns="" xmlns:a16="http://schemas.microsoft.com/office/drawing/2014/main" val="20002"/>
                    </a:ext>
                  </a:extLst>
                </a:gridCol>
                <a:gridCol w="1801903">
                  <a:extLst>
                    <a:ext uri="{9D8B030D-6E8A-4147-A177-3AD203B41FA5}">
                      <a16:colId xmlns="" xmlns:a16="http://schemas.microsoft.com/office/drawing/2014/main" val="20003"/>
                    </a:ext>
                  </a:extLst>
                </a:gridCol>
                <a:gridCol w="2082800">
                  <a:extLst>
                    <a:ext uri="{9D8B030D-6E8A-4147-A177-3AD203B41FA5}">
                      <a16:colId xmlns="" xmlns:a16="http://schemas.microsoft.com/office/drawing/2014/main" val="20004"/>
                    </a:ext>
                  </a:extLst>
                </a:gridCol>
                <a:gridCol w="533791">
                  <a:extLst>
                    <a:ext uri="{9D8B030D-6E8A-4147-A177-3AD203B41FA5}">
                      <a16:colId xmlns="" xmlns:a16="http://schemas.microsoft.com/office/drawing/2014/main" val="20005"/>
                    </a:ext>
                  </a:extLst>
                </a:gridCol>
                <a:gridCol w="1181068">
                  <a:extLst>
                    <a:ext uri="{9D8B030D-6E8A-4147-A177-3AD203B41FA5}">
                      <a16:colId xmlns="" xmlns:a16="http://schemas.microsoft.com/office/drawing/2014/main" val="20006"/>
                    </a:ext>
                  </a:extLst>
                </a:gridCol>
              </a:tblGrid>
              <a:tr h="174936">
                <a:tc>
                  <a:txBody>
                    <a:bodyPr/>
                    <a:lstStyle/>
                    <a:p>
                      <a:pPr marL="68580" algn="ctr">
                        <a:lnSpc>
                          <a:spcPct val="107000"/>
                        </a:lnSpc>
                        <a:spcAft>
                          <a:spcPts val="0"/>
                        </a:spcAft>
                      </a:pPr>
                      <a:r>
                        <a:rPr lang="en-GB" sz="1400" b="1" dirty="0">
                          <a:effectLst/>
                          <a:latin typeface="Arial" panose="020B0604020202020204" pitchFamily="34" charset="0"/>
                          <a:ea typeface="Times New Roman" panose="02020603050405020304" pitchFamily="18" charset="0"/>
                          <a:cs typeface="Arial" panose="020B0604020202020204" pitchFamily="34" charset="0"/>
                        </a:rPr>
                        <a:t>ID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0" algn="ctr" defTabSz="355600">
                        <a:lnSpc>
                          <a:spcPct val="107000"/>
                        </a:lnSpc>
                        <a:spcAft>
                          <a:spcPts val="0"/>
                        </a:spcAft>
                        <a:tabLst>
                          <a:tab pos="177800" algn="l"/>
                          <a:tab pos="444500" algn="l"/>
                          <a:tab pos="723900" algn="l"/>
                        </a:tabLs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Título</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Duración</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96520"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Intérprete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39395"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Título del Álbum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3970"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Año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9210" algn="ctr">
                        <a:lnSpc>
                          <a:spcPct val="107000"/>
                        </a:lnSpc>
                        <a:spcAft>
                          <a:spcPts val="0"/>
                        </a:spcAf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Género</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0"/>
                  </a:ext>
                </a:extLst>
              </a:tr>
              <a:tr h="348033">
                <a:tc>
                  <a:txBody>
                    <a:bodyPr/>
                    <a:lstStyle/>
                    <a:p>
                      <a:pPr marL="68580" algn="ct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7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Viva la vida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320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Coldplay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Viva la vida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2008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r>
                        <a:rPr lang="en-GB" sz="1400" dirty="0" err="1">
                          <a:effectLst/>
                          <a:latin typeface="Arial" panose="020B0604020202020204" pitchFamily="34" charset="0"/>
                          <a:ea typeface="Times New Roman" panose="02020603050405020304" pitchFamily="18" charset="0"/>
                          <a:cs typeface="Arial" panose="020B0604020202020204" pitchFamily="34" charset="0"/>
                        </a:rPr>
                        <a:t>alternativo</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1"/>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8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6510">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With or </a:t>
                      </a:r>
                      <a:r>
                        <a:rPr lang="en-GB" sz="1400" dirty="0" err="1">
                          <a:effectLst/>
                          <a:latin typeface="Arial" panose="020B0604020202020204" pitchFamily="34" charset="0"/>
                          <a:ea typeface="Times New Roman" panose="02020603050405020304" pitchFamily="18" charset="0"/>
                          <a:cs typeface="Arial" panose="020B0604020202020204" pitchFamily="34" charset="0"/>
                        </a:rPr>
                        <a:t>whitout</a:t>
                      </a:r>
                      <a:r>
                        <a:rPr lang="en-GB" sz="1400" dirty="0">
                          <a:effectLst/>
                          <a:latin typeface="Arial" panose="020B0604020202020204" pitchFamily="34" charset="0"/>
                          <a:ea typeface="Times New Roman" panose="02020603050405020304" pitchFamily="18" charset="0"/>
                          <a:cs typeface="Arial" panose="020B0604020202020204" pitchFamily="34" charset="0"/>
                        </a:rPr>
                        <a:t> you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360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U2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The Joshua Tree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1987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Rock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2"/>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9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Vertigo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355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U2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3970">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How to Dismantle an Atomic Bomb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2004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3"/>
                  </a:ext>
                </a:extLst>
              </a:tr>
              <a:tr h="348033">
                <a:tc>
                  <a:txBody>
                    <a:bodyPr/>
                    <a:lstStyle/>
                    <a:p>
                      <a:pPr marL="68580" algn="ctr">
                        <a:lnSpc>
                          <a:spcPct val="107000"/>
                        </a:lnSpc>
                        <a:spcAft>
                          <a:spcPts val="0"/>
                        </a:spcAft>
                      </a:pPr>
                      <a:r>
                        <a:rPr lang="en-GB" sz="1400" b="0">
                          <a:effectLst/>
                          <a:latin typeface="Arial" panose="020B0604020202020204" pitchFamily="34" charset="0"/>
                          <a:ea typeface="Times New Roman" panose="02020603050405020304" pitchFamily="18" charset="0"/>
                          <a:cs typeface="Arial" panose="020B0604020202020204" pitchFamily="34" charset="0"/>
                        </a:rPr>
                        <a:t>10 </a:t>
                      </a:r>
                      <a:endParaRPr lang="en-GB" sz="1400" b="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b="0">
                          <a:effectLst/>
                          <a:latin typeface="Arial" panose="020B0604020202020204" pitchFamily="34" charset="0"/>
                          <a:ea typeface="Times New Roman" panose="02020603050405020304" pitchFamily="18" charset="0"/>
                          <a:cs typeface="Arial" panose="020B0604020202020204" pitchFamily="34" charset="0"/>
                        </a:rPr>
                        <a:t>City of Blinding Lights </a:t>
                      </a:r>
                      <a:endParaRPr lang="en-GB" sz="1400" b="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284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U2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3970">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How to Dismantle an Atomic Bomb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2004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4"/>
                  </a:ext>
                </a:extLst>
              </a:tr>
              <a:tr h="348033">
                <a:tc>
                  <a:txBody>
                    <a:bodyPr/>
                    <a:lstStyle/>
                    <a:p>
                      <a:pPr marL="68580" algn="ctr">
                        <a:lnSpc>
                          <a:spcPct val="107000"/>
                        </a:lnSpc>
                        <a:spcAft>
                          <a:spcPts val="0"/>
                        </a:spcAft>
                      </a:pPr>
                      <a:r>
                        <a:rPr lang="en-GB" sz="1400" b="0">
                          <a:effectLst/>
                          <a:latin typeface="Arial" panose="020B0604020202020204" pitchFamily="34" charset="0"/>
                          <a:ea typeface="Times New Roman" panose="02020603050405020304" pitchFamily="18" charset="0"/>
                          <a:cs typeface="Arial" panose="020B0604020202020204" pitchFamily="34" charset="0"/>
                        </a:rPr>
                        <a:t>11 </a:t>
                      </a:r>
                      <a:endParaRPr lang="en-GB" sz="1400" b="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x-none" sz="1400" b="0">
                          <a:effectLst/>
                          <a:latin typeface="Arial" panose="020B0604020202020204" pitchFamily="34" charset="0"/>
                          <a:ea typeface="Times New Roman" panose="02020603050405020304" pitchFamily="18" charset="0"/>
                          <a:cs typeface="Arial" panose="020B0604020202020204" pitchFamily="34" charset="0"/>
                        </a:rPr>
                        <a:t>A la luz de la luna </a:t>
                      </a:r>
                      <a:endParaRPr lang="en-GB" sz="1400" b="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438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El Indio Solari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Pajaritos, bravos muchachitos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2013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r>
                        <a:rPr lang="en-GB" sz="1400" dirty="0" err="1">
                          <a:effectLst/>
                          <a:latin typeface="Arial" panose="020B0604020202020204" pitchFamily="34" charset="0"/>
                          <a:ea typeface="Times New Roman" panose="02020603050405020304" pitchFamily="18" charset="0"/>
                          <a:cs typeface="Arial" panose="020B0604020202020204" pitchFamily="34" charset="0"/>
                        </a:rPr>
                        <a:t>nacional</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5"/>
                  </a:ext>
                </a:extLst>
              </a:tr>
              <a:tr h="348033">
                <a:tc>
                  <a:txBody>
                    <a:bodyPr/>
                    <a:lstStyle/>
                    <a:p>
                      <a:pPr marL="68580" algn="ctr">
                        <a:lnSpc>
                          <a:spcPct val="107000"/>
                        </a:lnSpc>
                        <a:spcAft>
                          <a:spcPts val="0"/>
                        </a:spcAft>
                      </a:pPr>
                      <a:r>
                        <a:rPr lang="en-GB" sz="1400" b="0" dirty="0">
                          <a:effectLst/>
                          <a:latin typeface="Arial" panose="020B0604020202020204" pitchFamily="34" charset="0"/>
                          <a:ea typeface="Times New Roman" panose="02020603050405020304" pitchFamily="18" charset="0"/>
                          <a:cs typeface="Arial" panose="020B0604020202020204" pitchFamily="34" charset="0"/>
                        </a:rPr>
                        <a:t>12 </a:t>
                      </a:r>
                      <a:endParaRPr lang="en-GB" sz="1400" b="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b="0" dirty="0" err="1">
                          <a:effectLst/>
                          <a:latin typeface="Arial" panose="020B0604020202020204" pitchFamily="34" charset="0"/>
                          <a:ea typeface="Times New Roman" panose="02020603050405020304" pitchFamily="18" charset="0"/>
                          <a:cs typeface="Arial" panose="020B0604020202020204" pitchFamily="34" charset="0"/>
                        </a:rPr>
                        <a:t>Yo</a:t>
                      </a:r>
                      <a:r>
                        <a:rPr lang="en-GB" sz="1400" b="0" dirty="0">
                          <a:effectLst/>
                          <a:latin typeface="Arial" panose="020B0604020202020204" pitchFamily="34" charset="0"/>
                          <a:ea typeface="Times New Roman" panose="02020603050405020304" pitchFamily="18" charset="0"/>
                          <a:cs typeface="Arial" panose="020B0604020202020204" pitchFamily="34" charset="0"/>
                        </a:rPr>
                        <a:t> </a:t>
                      </a:r>
                      <a:r>
                        <a:rPr lang="en-GB" sz="1400" b="0" dirty="0" err="1">
                          <a:effectLst/>
                          <a:latin typeface="Arial" panose="020B0604020202020204" pitchFamily="34" charset="0"/>
                          <a:ea typeface="Times New Roman" panose="02020603050405020304" pitchFamily="18" charset="0"/>
                          <a:cs typeface="Arial" panose="020B0604020202020204" pitchFamily="34" charset="0"/>
                        </a:rPr>
                        <a:t>Canibal</a:t>
                      </a:r>
                      <a:r>
                        <a:rPr lang="en-GB" sz="1400" b="0" dirty="0">
                          <a:effectLst/>
                          <a:latin typeface="Arial" panose="020B0604020202020204" pitchFamily="34" charset="0"/>
                          <a:ea typeface="Times New Roman" panose="02020603050405020304" pitchFamily="18" charset="0"/>
                          <a:cs typeface="Arial" panose="020B0604020202020204" pitchFamily="34" charset="0"/>
                        </a:rPr>
                        <a:t> </a:t>
                      </a:r>
                      <a:endParaRPr lang="en-GB" sz="1400" b="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258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86995">
                        <a:lnSpc>
                          <a:spcPct val="107000"/>
                        </a:lnSpc>
                        <a:spcAft>
                          <a:spcPts val="0"/>
                        </a:spcAft>
                      </a:pPr>
                      <a:r>
                        <a:rPr lang="x-none" sz="1400">
                          <a:effectLst/>
                          <a:latin typeface="Arial" panose="020B0604020202020204" pitchFamily="34" charset="0"/>
                          <a:ea typeface="Times New Roman" panose="02020603050405020304" pitchFamily="18" charset="0"/>
                          <a:cs typeface="Arial" panose="020B0604020202020204" pitchFamily="34" charset="0"/>
                        </a:rPr>
                        <a:t>Patricio rey y sus redonditos de ricota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Lobo Suelto, Cordero atado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1993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Nacional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6"/>
                  </a:ext>
                </a:extLst>
              </a:tr>
            </a:tbl>
          </a:graphicData>
        </a:graphic>
      </p:graphicFrame>
    </p:spTree>
    <p:extLst>
      <p:ext uri="{BB962C8B-B14F-4D97-AF65-F5344CB8AC3E}">
        <p14:creationId xmlns:p14="http://schemas.microsoft.com/office/powerpoint/2010/main" val="3523641283"/>
      </p:ext>
    </p:extLst>
  </p:cSld>
  <p:clrMapOvr>
    <a:masterClrMapping/>
  </p:clrMapOvr>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230</a:t>
            </a:fld>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3" name="Marcador de contenido 2"/>
          <p:cNvSpPr>
            <a:spLocks noGrp="1"/>
          </p:cNvSpPr>
          <p:nvPr>
            <p:ph idx="1"/>
          </p:nvPr>
        </p:nvSpPr>
        <p:spPr>
          <a:xfrm>
            <a:off x="-1" y="2160000"/>
            <a:ext cx="9144001" cy="4351338"/>
          </a:xfrm>
        </p:spPr>
        <p:txBody>
          <a:bodyPr>
            <a:normAutofit fontScale="92500" lnSpcReduction="20000"/>
          </a:bodyPr>
          <a:lstStyle/>
          <a:p>
            <a:pPr marL="0" lvl="0" indent="0" eaLnBrk="0" fontAlgn="base" hangingPunct="0">
              <a:lnSpc>
                <a:spcPct val="100000"/>
              </a:lnSpc>
              <a:spcBef>
                <a:spcPct val="0"/>
              </a:spcBef>
              <a:spcAft>
                <a:spcPct val="0"/>
              </a:spcAft>
              <a:buNone/>
            </a:pPr>
            <a:r>
              <a:rPr lang="es-AR" altLang="en-US" dirty="0">
                <a:latin typeface="Arial" panose="020B0604020202020204" pitchFamily="34" charset="0"/>
                <a:ea typeface="Calibri" panose="020F0502020204030204" pitchFamily="34" charset="0"/>
                <a:cs typeface="Arial" panose="020B0604020202020204" pitchFamily="34" charset="0"/>
              </a:rPr>
              <a:t> </a:t>
            </a: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Definir las siguientes listas de reproducción con el orden especificado:</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b="1" dirty="0" err="1">
                <a:latin typeface="Arial" panose="020B0604020202020204" pitchFamily="34" charset="0"/>
                <a:ea typeface="Times New Roman" panose="02020603050405020304" pitchFamily="18" charset="0"/>
                <a:cs typeface="Arial" panose="020B0604020202020204" pitchFamily="34" charset="0"/>
              </a:rPr>
              <a:t>Clasicos</a:t>
            </a:r>
            <a:r>
              <a:rPr lang="es-AR" altLang="en-US" b="1" dirty="0">
                <a:latin typeface="Arial" panose="020B0604020202020204" pitchFamily="34" charset="0"/>
                <a:ea typeface="Times New Roman" panose="02020603050405020304" pitchFamily="18" charset="0"/>
                <a:cs typeface="Arial" panose="020B0604020202020204" pitchFamily="34" charset="0"/>
              </a:rPr>
              <a:t> del Rock</a:t>
            </a:r>
            <a:r>
              <a:rPr lang="es-AR" altLang="en-US" dirty="0">
                <a:latin typeface="Arial" panose="020B0604020202020204" pitchFamily="34" charset="0"/>
                <a:ea typeface="Calibri" panose="020F0502020204030204" pitchFamily="34" charset="0"/>
                <a:cs typeface="Arial" panose="020B0604020202020204" pitchFamily="34" charset="0"/>
              </a:rPr>
              <a:t>: pistas Nº 1, 2, 8, 9, 10,12 </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b="1" dirty="0">
                <a:latin typeface="Arial" panose="020B0604020202020204" pitchFamily="34" charset="0"/>
                <a:ea typeface="Times New Roman" panose="02020603050405020304" pitchFamily="18" charset="0"/>
                <a:cs typeface="Arial" panose="020B0604020202020204" pitchFamily="34" charset="0"/>
              </a:rPr>
              <a:t>Lo mejor:</a:t>
            </a:r>
            <a:r>
              <a:rPr lang="es-AR" altLang="en-US" dirty="0">
                <a:latin typeface="Arial" panose="020B0604020202020204" pitchFamily="34" charset="0"/>
                <a:ea typeface="Calibri" panose="020F0502020204030204" pitchFamily="34" charset="0"/>
                <a:cs typeface="Arial" panose="020B0604020202020204" pitchFamily="34" charset="0"/>
              </a:rPr>
              <a:t> pistas Nº 3, 4, 7,12. </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b="1" dirty="0" err="1">
                <a:latin typeface="Arial" panose="020B0604020202020204" pitchFamily="34" charset="0"/>
                <a:ea typeface="Times New Roman" panose="02020603050405020304" pitchFamily="18" charset="0"/>
                <a:cs typeface="Arial" panose="020B0604020202020204" pitchFamily="34" charset="0"/>
              </a:rPr>
              <a:t>Coldplay</a:t>
            </a:r>
            <a:r>
              <a:rPr lang="es-AR" altLang="en-US" b="1" dirty="0">
                <a:latin typeface="Arial" panose="020B0604020202020204" pitchFamily="34" charset="0"/>
                <a:ea typeface="Times New Roman" panose="02020603050405020304" pitchFamily="18" charset="0"/>
                <a:cs typeface="Arial" panose="020B0604020202020204" pitchFamily="34" charset="0"/>
              </a:rPr>
              <a:t>:</a:t>
            </a:r>
            <a:r>
              <a:rPr lang="es-AR" altLang="en-US" dirty="0">
                <a:latin typeface="Arial" panose="020B0604020202020204" pitchFamily="34" charset="0"/>
                <a:ea typeface="Calibri" panose="020F0502020204030204" pitchFamily="34" charset="0"/>
                <a:cs typeface="Arial" panose="020B0604020202020204" pitchFamily="34" charset="0"/>
              </a:rPr>
              <a:t> pistas Nº 5, 6, 7 </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b="1" dirty="0">
                <a:latin typeface="Arial" panose="020B0604020202020204" pitchFamily="34" charset="0"/>
                <a:ea typeface="Times New Roman" panose="02020603050405020304" pitchFamily="18" charset="0"/>
                <a:cs typeface="Arial" panose="020B0604020202020204" pitchFamily="34" charset="0"/>
              </a:rPr>
              <a:t>El Indio:</a:t>
            </a:r>
            <a:r>
              <a:rPr lang="es-AR" altLang="en-US" dirty="0">
                <a:latin typeface="Arial" panose="020B0604020202020204" pitchFamily="34" charset="0"/>
                <a:ea typeface="Calibri" panose="020F0502020204030204" pitchFamily="34" charset="0"/>
                <a:cs typeface="Arial" panose="020B0604020202020204" pitchFamily="34" charset="0"/>
              </a:rPr>
              <a:t> 12, 11. </a:t>
            </a: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Imprimir por pantalla las listas “Clásicos del Rock”, “Lo mejor” y “</a:t>
            </a:r>
            <a:r>
              <a:rPr lang="es-AR" altLang="en-US" dirty="0" err="1">
                <a:latin typeface="Arial" panose="020B0604020202020204" pitchFamily="34" charset="0"/>
                <a:ea typeface="Calibri" panose="020F0502020204030204" pitchFamily="34" charset="0"/>
                <a:cs typeface="Arial" panose="020B0604020202020204" pitchFamily="34" charset="0"/>
              </a:rPr>
              <a:t>Coldplay</a:t>
            </a:r>
            <a:r>
              <a:rPr lang="es-AR" altLang="en-US" dirty="0">
                <a:latin typeface="Arial" panose="020B0604020202020204" pitchFamily="34" charset="0"/>
                <a:ea typeface="Calibri" panose="020F0502020204030204" pitchFamily="34" charset="0"/>
                <a:cs typeface="Arial" panose="020B0604020202020204" pitchFamily="34" charset="0"/>
              </a:rPr>
              <a:t>”. </a:t>
            </a: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endParaRPr lang="es-AR" altLang="en-US" dirty="0">
              <a:latin typeface="Arial" panose="020B0604020202020204" pitchFamily="34" charset="0"/>
              <a:ea typeface="Calibri" panose="020F0502020204030204" pitchFamily="34" charset="0"/>
              <a:cs typeface="Arial" panose="020B0604020202020204" pitchFamily="34" charset="0"/>
            </a:endParaRPr>
          </a:p>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Imprimir por pantalla la duración total de cada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definida.</a:t>
            </a:r>
            <a:endParaRPr lang="es-AR" dirty="0"/>
          </a:p>
          <a:p>
            <a:pPr marL="0" lvl="0" indent="0" eaLnBrk="0" fontAlgn="base" hangingPunct="0">
              <a:lnSpc>
                <a:spcPct val="100000"/>
              </a:lnSpc>
              <a:spcBef>
                <a:spcPct val="0"/>
              </a:spcBef>
              <a:spcAft>
                <a:spcPct val="0"/>
              </a:spcAft>
              <a:buFontTx/>
              <a:buChar char="•"/>
            </a:pPr>
            <a:endParaRPr lang="es-AR" dirty="0"/>
          </a:p>
        </p:txBody>
      </p:sp>
    </p:spTree>
    <p:extLst>
      <p:ext uri="{BB962C8B-B14F-4D97-AF65-F5344CB8AC3E}">
        <p14:creationId xmlns:p14="http://schemas.microsoft.com/office/powerpoint/2010/main" val="3024508594"/>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4000" dirty="0"/>
              <a:t>Programación Orientada a Objetos</a:t>
            </a:r>
          </a:p>
        </p:txBody>
      </p:sp>
      <p:sp>
        <p:nvSpPr>
          <p:cNvPr id="3" name="Subtítulo 2"/>
          <p:cNvSpPr>
            <a:spLocks noGrp="1"/>
          </p:cNvSpPr>
          <p:nvPr>
            <p:ph type="subTitle" idx="1"/>
          </p:nvPr>
        </p:nvSpPr>
        <p:spPr/>
        <p:txBody>
          <a:bodyPr/>
          <a:lstStyle/>
          <a:p>
            <a:r>
              <a:rPr lang="es-AR" dirty="0"/>
              <a:t>Polimorfismo</a:t>
            </a:r>
          </a:p>
        </p:txBody>
      </p:sp>
    </p:spTree>
    <p:extLst>
      <p:ext uri="{BB962C8B-B14F-4D97-AF65-F5344CB8AC3E}">
        <p14:creationId xmlns:p14="http://schemas.microsoft.com/office/powerpoint/2010/main" val="942864499"/>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¿Iguales o Distintos?</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232</a:t>
            </a:fld>
            <a:endParaRPr lang="es-AR" dirty="0"/>
          </a:p>
        </p:txBody>
      </p:sp>
      <p:sp>
        <p:nvSpPr>
          <p:cNvPr id="10" name="Marcador de contenido 2"/>
          <p:cNvSpPr txBox="1">
            <a:spLocks/>
          </p:cNvSpPr>
          <p:nvPr/>
        </p:nvSpPr>
        <p:spPr>
          <a:xfrm>
            <a:off x="0" y="1894864"/>
            <a:ext cx="78867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AR" dirty="0"/>
              <a:t>Ejecute el siguiente código y complete la tabla.</a:t>
            </a:r>
          </a:p>
        </p:txBody>
      </p:sp>
      <p:sp>
        <p:nvSpPr>
          <p:cNvPr id="11" name="Rectángulo 10"/>
          <p:cNvSpPr/>
          <p:nvPr/>
        </p:nvSpPr>
        <p:spPr>
          <a:xfrm>
            <a:off x="1701768" y="2356781"/>
            <a:ext cx="5384800" cy="4401205"/>
          </a:xfrm>
          <a:prstGeom prst="rect">
            <a:avLst/>
          </a:prstGeom>
        </p:spPr>
        <p:txBody>
          <a:bodyPr wrap="square">
            <a:spAutoFit/>
          </a:bodyPr>
          <a:lstStyle/>
          <a:p>
            <a:r>
              <a:rPr lang="es-AR" sz="1400" dirty="0" err="1">
                <a:solidFill>
                  <a:srgbClr val="000088"/>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class</a:t>
            </a:r>
            <a:r>
              <a:rPr lang="es-AR" sz="1400" dirty="0">
                <a:solidFill>
                  <a:srgbClr val="000000"/>
                </a:solidFill>
                <a:latin typeface="Consolas" panose="020B0609020204030204" pitchFamily="49" charset="0"/>
              </a:rPr>
              <a:t> </a:t>
            </a:r>
            <a:r>
              <a:rPr lang="es-AR" sz="1400" dirty="0" err="1">
                <a:solidFill>
                  <a:srgbClr val="660066"/>
                </a:solidFill>
                <a:latin typeface="Consolas" panose="020B0609020204030204" pitchFamily="49" charset="0"/>
              </a:rPr>
              <a:t>StringDemo</a:t>
            </a:r>
            <a:r>
              <a:rPr lang="es-AR" sz="1400" dirty="0">
                <a:solidFill>
                  <a:srgbClr val="000000"/>
                </a:solidFill>
                <a:latin typeface="Consolas" panose="020B0609020204030204" pitchFamily="49" charset="0"/>
              </a:rPr>
              <a:t> {</a:t>
            </a:r>
            <a:endParaRPr lang="es-AR" sz="1400" dirty="0"/>
          </a:p>
          <a:p>
            <a:r>
              <a:rPr lang="es-AR" sz="1400" dirty="0">
                <a:solidFill>
                  <a:srgbClr val="000088"/>
                </a:solidFill>
                <a:latin typeface="Consolas" panose="020B0609020204030204" pitchFamily="49" charset="0"/>
              </a:rPr>
              <a:t>  </a:t>
            </a:r>
            <a:r>
              <a:rPr lang="es-AR" sz="1400" dirty="0" err="1">
                <a:solidFill>
                  <a:srgbClr val="000088"/>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static</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void</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main</a:t>
            </a:r>
            <a:r>
              <a:rPr lang="es-AR" sz="1400" dirty="0">
                <a:solidFill>
                  <a:srgbClr val="666600"/>
                </a:solidFill>
                <a:latin typeface="Consolas" panose="020B0609020204030204" pitchFamily="49" charset="0"/>
              </a:rPr>
              <a:t>(</a:t>
            </a:r>
            <a:r>
              <a:rPr lang="es-AR" sz="1400" dirty="0" err="1">
                <a:solidFill>
                  <a:srgbClr val="660066"/>
                </a:solidFill>
                <a:latin typeface="Consolas" panose="020B0609020204030204" pitchFamily="49" charset="0"/>
              </a:rPr>
              <a:t>String</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args</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str1</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"Leones y Tigres y Osos!";</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str2</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"Leones y Tigres y Osos!";</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str3</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str2;</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str4</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"Leones y Tigres y Osos!";</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str5</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"Y yo!";</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str6</a:t>
            </a:r>
            <a:r>
              <a:rPr lang="es-AR" sz="1400" dirty="0">
                <a:solidFill>
                  <a:srgbClr val="666600"/>
                </a:solidFill>
                <a:latin typeface="Consolas" panose="020B0609020204030204" pitchFamily="49" charset="0"/>
              </a:rPr>
              <a:t>=</a:t>
            </a:r>
            <a:r>
              <a:rPr lang="es-AR" sz="1400" dirty="0">
                <a:solidFill>
                  <a:srgbClr val="008800"/>
                </a:solidFill>
                <a:latin typeface="Consolas" panose="020B0609020204030204" pitchFamily="49" charset="0"/>
              </a:rPr>
              <a:t>"Leones y Tigres y Osos! Y yo!";</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String</a:t>
            </a:r>
            <a:r>
              <a:rPr lang="es-AR" sz="1400" dirty="0">
                <a:solidFill>
                  <a:srgbClr val="000000"/>
                </a:solidFill>
                <a:latin typeface="Consolas" panose="020B0609020204030204" pitchFamily="49" charset="0"/>
              </a:rPr>
              <a:t> str7</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str1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a:solidFill>
                  <a:srgbClr val="008800"/>
                </a:solidFill>
                <a:latin typeface="Consolas" panose="020B0609020204030204" pitchFamily="49" charset="0"/>
              </a:rPr>
              <a:t>" "</a:t>
            </a:r>
            <a:r>
              <a:rPr lang="es-AR" sz="1400" dirty="0">
                <a:solidFill>
                  <a:srgbClr val="000000"/>
                </a:solidFill>
                <a:latin typeface="Consolas" panose="020B0609020204030204" pitchFamily="49" charset="0"/>
              </a:rPr>
              <a:t>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str5;</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str1</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str2</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str1</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str3</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str1</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str4</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str2</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str3</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str2</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str4</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str3</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str4</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str6</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str7</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str1</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equals</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str4</a:t>
            </a:r>
            <a:r>
              <a:rPr lang="es-AR" sz="1400" dirty="0">
                <a:solidFill>
                  <a:srgbClr val="666600"/>
                </a:solidFill>
                <a:latin typeface="Consolas" panose="020B0609020204030204" pitchFamily="49" charset="0"/>
              </a:rPr>
              <a:t>));</a:t>
            </a:r>
            <a:endParaRPr lang="es-AR" sz="1400" dirty="0"/>
          </a:p>
          <a:p>
            <a:r>
              <a:rPr lang="es-AR" sz="1400" dirty="0">
                <a:solidFill>
                  <a:srgbClr val="660066"/>
                </a:solidFill>
                <a:latin typeface="Consolas" panose="020B0609020204030204" pitchFamily="49" charset="0"/>
              </a:rPr>
              <a:t>    </a:t>
            </a:r>
            <a:r>
              <a:rPr lang="es-AR" sz="1400" dirty="0" err="1">
                <a:solidFill>
                  <a:srgbClr val="660066"/>
                </a:solidFill>
                <a:latin typeface="Consolas" panose="020B0609020204030204" pitchFamily="49" charset="0"/>
              </a:rPr>
              <a:t>System</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out</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println</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str6</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equals</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str7</a:t>
            </a:r>
            <a:r>
              <a:rPr lang="es-AR" sz="1400" dirty="0">
                <a:solidFill>
                  <a:srgbClr val="6666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sz="1400" dirty="0">
                <a:solidFill>
                  <a:srgbClr val="000000"/>
                </a:solidFill>
                <a:latin typeface="Consolas" panose="020B0609020204030204" pitchFamily="49" charset="0"/>
              </a:rPr>
              <a:t>}</a:t>
            </a:r>
            <a:endParaRPr lang="es-AR" sz="1400" dirty="0"/>
          </a:p>
        </p:txBody>
      </p:sp>
    </p:spTree>
    <p:extLst>
      <p:ext uri="{BB962C8B-B14F-4D97-AF65-F5344CB8AC3E}">
        <p14:creationId xmlns:p14="http://schemas.microsoft.com/office/powerpoint/2010/main" val="1358621274"/>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¿Iguales o Distintos?</a:t>
            </a:r>
          </a:p>
        </p:txBody>
      </p:sp>
      <p:sp>
        <p:nvSpPr>
          <p:cNvPr id="3" name="Marcador de contenido 2"/>
          <p:cNvSpPr>
            <a:spLocks noGrp="1"/>
          </p:cNvSpPr>
          <p:nvPr>
            <p:ph idx="1"/>
          </p:nvPr>
        </p:nvSpPr>
        <p:spPr>
          <a:xfrm>
            <a:off x="0" y="1906000"/>
            <a:ext cx="7886700" cy="4351338"/>
          </a:xfrm>
        </p:spPr>
        <p:txBody>
          <a:bodyPr/>
          <a:lstStyle/>
          <a:p>
            <a:r>
              <a:rPr lang="es-AR" dirty="0"/>
              <a:t>Ejecute el siguiente código y complete la tabla.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233</a:t>
            </a:fld>
            <a:endParaRPr lang="es-AR" dirty="0"/>
          </a:p>
        </p:txBody>
      </p:sp>
      <p:graphicFrame>
        <p:nvGraphicFramePr>
          <p:cNvPr id="9" name="Tabla 8"/>
          <p:cNvGraphicFramePr>
            <a:graphicFrameLocks noGrp="1"/>
          </p:cNvGraphicFramePr>
          <p:nvPr>
            <p:extLst>
              <p:ext uri="{D42A27DB-BD31-4B8C-83A1-F6EECF244321}">
                <p14:modId xmlns:p14="http://schemas.microsoft.com/office/powerpoint/2010/main" val="2458692298"/>
              </p:ext>
            </p:extLst>
          </p:nvPr>
        </p:nvGraphicFramePr>
        <p:xfrm>
          <a:off x="703262" y="2449537"/>
          <a:ext cx="7737475" cy="3571240"/>
        </p:xfrm>
        <a:graphic>
          <a:graphicData uri="http://schemas.openxmlformats.org/drawingml/2006/table">
            <a:tbl>
              <a:tblPr firstRow="1" bandRow="1">
                <a:tableStyleId>{21E4AEA4-8DFA-4A89-87EB-49C32662AFE0}</a:tableStyleId>
              </a:tblPr>
              <a:tblGrid>
                <a:gridCol w="2747511">
                  <a:extLst>
                    <a:ext uri="{9D8B030D-6E8A-4147-A177-3AD203B41FA5}">
                      <a16:colId xmlns="" xmlns:a16="http://schemas.microsoft.com/office/drawing/2014/main" val="20000"/>
                    </a:ext>
                  </a:extLst>
                </a:gridCol>
                <a:gridCol w="2410806">
                  <a:extLst>
                    <a:ext uri="{9D8B030D-6E8A-4147-A177-3AD203B41FA5}">
                      <a16:colId xmlns="" xmlns:a16="http://schemas.microsoft.com/office/drawing/2014/main" val="20001"/>
                    </a:ext>
                  </a:extLst>
                </a:gridCol>
                <a:gridCol w="2579158">
                  <a:extLst>
                    <a:ext uri="{9D8B030D-6E8A-4147-A177-3AD203B41FA5}">
                      <a16:colId xmlns="" xmlns:a16="http://schemas.microsoft.com/office/drawing/2014/main" val="20002"/>
                    </a:ext>
                  </a:extLst>
                </a:gridCol>
              </a:tblGrid>
              <a:tr h="370840">
                <a:tc>
                  <a:txBody>
                    <a:bodyPr/>
                    <a:lstStyle/>
                    <a:p>
                      <a:pPr algn="ctr"/>
                      <a:r>
                        <a:rPr lang="en-GB" dirty="0" err="1"/>
                        <a:t>Sentencia</a:t>
                      </a:r>
                      <a:endParaRPr lang="en-GB" i="1" dirty="0"/>
                    </a:p>
                  </a:txBody>
                  <a:tcPr/>
                </a:tc>
                <a:tc>
                  <a:txBody>
                    <a:bodyPr/>
                    <a:lstStyle/>
                    <a:p>
                      <a:pPr algn="ctr"/>
                      <a:r>
                        <a:rPr lang="en-GB" dirty="0"/>
                        <a:t>true/false</a:t>
                      </a:r>
                      <a:endParaRPr lang="en-GB" i="1" dirty="0"/>
                    </a:p>
                  </a:txBody>
                  <a:tcPr/>
                </a:tc>
                <a:tc>
                  <a:txBody>
                    <a:bodyPr/>
                    <a:lstStyle/>
                    <a:p>
                      <a:pPr algn="ctr"/>
                      <a:r>
                        <a:rPr lang="en-GB" dirty="0" err="1"/>
                        <a:t>Justificación</a:t>
                      </a:r>
                      <a:endParaRPr lang="en-GB" i="1" dirty="0"/>
                    </a:p>
                  </a:txBody>
                  <a:tcPr/>
                </a:tc>
                <a:extLst>
                  <a:ext uri="{0D108BD9-81ED-4DB2-BD59-A6C34878D82A}">
                    <a16:rowId xmlns="" xmlns:a16="http://schemas.microsoft.com/office/drawing/2014/main" val="10000"/>
                  </a:ext>
                </a:extLst>
              </a:tr>
              <a:tr h="370840">
                <a:tc>
                  <a:txBody>
                    <a:bodyPr/>
                    <a:lstStyle/>
                    <a:p>
                      <a:r>
                        <a:rPr lang="en-GB" dirty="0">
                          <a:latin typeface="Consolas" panose="020B0609020204030204" pitchFamily="49" charset="0"/>
                        </a:rPr>
                        <a:t>str1 == str2;	</a:t>
                      </a:r>
                    </a:p>
                  </a:txBody>
                  <a:tcPr/>
                </a:tc>
                <a:tc>
                  <a:txBody>
                    <a:bodyPr/>
                    <a:lstStyle/>
                    <a:p>
                      <a:r>
                        <a:rPr lang="en-GB" sz="1800" kern="1200" dirty="0">
                          <a:solidFill>
                            <a:schemeClr val="dk1"/>
                          </a:solidFill>
                          <a:latin typeface="Consolas" panose="020B0609020204030204" pitchFamily="49" charset="0"/>
                          <a:ea typeface="+mn-ea"/>
                          <a:cs typeface="+mn-cs"/>
                        </a:rPr>
                        <a:t>true</a:t>
                      </a:r>
                    </a:p>
                  </a:txBody>
                  <a:tcPr/>
                </a:tc>
                <a:tc>
                  <a:txBody>
                    <a:bodyPr/>
                    <a:lstStyle/>
                    <a:p>
                      <a:r>
                        <a:rPr lang="en-GB" dirty="0" err="1">
                          <a:latin typeface="Arial" panose="020B0604020202020204" pitchFamily="34" charset="0"/>
                          <a:cs typeface="Arial" panose="020B0604020202020204" pitchFamily="34" charset="0"/>
                        </a:rPr>
                        <a:t>Referencian</a:t>
                      </a:r>
                      <a:r>
                        <a:rPr lang="en-GB" baseline="0" dirty="0">
                          <a:latin typeface="Arial" panose="020B0604020202020204" pitchFamily="34" charset="0"/>
                          <a:cs typeface="Arial" panose="020B0604020202020204" pitchFamily="34" charset="0"/>
                        </a:rPr>
                        <a:t> al </a:t>
                      </a:r>
                      <a:r>
                        <a:rPr lang="en-GB" baseline="0" dirty="0" err="1">
                          <a:latin typeface="Arial" panose="020B0604020202020204" pitchFamily="34" charset="0"/>
                          <a:cs typeface="Arial" panose="020B0604020202020204" pitchFamily="34" charset="0"/>
                        </a:rPr>
                        <a:t>mismo</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objeto</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1"/>
                  </a:ext>
                </a:extLst>
              </a:tr>
              <a:tr h="370840">
                <a:tc>
                  <a:txBody>
                    <a:bodyPr/>
                    <a:lstStyle/>
                    <a:p>
                      <a:r>
                        <a:rPr lang="en-GB" dirty="0">
                          <a:latin typeface="Consolas" panose="020B0609020204030204" pitchFamily="49" charset="0"/>
                        </a:rPr>
                        <a:t>str1 == str3;</a:t>
                      </a:r>
                    </a:p>
                  </a:txBody>
                  <a:tcPr/>
                </a:tc>
                <a:tc>
                  <a:txBody>
                    <a:bodyPr/>
                    <a:lstStyle/>
                    <a:p>
                      <a:r>
                        <a:rPr lang="en-GB" sz="1800" kern="1200" dirty="0">
                          <a:solidFill>
                            <a:schemeClr val="dk1"/>
                          </a:solidFill>
                          <a:latin typeface="Consolas" panose="020B0609020204030204" pitchFamily="49" charset="0"/>
                          <a:ea typeface="+mn-ea"/>
                          <a:cs typeface="+mn-cs"/>
                        </a:rPr>
                        <a:t>true</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Referencian</a:t>
                      </a:r>
                      <a:r>
                        <a:rPr lang="en-GB" baseline="0" dirty="0">
                          <a:latin typeface="Arial" panose="020B0604020202020204" pitchFamily="34" charset="0"/>
                          <a:cs typeface="Arial" panose="020B0604020202020204" pitchFamily="34" charset="0"/>
                        </a:rPr>
                        <a:t> al </a:t>
                      </a:r>
                      <a:r>
                        <a:rPr lang="en-GB" baseline="0" dirty="0" err="1">
                          <a:latin typeface="Arial" panose="020B0604020202020204" pitchFamily="34" charset="0"/>
                          <a:cs typeface="Arial" panose="020B0604020202020204" pitchFamily="34" charset="0"/>
                        </a:rPr>
                        <a:t>mismo</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objeto</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2"/>
                  </a:ext>
                </a:extLst>
              </a:tr>
              <a:tr h="370840">
                <a:tc>
                  <a:txBody>
                    <a:bodyPr/>
                    <a:lstStyle/>
                    <a:p>
                      <a:r>
                        <a:rPr lang="en-GB" dirty="0">
                          <a:latin typeface="Consolas" panose="020B0609020204030204" pitchFamily="49" charset="0"/>
                        </a:rPr>
                        <a:t>str1 == str4;	</a:t>
                      </a:r>
                    </a:p>
                  </a:txBody>
                  <a:tcPr/>
                </a:tc>
                <a:tc>
                  <a:txBody>
                    <a:bodyPr/>
                    <a:lstStyle/>
                    <a:p>
                      <a:r>
                        <a:rPr lang="en-GB" sz="1800" kern="1200" dirty="0">
                          <a:solidFill>
                            <a:schemeClr val="dk1"/>
                          </a:solidFill>
                          <a:latin typeface="Consolas" panose="020B0609020204030204" pitchFamily="49" charset="0"/>
                          <a:ea typeface="+mn-ea"/>
                          <a:cs typeface="+mn-cs"/>
                        </a:rPr>
                        <a:t>true</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Referencian</a:t>
                      </a:r>
                      <a:r>
                        <a:rPr lang="en-GB" baseline="0" dirty="0">
                          <a:latin typeface="Arial" panose="020B0604020202020204" pitchFamily="34" charset="0"/>
                          <a:cs typeface="Arial" panose="020B0604020202020204" pitchFamily="34" charset="0"/>
                        </a:rPr>
                        <a:t> al </a:t>
                      </a:r>
                      <a:r>
                        <a:rPr lang="en-GB" baseline="0" dirty="0" err="1">
                          <a:latin typeface="Arial" panose="020B0604020202020204" pitchFamily="34" charset="0"/>
                          <a:cs typeface="Arial" panose="020B0604020202020204" pitchFamily="34" charset="0"/>
                        </a:rPr>
                        <a:t>mismo</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objeto</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3"/>
                  </a:ext>
                </a:extLst>
              </a:tr>
              <a:tr h="370840">
                <a:tc>
                  <a:txBody>
                    <a:bodyPr/>
                    <a:lstStyle/>
                    <a:p>
                      <a:r>
                        <a:rPr lang="en-GB" dirty="0">
                          <a:latin typeface="Consolas" panose="020B0609020204030204" pitchFamily="49" charset="0"/>
                        </a:rPr>
                        <a:t>str2 == str3;</a:t>
                      </a:r>
                    </a:p>
                  </a:txBody>
                  <a:tcPr/>
                </a:tc>
                <a:tc>
                  <a:txBody>
                    <a:bodyPr/>
                    <a:lstStyle/>
                    <a:p>
                      <a:r>
                        <a:rPr lang="en-GB" sz="1800" kern="1200" dirty="0">
                          <a:solidFill>
                            <a:schemeClr val="dk1"/>
                          </a:solidFill>
                          <a:latin typeface="Consolas" panose="020B0609020204030204" pitchFamily="49" charset="0"/>
                          <a:ea typeface="+mn-ea"/>
                          <a:cs typeface="+mn-cs"/>
                        </a:rPr>
                        <a:t>true</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Referencian</a:t>
                      </a:r>
                      <a:r>
                        <a:rPr lang="en-GB" baseline="0" dirty="0">
                          <a:latin typeface="Arial" panose="020B0604020202020204" pitchFamily="34" charset="0"/>
                          <a:cs typeface="Arial" panose="020B0604020202020204" pitchFamily="34" charset="0"/>
                        </a:rPr>
                        <a:t> al </a:t>
                      </a:r>
                      <a:r>
                        <a:rPr lang="en-GB" baseline="0" dirty="0" err="1">
                          <a:latin typeface="Arial" panose="020B0604020202020204" pitchFamily="34" charset="0"/>
                          <a:cs typeface="Arial" panose="020B0604020202020204" pitchFamily="34" charset="0"/>
                        </a:rPr>
                        <a:t>mismo</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objeto</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4"/>
                  </a:ext>
                </a:extLst>
              </a:tr>
              <a:tr h="370840">
                <a:tc>
                  <a:txBody>
                    <a:bodyPr/>
                    <a:lstStyle/>
                    <a:p>
                      <a:r>
                        <a:rPr lang="en-GB" dirty="0">
                          <a:latin typeface="Consolas" panose="020B0609020204030204" pitchFamily="49" charset="0"/>
                        </a:rPr>
                        <a:t>str2 == str4;</a:t>
                      </a:r>
                    </a:p>
                  </a:txBody>
                  <a:tcPr/>
                </a:tc>
                <a:tc>
                  <a:txBody>
                    <a:bodyPr/>
                    <a:lstStyle/>
                    <a:p>
                      <a:r>
                        <a:rPr lang="en-GB" sz="1800" kern="1200" dirty="0">
                          <a:solidFill>
                            <a:schemeClr val="dk1"/>
                          </a:solidFill>
                          <a:latin typeface="Consolas" panose="020B0609020204030204" pitchFamily="49" charset="0"/>
                          <a:ea typeface="+mn-ea"/>
                          <a:cs typeface="+mn-cs"/>
                        </a:rPr>
                        <a:t>true</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Referencian</a:t>
                      </a:r>
                      <a:r>
                        <a:rPr lang="en-GB" baseline="0" dirty="0">
                          <a:latin typeface="Arial" panose="020B0604020202020204" pitchFamily="34" charset="0"/>
                          <a:cs typeface="Arial" panose="020B0604020202020204" pitchFamily="34" charset="0"/>
                        </a:rPr>
                        <a:t> al </a:t>
                      </a:r>
                      <a:r>
                        <a:rPr lang="en-GB" baseline="0" dirty="0" err="1">
                          <a:latin typeface="Arial" panose="020B0604020202020204" pitchFamily="34" charset="0"/>
                          <a:cs typeface="Arial" panose="020B0604020202020204" pitchFamily="34" charset="0"/>
                        </a:rPr>
                        <a:t>mismo</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objeto</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4017286746"/>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¿Iguales o Distintos?</a:t>
            </a:r>
          </a:p>
        </p:txBody>
      </p:sp>
      <p:sp>
        <p:nvSpPr>
          <p:cNvPr id="3" name="Marcador de contenido 2"/>
          <p:cNvSpPr>
            <a:spLocks noGrp="1"/>
          </p:cNvSpPr>
          <p:nvPr>
            <p:ph idx="1"/>
          </p:nvPr>
        </p:nvSpPr>
        <p:spPr>
          <a:xfrm>
            <a:off x="0" y="1906000"/>
            <a:ext cx="7886700" cy="4351338"/>
          </a:xfrm>
        </p:spPr>
        <p:txBody>
          <a:bodyPr/>
          <a:lstStyle/>
          <a:p>
            <a:r>
              <a:rPr lang="es-AR" dirty="0"/>
              <a:t>Ejecute el siguiente código y complete la tabla.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234</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val="197227781"/>
              </p:ext>
            </p:extLst>
          </p:nvPr>
        </p:nvGraphicFramePr>
        <p:xfrm>
          <a:off x="703262" y="2449537"/>
          <a:ext cx="7737475" cy="3759200"/>
        </p:xfrm>
        <a:graphic>
          <a:graphicData uri="http://schemas.openxmlformats.org/drawingml/2006/table">
            <a:tbl>
              <a:tblPr firstRow="1" bandRow="1">
                <a:tableStyleId>{21E4AEA4-8DFA-4A89-87EB-49C32662AFE0}</a:tableStyleId>
              </a:tblPr>
              <a:tblGrid>
                <a:gridCol w="2747511">
                  <a:extLst>
                    <a:ext uri="{9D8B030D-6E8A-4147-A177-3AD203B41FA5}">
                      <a16:colId xmlns="" xmlns:a16="http://schemas.microsoft.com/office/drawing/2014/main" val="20000"/>
                    </a:ext>
                  </a:extLst>
                </a:gridCol>
                <a:gridCol w="2410806">
                  <a:extLst>
                    <a:ext uri="{9D8B030D-6E8A-4147-A177-3AD203B41FA5}">
                      <a16:colId xmlns="" xmlns:a16="http://schemas.microsoft.com/office/drawing/2014/main" val="20001"/>
                    </a:ext>
                  </a:extLst>
                </a:gridCol>
                <a:gridCol w="2579158">
                  <a:extLst>
                    <a:ext uri="{9D8B030D-6E8A-4147-A177-3AD203B41FA5}">
                      <a16:colId xmlns="" xmlns:a16="http://schemas.microsoft.com/office/drawing/2014/main" val="20002"/>
                    </a:ext>
                  </a:extLst>
                </a:gridCol>
              </a:tblGrid>
              <a:tr h="370840">
                <a:tc>
                  <a:txBody>
                    <a:bodyPr/>
                    <a:lstStyle/>
                    <a:p>
                      <a:pPr algn="ctr"/>
                      <a:r>
                        <a:rPr lang="en-GB" dirty="0" err="1"/>
                        <a:t>Sentencia</a:t>
                      </a:r>
                      <a:endParaRPr lang="en-GB" i="1" dirty="0"/>
                    </a:p>
                  </a:txBody>
                  <a:tcPr/>
                </a:tc>
                <a:tc>
                  <a:txBody>
                    <a:bodyPr/>
                    <a:lstStyle/>
                    <a:p>
                      <a:pPr algn="ctr"/>
                      <a:r>
                        <a:rPr lang="en-GB" dirty="0"/>
                        <a:t>true/false</a:t>
                      </a:r>
                      <a:endParaRPr lang="en-GB" i="1" dirty="0"/>
                    </a:p>
                  </a:txBody>
                  <a:tcPr/>
                </a:tc>
                <a:tc>
                  <a:txBody>
                    <a:bodyPr/>
                    <a:lstStyle/>
                    <a:p>
                      <a:pPr algn="ctr"/>
                      <a:r>
                        <a:rPr lang="en-GB" dirty="0" err="1"/>
                        <a:t>Justificación</a:t>
                      </a:r>
                      <a:endParaRPr lang="en-GB" i="1" dirty="0"/>
                    </a:p>
                  </a:txBody>
                  <a:tcPr/>
                </a:tc>
                <a:extLst>
                  <a:ext uri="{0D108BD9-81ED-4DB2-BD59-A6C34878D82A}">
                    <a16:rowId xmlns="" xmlns:a16="http://schemas.microsoft.com/office/drawing/2014/main" val="10000"/>
                  </a:ext>
                </a:extLst>
              </a:tr>
              <a:tr h="370840">
                <a:tc>
                  <a:txBody>
                    <a:bodyPr/>
                    <a:lstStyle/>
                    <a:p>
                      <a:r>
                        <a:rPr lang="en-GB" dirty="0">
                          <a:latin typeface="Consolas" panose="020B0609020204030204" pitchFamily="49" charset="0"/>
                        </a:rPr>
                        <a:t>str3 == str4;</a:t>
                      </a:r>
                    </a:p>
                  </a:txBody>
                  <a:tcPr/>
                </a:tc>
                <a:tc>
                  <a:txBody>
                    <a:bodyPr/>
                    <a:lstStyle/>
                    <a:p>
                      <a:r>
                        <a:rPr lang="en-GB" sz="1800" kern="1200" dirty="0">
                          <a:solidFill>
                            <a:schemeClr val="dk1"/>
                          </a:solidFill>
                          <a:latin typeface="Consolas" panose="020B0609020204030204" pitchFamily="49" charset="0"/>
                          <a:ea typeface="+mn-ea"/>
                          <a:cs typeface="+mn-cs"/>
                        </a:rPr>
                        <a:t>true</a:t>
                      </a:r>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latin typeface="Arial" panose="020B0604020202020204" pitchFamily="34" charset="0"/>
                          <a:cs typeface="Arial" panose="020B0604020202020204" pitchFamily="34" charset="0"/>
                        </a:rPr>
                        <a:t>Referencian</a:t>
                      </a:r>
                      <a:r>
                        <a:rPr lang="en-GB" baseline="0" dirty="0">
                          <a:latin typeface="Arial" panose="020B0604020202020204" pitchFamily="34" charset="0"/>
                          <a:cs typeface="Arial" panose="020B0604020202020204" pitchFamily="34" charset="0"/>
                        </a:rPr>
                        <a:t> al </a:t>
                      </a:r>
                      <a:r>
                        <a:rPr lang="en-GB" baseline="0" dirty="0" err="1">
                          <a:latin typeface="Arial" panose="020B0604020202020204" pitchFamily="34" charset="0"/>
                          <a:cs typeface="Arial" panose="020B0604020202020204" pitchFamily="34" charset="0"/>
                        </a:rPr>
                        <a:t>mismo</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objeto</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1"/>
                  </a:ext>
                </a:extLst>
              </a:tr>
              <a:tr h="370840">
                <a:tc>
                  <a:txBody>
                    <a:bodyPr/>
                    <a:lstStyle/>
                    <a:p>
                      <a:r>
                        <a:rPr lang="en-GB" dirty="0">
                          <a:latin typeface="Consolas" panose="020B0609020204030204" pitchFamily="49" charset="0"/>
                        </a:rPr>
                        <a:t>str6 == str7;</a:t>
                      </a:r>
                    </a:p>
                  </a:txBody>
                  <a:tcPr/>
                </a:tc>
                <a:tc>
                  <a:txBody>
                    <a:bodyPr/>
                    <a:lstStyle/>
                    <a:p>
                      <a:r>
                        <a:rPr lang="en-GB" sz="1800" kern="1200" dirty="0">
                          <a:solidFill>
                            <a:schemeClr val="dk1"/>
                          </a:solidFill>
                          <a:latin typeface="Consolas" panose="020B0609020204030204" pitchFamily="49" charset="0"/>
                          <a:ea typeface="+mn-ea"/>
                          <a:cs typeface="+mn-cs"/>
                        </a:rPr>
                        <a:t>false</a:t>
                      </a:r>
                      <a:endParaRPr lang="en-GB" dirty="0"/>
                    </a:p>
                  </a:txBody>
                  <a:tcPr/>
                </a:tc>
                <a:tc>
                  <a:txBody>
                    <a:bodyPr/>
                    <a:lstStyle/>
                    <a:p>
                      <a:r>
                        <a:rPr lang="en-GB" dirty="0">
                          <a:latin typeface="Arial" panose="020B0604020202020204" pitchFamily="34" charset="0"/>
                          <a:cs typeface="Arial" panose="020B0604020202020204" pitchFamily="34" charset="0"/>
                        </a:rPr>
                        <a:t>La </a:t>
                      </a:r>
                      <a:r>
                        <a:rPr lang="en-GB" dirty="0" err="1">
                          <a:latin typeface="Arial" panose="020B0604020202020204" pitchFamily="34" charset="0"/>
                          <a:cs typeface="Arial" panose="020B0604020202020204" pitchFamily="34" charset="0"/>
                        </a:rPr>
                        <a:t>concatenación</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crea</a:t>
                      </a:r>
                      <a:r>
                        <a:rPr lang="en-GB" baseline="0" dirty="0">
                          <a:latin typeface="Arial" panose="020B0604020202020204" pitchFamily="34" charset="0"/>
                          <a:cs typeface="Arial" panose="020B0604020202020204" pitchFamily="34" charset="0"/>
                        </a:rPr>
                        <a:t> un </a:t>
                      </a:r>
                      <a:r>
                        <a:rPr lang="en-GB" baseline="0" dirty="0" err="1">
                          <a:latin typeface="Arial" panose="020B0604020202020204" pitchFamily="34" charset="0"/>
                          <a:cs typeface="Arial" panose="020B0604020202020204" pitchFamily="34" charset="0"/>
                        </a:rPr>
                        <a:t>nuevo</a:t>
                      </a:r>
                      <a:r>
                        <a:rPr lang="en-GB" baseline="0" dirty="0">
                          <a:latin typeface="Arial" panose="020B0604020202020204" pitchFamily="34" charset="0"/>
                          <a:cs typeface="Arial" panose="020B0604020202020204" pitchFamily="34" charset="0"/>
                        </a:rPr>
                        <a:t> String, </a:t>
                      </a:r>
                      <a:r>
                        <a:rPr lang="en-GB" baseline="0" dirty="0" err="1">
                          <a:latin typeface="Arial" panose="020B0604020202020204" pitchFamily="34" charset="0"/>
                          <a:cs typeface="Arial" panose="020B0604020202020204" pitchFamily="34" charset="0"/>
                        </a:rPr>
                        <a:t>en</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otra</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posición</a:t>
                      </a:r>
                      <a:r>
                        <a:rPr lang="en-GB" baseline="0" dirty="0">
                          <a:latin typeface="Arial" panose="020B0604020202020204" pitchFamily="34" charset="0"/>
                          <a:cs typeface="Arial" panose="020B0604020202020204" pitchFamily="34" charset="0"/>
                        </a:rPr>
                        <a:t> de </a:t>
                      </a:r>
                      <a:r>
                        <a:rPr lang="en-GB" baseline="0" dirty="0" err="1">
                          <a:latin typeface="Arial" panose="020B0604020202020204" pitchFamily="34" charset="0"/>
                          <a:cs typeface="Arial" panose="020B0604020202020204" pitchFamily="34" charset="0"/>
                        </a:rPr>
                        <a:t>memoria</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2"/>
                  </a:ext>
                </a:extLst>
              </a:tr>
              <a:tr h="370840">
                <a:tc>
                  <a:txBody>
                    <a:bodyPr/>
                    <a:lstStyle/>
                    <a:p>
                      <a:r>
                        <a:rPr lang="en-GB" dirty="0">
                          <a:latin typeface="Consolas" panose="020B0609020204030204" pitchFamily="49" charset="0"/>
                        </a:rPr>
                        <a:t>str1.equals(str4);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latin typeface="Consolas" panose="020B0609020204030204" pitchFamily="49" charset="0"/>
                          <a:ea typeface="+mn-ea"/>
                          <a:cs typeface="+mn-cs"/>
                        </a:rPr>
                        <a:t>true</a:t>
                      </a:r>
                      <a:endParaRPr lang="en-GB" dirty="0"/>
                    </a:p>
                  </a:txBody>
                  <a:tcPr/>
                </a:tc>
                <a:tc>
                  <a:txBody>
                    <a:bodyPr/>
                    <a:lstStyle/>
                    <a:p>
                      <a:r>
                        <a:rPr lang="en-GB" dirty="0" err="1">
                          <a:latin typeface="Arial" panose="020B0604020202020204" pitchFamily="34" charset="0"/>
                          <a:cs typeface="Arial" panose="020B0604020202020204" pitchFamily="34" charset="0"/>
                        </a:rPr>
                        <a:t>Mismo</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Contenido</a:t>
                      </a:r>
                      <a:r>
                        <a:rPr lang="en-GB" dirty="0">
                          <a:latin typeface="Arial" panose="020B0604020202020204" pitchFamily="34" charset="0"/>
                          <a:cs typeface="Arial" panose="020B0604020202020204" pitchFamily="34" charset="0"/>
                        </a:rPr>
                        <a:t>.</a:t>
                      </a:r>
                    </a:p>
                  </a:txBody>
                  <a:tcPr/>
                </a:tc>
                <a:extLst>
                  <a:ext uri="{0D108BD9-81ED-4DB2-BD59-A6C34878D82A}">
                    <a16:rowId xmlns="" xmlns:a16="http://schemas.microsoft.com/office/drawing/2014/main" val="100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latin typeface="Consolas" panose="020B0609020204030204" pitchFamily="49" charset="0"/>
                        </a:rPr>
                        <a:t>str6.equals(str7);</a:t>
                      </a:r>
                    </a:p>
                  </a:txBody>
                  <a:tcPr/>
                </a:tc>
                <a:tc>
                  <a:txBody>
                    <a:bodyPr/>
                    <a:lstStyle/>
                    <a:p>
                      <a:r>
                        <a:rPr lang="en-GB" sz="1800" kern="1200" dirty="0">
                          <a:solidFill>
                            <a:schemeClr val="dk1"/>
                          </a:solidFill>
                          <a:latin typeface="Consolas" panose="020B0609020204030204" pitchFamily="49" charset="0"/>
                          <a:ea typeface="+mn-ea"/>
                          <a:cs typeface="+mn-cs"/>
                        </a:rPr>
                        <a:t>true</a:t>
                      </a:r>
                      <a:endParaRPr lang="en-GB" dirty="0"/>
                    </a:p>
                  </a:txBody>
                  <a:tcPr/>
                </a:tc>
                <a:tc>
                  <a:txBody>
                    <a:bodyPr/>
                    <a:lstStyle/>
                    <a:p>
                      <a:r>
                        <a:rPr lang="en-GB" dirty="0" err="1">
                          <a:latin typeface="Arial" panose="020B0604020202020204" pitchFamily="34" charset="0"/>
                          <a:cs typeface="Arial" panose="020B0604020202020204" pitchFamily="34" charset="0"/>
                        </a:rPr>
                        <a:t>Aunque</a:t>
                      </a:r>
                      <a:r>
                        <a:rPr lang="en-GB" dirty="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apunten</a:t>
                      </a:r>
                      <a:r>
                        <a:rPr lang="en-GB" baseline="0" dirty="0">
                          <a:latin typeface="Arial" panose="020B0604020202020204" pitchFamily="34" charset="0"/>
                          <a:cs typeface="Arial" panose="020B0604020202020204" pitchFamily="34" charset="0"/>
                        </a:rPr>
                        <a:t> a </a:t>
                      </a:r>
                      <a:r>
                        <a:rPr lang="en-GB" baseline="0" dirty="0" err="1">
                          <a:latin typeface="Arial" panose="020B0604020202020204" pitchFamily="34" charset="0"/>
                          <a:cs typeface="Arial" panose="020B0604020202020204" pitchFamily="34" charset="0"/>
                        </a:rPr>
                        <a:t>direcciones</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diferentes</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contenido</a:t>
                      </a:r>
                      <a:r>
                        <a:rPr lang="en-GB" baseline="0" dirty="0">
                          <a:latin typeface="Arial" panose="020B0604020202020204" pitchFamily="34" charset="0"/>
                          <a:cs typeface="Arial" panose="020B0604020202020204" pitchFamily="34" charset="0"/>
                        </a:rPr>
                        <a:t> </a:t>
                      </a:r>
                      <a:r>
                        <a:rPr lang="en-GB" baseline="0" dirty="0" err="1">
                          <a:latin typeface="Arial" panose="020B0604020202020204" pitchFamily="34" charset="0"/>
                          <a:cs typeface="Arial" panose="020B0604020202020204" pitchFamily="34" charset="0"/>
                        </a:rPr>
                        <a:t>es</a:t>
                      </a:r>
                      <a:r>
                        <a:rPr lang="en-GB" baseline="0" dirty="0">
                          <a:latin typeface="Arial" panose="020B0604020202020204" pitchFamily="34" charset="0"/>
                          <a:cs typeface="Arial" panose="020B0604020202020204" pitchFamily="34" charset="0"/>
                        </a:rPr>
                        <a:t> el </a:t>
                      </a:r>
                      <a:r>
                        <a:rPr lang="en-GB" baseline="0" dirty="0" err="1">
                          <a:latin typeface="Arial" panose="020B0604020202020204" pitchFamily="34" charset="0"/>
                          <a:cs typeface="Arial" panose="020B0604020202020204" pitchFamily="34" charset="0"/>
                        </a:rPr>
                        <a:t>mismo</a:t>
                      </a:r>
                      <a:r>
                        <a:rPr lang="en-GB"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4"/>
                  </a:ext>
                </a:extLst>
              </a:tr>
            </a:tbl>
          </a:graphicData>
        </a:graphic>
      </p:graphicFrame>
    </p:spTree>
    <p:extLst>
      <p:ext uri="{BB962C8B-B14F-4D97-AF65-F5344CB8AC3E}">
        <p14:creationId xmlns:p14="http://schemas.microsoft.com/office/powerpoint/2010/main" val="1147640180"/>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a:t>Clase Persona</a:t>
            </a:r>
            <a:endParaRPr lang="es-AR" b="1" dirty="0"/>
          </a:p>
        </p:txBody>
      </p:sp>
      <p:sp>
        <p:nvSpPr>
          <p:cNvPr id="3" name="Marcador de contenido 2"/>
          <p:cNvSpPr>
            <a:spLocks noGrp="1"/>
          </p:cNvSpPr>
          <p:nvPr>
            <p:ph idx="1"/>
          </p:nvPr>
        </p:nvSpPr>
        <p:spPr/>
        <p:txBody>
          <a:bodyPr/>
          <a:lstStyle/>
          <a:p>
            <a:r>
              <a:rPr lang="es-AR"/>
              <a:t>Considere la clase Persona</a:t>
            </a:r>
            <a:endParaRPr lang="es-AR" dirty="0"/>
          </a:p>
        </p:txBody>
      </p:sp>
      <p:sp>
        <p:nvSpPr>
          <p:cNvPr id="5" name="Marcador de pie de página 4"/>
          <p:cNvSpPr>
            <a:spLocks noGrp="1"/>
          </p:cNvSpPr>
          <p:nvPr>
            <p:ph type="ftr" sz="quarter" idx="11"/>
          </p:nvPr>
        </p:nvSpPr>
        <p:spPr/>
        <p:txBody>
          <a:bodyPr/>
          <a:lstStyle/>
          <a:p>
            <a:r>
              <a:rPr lang="es-AR"/>
              <a:t>Módulo 2: Programación Orientada a Objetos</a:t>
            </a:r>
            <a:endParaRPr lang="es-AR" dirty="0"/>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235</a:t>
            </a:fld>
            <a:endParaRPr lang="es-AR" dirty="0"/>
          </a:p>
        </p:txBody>
      </p:sp>
      <p:sp>
        <p:nvSpPr>
          <p:cNvPr id="9" name="Rectángulo 8"/>
          <p:cNvSpPr/>
          <p:nvPr/>
        </p:nvSpPr>
        <p:spPr>
          <a:xfrm>
            <a:off x="1270000" y="2666643"/>
            <a:ext cx="6502400" cy="369331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apellido;</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nroDNI</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DNI</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a:t>
            </a:r>
            <a:endParaRPr lang="es-AR" dirty="0"/>
          </a:p>
          <a:p>
            <a:r>
              <a:rPr lang="es-AR" dirty="0">
                <a:solidFill>
                  <a:srgbClr val="000000"/>
                </a:solidFill>
                <a:latin typeface="Consolas" panose="020B0609020204030204" pitchFamily="49" charset="0"/>
              </a:rPr>
              <a:t>    apellido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nroDNI</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DNI;</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devolverNombreCompleto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apellido;</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1001169748"/>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Clase Persona</a:t>
            </a:r>
          </a:p>
        </p:txBody>
      </p:sp>
      <p:sp>
        <p:nvSpPr>
          <p:cNvPr id="3" name="Marcador de contenido 2"/>
          <p:cNvSpPr>
            <a:spLocks noGrp="1"/>
          </p:cNvSpPr>
          <p:nvPr>
            <p:ph idx="1"/>
          </p:nvPr>
        </p:nvSpPr>
        <p:spPr/>
        <p:txBody>
          <a:bodyPr>
            <a:normAutofit fontScale="92500" lnSpcReduction="20000"/>
          </a:bodyPr>
          <a:lstStyle/>
          <a:p>
            <a:r>
              <a:rPr lang="es-AR" dirty="0" err="1">
                <a:solidFill>
                  <a:prstClr val="black"/>
                </a:solidFill>
                <a:latin typeface="Arial" panose="020B0604020202020204" pitchFamily="34" charset="0"/>
              </a:rPr>
              <a:t>Reimplemente</a:t>
            </a:r>
            <a:r>
              <a:rPr lang="es-AR" dirty="0">
                <a:solidFill>
                  <a:prstClr val="black"/>
                </a:solidFill>
                <a:latin typeface="Arial" panose="020B0604020202020204" pitchFamily="34" charset="0"/>
              </a:rPr>
              <a:t> para hacer uso del método </a:t>
            </a:r>
            <a:r>
              <a:rPr lang="es-AR" dirty="0" err="1">
                <a:solidFill>
                  <a:prstClr val="black"/>
                </a:solidFill>
                <a:latin typeface="Consolas" panose="020B0609020204030204" pitchFamily="49" charset="0"/>
              </a:rPr>
              <a:t>toString</a:t>
            </a:r>
            <a:r>
              <a:rPr lang="es-AR" dirty="0">
                <a:solidFill>
                  <a:prstClr val="black"/>
                </a:solidFill>
                <a:latin typeface="Arial" panose="020B0604020202020204" pitchFamily="34" charset="0"/>
              </a:rPr>
              <a:t>().</a:t>
            </a:r>
          </a:p>
          <a:p>
            <a:r>
              <a:rPr lang="es-AR" dirty="0">
                <a:solidFill>
                  <a:prstClr val="black"/>
                </a:solidFill>
                <a:latin typeface="Arial" panose="020B0604020202020204" pitchFamily="34" charset="0"/>
              </a:rPr>
              <a:t>Implemente el método </a:t>
            </a:r>
            <a:r>
              <a:rPr lang="es-AR" dirty="0" err="1">
                <a:solidFill>
                  <a:prstClr val="black"/>
                </a:solidFill>
                <a:latin typeface="Consolas" panose="020B0609020204030204" pitchFamily="49" charset="0"/>
              </a:rPr>
              <a:t>equals</a:t>
            </a:r>
            <a:r>
              <a:rPr lang="es-AR" dirty="0">
                <a:solidFill>
                  <a:prstClr val="black"/>
                </a:solidFill>
                <a:latin typeface="Consolas" panose="020B0609020204030204" pitchFamily="49" charset="0"/>
              </a:rPr>
              <a:t>(</a:t>
            </a:r>
            <a:r>
              <a:rPr lang="es-AR" dirty="0" err="1">
                <a:solidFill>
                  <a:prstClr val="black"/>
                </a:solidFill>
                <a:latin typeface="Consolas" panose="020B0609020204030204" pitchFamily="49" charset="0"/>
              </a:rPr>
              <a:t>Object</a:t>
            </a:r>
            <a:r>
              <a:rPr lang="es-AR" dirty="0">
                <a:solidFill>
                  <a:prstClr val="black"/>
                </a:solidFill>
                <a:latin typeface="Arial" panose="020B0604020202020204" pitchFamily="34" charset="0"/>
              </a:rPr>
              <a:t> </a:t>
            </a:r>
            <a:r>
              <a:rPr lang="es-AR" dirty="0" err="1">
                <a:solidFill>
                  <a:prstClr val="black"/>
                </a:solidFill>
                <a:latin typeface="Consolas" panose="020B0609020204030204" pitchFamily="49" charset="0"/>
              </a:rPr>
              <a:t>obj</a:t>
            </a:r>
            <a:r>
              <a:rPr lang="es-AR" dirty="0">
                <a:solidFill>
                  <a:prstClr val="black"/>
                </a:solidFill>
                <a:latin typeface="Arial" panose="020B0604020202020204" pitchFamily="34" charset="0"/>
              </a:rPr>
              <a:t>) en la clase </a:t>
            </a:r>
            <a:r>
              <a:rPr lang="es-AR" dirty="0">
                <a:solidFill>
                  <a:prstClr val="black"/>
                </a:solidFill>
                <a:latin typeface="Consolas" panose="020B0609020204030204" pitchFamily="49" charset="0"/>
              </a:rPr>
              <a:t>Persona</a:t>
            </a:r>
            <a:r>
              <a:rPr lang="es-AR" dirty="0">
                <a:solidFill>
                  <a:prstClr val="black"/>
                </a:solidFill>
                <a:latin typeface="Arial" panose="020B0604020202020204" pitchFamily="34" charset="0"/>
              </a:rPr>
              <a:t> que debe retornar </a:t>
            </a:r>
            <a:r>
              <a:rPr lang="es-AR" dirty="0">
                <a:solidFill>
                  <a:prstClr val="black"/>
                </a:solidFill>
                <a:latin typeface="Consolas" panose="020B0609020204030204" pitchFamily="49" charset="0"/>
              </a:rPr>
              <a:t>true</a:t>
            </a:r>
            <a:r>
              <a:rPr lang="es-AR" dirty="0">
                <a:solidFill>
                  <a:prstClr val="black"/>
                </a:solidFill>
                <a:latin typeface="Arial" panose="020B0604020202020204" pitchFamily="34" charset="0"/>
              </a:rPr>
              <a:t> cuando la persona pasada como parámetro (</a:t>
            </a:r>
            <a:r>
              <a:rPr lang="es-AR" dirty="0" err="1">
                <a:solidFill>
                  <a:prstClr val="black"/>
                </a:solidFill>
                <a:latin typeface="Arial" panose="020B0604020202020204" pitchFamily="34" charset="0"/>
              </a:rPr>
              <a:t>obj</a:t>
            </a:r>
            <a:r>
              <a:rPr lang="es-AR" dirty="0">
                <a:solidFill>
                  <a:prstClr val="black"/>
                </a:solidFill>
                <a:latin typeface="Arial" panose="020B0604020202020204" pitchFamily="34" charset="0"/>
              </a:rPr>
              <a:t>) tiene el mismo nombre, apellido y número de DNI de la instancia donde se invoca el método.</a:t>
            </a:r>
          </a:p>
          <a:p>
            <a:r>
              <a:rPr lang="es-AR" dirty="0">
                <a:solidFill>
                  <a:prstClr val="black"/>
                </a:solidFill>
                <a:latin typeface="Arial" panose="020B0604020202020204" pitchFamily="34" charset="0"/>
              </a:rPr>
              <a:t>Cree un método </a:t>
            </a:r>
            <a:r>
              <a:rPr lang="es-AR" dirty="0" err="1">
                <a:solidFill>
                  <a:prstClr val="black"/>
                </a:solidFill>
                <a:latin typeface="Consolas" panose="020B0609020204030204" pitchFamily="49" charset="0"/>
              </a:rPr>
              <a:t>main</a:t>
            </a:r>
            <a:r>
              <a:rPr lang="es-AR" dirty="0">
                <a:solidFill>
                  <a:prstClr val="black"/>
                </a:solidFill>
                <a:latin typeface="Arial" panose="020B0604020202020204" pitchFamily="34" charset="0"/>
              </a:rPr>
              <a:t> en la clase </a:t>
            </a:r>
            <a:r>
              <a:rPr lang="es-AR" dirty="0">
                <a:solidFill>
                  <a:prstClr val="black"/>
                </a:solidFill>
                <a:latin typeface="Consolas" panose="020B0609020204030204" pitchFamily="49" charset="0"/>
              </a:rPr>
              <a:t>Persona</a:t>
            </a:r>
            <a:r>
              <a:rPr lang="es-AR" dirty="0">
                <a:solidFill>
                  <a:prstClr val="black"/>
                </a:solidFill>
                <a:latin typeface="Arial" panose="020B0604020202020204" pitchFamily="34" charset="0"/>
              </a:rPr>
              <a:t> que cree dos instancias p1 y p2 de </a:t>
            </a:r>
            <a:r>
              <a:rPr lang="es-AR" dirty="0">
                <a:solidFill>
                  <a:prstClr val="black"/>
                </a:solidFill>
                <a:latin typeface="Consolas" panose="020B0609020204030204" pitchFamily="49" charset="0"/>
              </a:rPr>
              <a:t>Persona</a:t>
            </a:r>
            <a:r>
              <a:rPr lang="es-AR" b="1" dirty="0">
                <a:solidFill>
                  <a:prstClr val="black"/>
                </a:solidFill>
                <a:latin typeface="Arial" panose="020B0604020202020204" pitchFamily="34" charset="0"/>
              </a:rPr>
              <a:t> </a:t>
            </a:r>
            <a:r>
              <a:rPr lang="es-AR" dirty="0">
                <a:solidFill>
                  <a:prstClr val="black"/>
                </a:solidFill>
                <a:latin typeface="Arial" panose="020B0604020202020204" pitchFamily="34" charset="0"/>
              </a:rPr>
              <a:t>con igual nombre y apellido pero distinto DNI. Imprima por pantalla el resultado de </a:t>
            </a:r>
            <a:r>
              <a:rPr lang="es-AR" dirty="0" err="1">
                <a:solidFill>
                  <a:prstClr val="black"/>
                </a:solidFill>
                <a:latin typeface="Consolas" panose="020B0609020204030204" pitchFamily="49" charset="0"/>
              </a:rPr>
              <a:t>toString</a:t>
            </a:r>
            <a:r>
              <a:rPr lang="es-AR" dirty="0">
                <a:solidFill>
                  <a:prstClr val="black"/>
                </a:solidFill>
                <a:latin typeface="Arial" panose="020B0604020202020204" pitchFamily="34" charset="0"/>
              </a:rPr>
              <a:t>() invocado sobre ambas instancias, y el resultado de invocar </a:t>
            </a:r>
            <a:r>
              <a:rPr lang="es-AR" dirty="0">
                <a:solidFill>
                  <a:prstClr val="black"/>
                </a:solidFill>
                <a:latin typeface="Consolas" panose="020B0609020204030204" pitchFamily="49" charset="0"/>
              </a:rPr>
              <a:t>p1.equals(p2</a:t>
            </a:r>
            <a:r>
              <a:rPr lang="es-AR" dirty="0">
                <a:solidFill>
                  <a:prstClr val="black"/>
                </a:solidFill>
                <a:latin typeface="Arial" panose="020B0604020202020204" pitchFamily="34" charset="0"/>
              </a:rPr>
              <a:t>).</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236</a:t>
            </a:fld>
            <a:endParaRPr lang="es-AR" dirty="0"/>
          </a:p>
        </p:txBody>
      </p:sp>
    </p:spTree>
    <p:extLst>
      <p:ext uri="{BB962C8B-B14F-4D97-AF65-F5344CB8AC3E}">
        <p14:creationId xmlns:p14="http://schemas.microsoft.com/office/powerpoint/2010/main" val="354914200"/>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Clase Persona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237</a:t>
            </a:fld>
            <a:endParaRPr lang="es-AR" dirty="0"/>
          </a:p>
        </p:txBody>
      </p:sp>
      <p:sp>
        <p:nvSpPr>
          <p:cNvPr id="8" name="Rectángulo 7"/>
          <p:cNvSpPr/>
          <p:nvPr/>
        </p:nvSpPr>
        <p:spPr>
          <a:xfrm>
            <a:off x="0" y="1820277"/>
            <a:ext cx="9144000" cy="4247317"/>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apellido;</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nroDNI</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apellido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nroDNI</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nombre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nombre;</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apellido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apellido;</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nroDNI</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nroDNI</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 "</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apellido;</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p:txBody>
      </p:sp>
      <p:sp>
        <p:nvSpPr>
          <p:cNvPr id="9" name="CuadroTexto 8"/>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11" name="Conector recto de flecha 10"/>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7175489"/>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Clase Persona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238</a:t>
            </a:fld>
            <a:endParaRPr lang="es-AR" dirty="0"/>
          </a:p>
        </p:txBody>
      </p:sp>
      <p:sp>
        <p:nvSpPr>
          <p:cNvPr id="8" name="Rectángulo 7"/>
          <p:cNvSpPr/>
          <p:nvPr/>
        </p:nvSpPr>
        <p:spPr>
          <a:xfrm>
            <a:off x="0" y="1820277"/>
            <a:ext cx="9144000" cy="6186309"/>
          </a:xfrm>
          <a:prstGeom prst="rect">
            <a:avLst/>
          </a:prstGeom>
        </p:spPr>
        <p:txBody>
          <a:bodyPr wrap="square">
            <a:spAutoFit/>
          </a:bodyPr>
          <a:lstStyle/>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boolean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arg0</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arg0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null</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arg0 </a:t>
            </a:r>
            <a:r>
              <a:rPr lang="es-AR" dirty="0" err="1">
                <a:solidFill>
                  <a:srgbClr val="000088"/>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smtClean="0">
                <a:solidFill>
                  <a:srgbClr val="660066"/>
                </a:solidFill>
                <a:latin typeface="Consolas" panose="020B0609020204030204" pitchFamily="49" charset="0"/>
              </a:rPr>
              <a:t>Persona</a:t>
            </a:r>
            <a:r>
              <a:rPr lang="es-AR" dirty="0" smtClean="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false;</a:t>
            </a:r>
            <a:endParaRPr lang="es-AR" dirty="0"/>
          </a:p>
          <a:p>
            <a:r>
              <a:rPr lang="es-AR" dirty="0">
                <a:solidFill>
                  <a:srgbClr val="660066"/>
                </a:solidFill>
                <a:latin typeface="Consolas" panose="020B0609020204030204" pitchFamily="49" charset="0"/>
              </a:rPr>
              <a:t>    </a:t>
            </a:r>
            <a:r>
              <a:rPr lang="es-AR" dirty="0" smtClean="0">
                <a:solidFill>
                  <a:srgbClr val="660066"/>
                </a:solidFill>
                <a:latin typeface="Consolas" panose="020B0609020204030204" pitchFamily="49" charset="0"/>
              </a:rPr>
              <a:t>Persona</a:t>
            </a:r>
            <a:r>
              <a:rPr lang="es-AR" dirty="0" smtClean="0">
                <a:solidFill>
                  <a:srgbClr val="000000"/>
                </a:solidFill>
                <a:latin typeface="Consolas" panose="020B0609020204030204" pitchFamily="49" charset="0"/>
              </a:rPr>
              <a:t> </a:t>
            </a:r>
            <a:r>
              <a:rPr lang="es-AR" dirty="0">
                <a:solidFill>
                  <a:srgbClr val="000000"/>
                </a:solidFill>
                <a:latin typeface="Consolas" panose="020B0609020204030204" pitchFamily="49" charset="0"/>
              </a:rPr>
              <a:t>p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arg0;</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nombre</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nombre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&amp;&amp;</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apellido</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apellido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&amp;&amp;</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nroDNI</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nroDNI</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Persona</a:t>
            </a:r>
            <a:r>
              <a:rPr lang="es-AR" dirty="0">
                <a:solidFill>
                  <a:srgbClr val="000000"/>
                </a:solidFill>
                <a:latin typeface="Consolas" panose="020B0609020204030204" pitchFamily="49" charset="0"/>
              </a:rPr>
              <a:t> p1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"Jorge"</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"Perez"</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30000000</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Persona</a:t>
            </a:r>
            <a:r>
              <a:rPr lang="es-AR" dirty="0">
                <a:solidFill>
                  <a:srgbClr val="000000"/>
                </a:solidFill>
                <a:latin typeface="Consolas" panose="020B0609020204030204" pitchFamily="49" charset="0"/>
              </a:rPr>
              <a:t> p2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"Jorge"</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"Perez"</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24000000</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p1</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p2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p1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p2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r>
              <a:rPr lang="es-AR" dirty="0"/>
              <a:t/>
            </a:r>
            <a:br>
              <a:rPr lang="es-AR" dirty="0"/>
            </a:br>
            <a:r>
              <a:rPr lang="es-AR" dirty="0"/>
              <a:t/>
            </a:r>
            <a:br>
              <a:rPr lang="es-AR" dirty="0"/>
            </a:br>
            <a:r>
              <a:rPr lang="es-AR" dirty="0"/>
              <a:t/>
            </a:r>
            <a:br>
              <a:rPr lang="es-AR" dirty="0"/>
            </a:br>
            <a:r>
              <a:rPr lang="es-AR" dirty="0"/>
              <a:t/>
            </a:r>
            <a:br>
              <a:rPr lang="es-AR" dirty="0"/>
            </a:br>
            <a:endParaRPr lang="es-AR" dirty="0"/>
          </a:p>
        </p:txBody>
      </p:sp>
    </p:spTree>
    <p:extLst>
      <p:ext uri="{BB962C8B-B14F-4D97-AF65-F5344CB8AC3E}">
        <p14:creationId xmlns:p14="http://schemas.microsoft.com/office/powerpoint/2010/main" val="9530836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err="1">
                <a:latin typeface="Consolas" panose="020B0609020204030204" pitchFamily="49" charset="0"/>
              </a:rPr>
              <a:t>toString</a:t>
            </a:r>
            <a:r>
              <a:rPr lang="es-AR" dirty="0"/>
              <a:t/>
            </a:r>
            <a:br>
              <a:rPr lang="es-AR" dirty="0"/>
            </a:br>
            <a:r>
              <a:rPr lang="es-AR" sz="2800" i="1" dirty="0">
                <a:latin typeface="Arial" panose="020B0604020202020204" pitchFamily="34" charset="0"/>
                <a:cs typeface="Arial" panose="020B0604020202020204" pitchFamily="34" charset="0"/>
              </a:rPr>
              <a:t>¿Qué Pasa si no se Sobre-escribe?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23</a:t>
            </a:fld>
            <a:endParaRPr lang="es-AR" dirty="0"/>
          </a:p>
        </p:txBody>
      </p:sp>
      <p:sp>
        <p:nvSpPr>
          <p:cNvPr id="9" name="Rectángulo 8"/>
          <p:cNvSpPr/>
          <p:nvPr/>
        </p:nvSpPr>
        <p:spPr>
          <a:xfrm>
            <a:off x="32" y="2317459"/>
            <a:ext cx="9143968"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000000"/>
                </a:solidFill>
                <a:latin typeface="Consolas" panose="020B0609020204030204" pitchFamily="49" charset="0"/>
              </a:rPr>
              <a:t>p1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"Jorge"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"Calle Falsa 123"</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(p1);</a:t>
            </a:r>
          </a:p>
          <a:p>
            <a:r>
              <a:rPr lang="es-AR" dirty="0">
                <a:solidFill>
                  <a:srgbClr val="660066"/>
                </a:solidFill>
                <a:latin typeface="Consolas" panose="020B0609020204030204" pitchFamily="49" charset="0"/>
              </a:rPr>
              <a:t>    Persona </a:t>
            </a:r>
            <a:r>
              <a:rPr lang="es-AR" dirty="0">
                <a:solidFill>
                  <a:srgbClr val="000000"/>
                </a:solidFill>
                <a:latin typeface="Consolas" panose="020B0609020204030204" pitchFamily="49" charset="0"/>
              </a:rPr>
              <a:t>p2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"Alejandro"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“Av. Siempre Viva 767"</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p2</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endParaRPr lang="es-AR" dirty="0"/>
          </a:p>
        </p:txBody>
      </p:sp>
      <p:sp>
        <p:nvSpPr>
          <p:cNvPr id="12" name="Shape 87"/>
          <p:cNvSpPr/>
          <p:nvPr/>
        </p:nvSpPr>
        <p:spPr>
          <a:xfrm>
            <a:off x="2330375" y="4314462"/>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7" name="Rectángulo 16"/>
          <p:cNvSpPr/>
          <p:nvPr/>
        </p:nvSpPr>
        <p:spPr>
          <a:xfrm>
            <a:off x="3488924" y="5099926"/>
            <a:ext cx="5171569" cy="1200329"/>
          </a:xfrm>
          <a:prstGeom prst="rect">
            <a:avLst/>
          </a:prstGeom>
        </p:spPr>
        <p:txBody>
          <a:bodyPr wrap="square">
            <a:spAutoFit/>
          </a:bodyPr>
          <a:lstStyle/>
          <a:p>
            <a:pPr algn="ctr">
              <a:buClr>
                <a:srgbClr val="000000"/>
              </a:buClr>
              <a:buSzPct val="45000"/>
            </a:pPr>
            <a:r>
              <a:rPr lang="es-AR" dirty="0">
                <a:solidFill>
                  <a:srgbClr val="000000"/>
                </a:solidFill>
                <a:latin typeface="Arial"/>
                <a:ea typeface="Arial"/>
                <a:cs typeface="Arial"/>
                <a:sym typeface="Arial"/>
              </a:rPr>
              <a:t>Al no haber sobre-escrito el </a:t>
            </a:r>
            <a:r>
              <a:rPr lang="es-AR" dirty="0" err="1">
                <a:solidFill>
                  <a:srgbClr val="000000"/>
                </a:solidFill>
                <a:latin typeface="Consolas" panose="020B0609020204030204" pitchFamily="49" charset="0"/>
                <a:ea typeface="Arial"/>
                <a:cs typeface="Arial"/>
                <a:sym typeface="Arial"/>
              </a:rPr>
              <a:t>toString</a:t>
            </a:r>
            <a:r>
              <a:rPr lang="es-AR" dirty="0">
                <a:solidFill>
                  <a:srgbClr val="000000"/>
                </a:solidFill>
                <a:latin typeface="Arial"/>
                <a:ea typeface="Arial"/>
                <a:cs typeface="Arial"/>
                <a:sym typeface="Arial"/>
              </a:rPr>
              <a:t>(), la implementación por defecto produce un </a:t>
            </a:r>
            <a:r>
              <a:rPr lang="es-AR" dirty="0" err="1">
                <a:solidFill>
                  <a:srgbClr val="000000"/>
                </a:solidFill>
                <a:latin typeface="Consolas" panose="020B0609020204030204" pitchFamily="49" charset="0"/>
                <a:ea typeface="Arial"/>
                <a:cs typeface="Arial"/>
                <a:sym typeface="Arial"/>
              </a:rPr>
              <a:t>String</a:t>
            </a:r>
            <a:r>
              <a:rPr lang="es-AR" dirty="0">
                <a:solidFill>
                  <a:srgbClr val="000000"/>
                </a:solidFill>
                <a:latin typeface="Arial"/>
                <a:ea typeface="Arial"/>
                <a:cs typeface="Arial"/>
                <a:sym typeface="Arial"/>
              </a:rPr>
              <a:t> formado por el nombre de la clase, seguido del símbolo “</a:t>
            </a:r>
            <a:r>
              <a:rPr lang="es-AR" b="1" dirty="0">
                <a:solidFill>
                  <a:srgbClr val="000000"/>
                </a:solidFill>
                <a:latin typeface="Arial"/>
                <a:ea typeface="Arial"/>
                <a:cs typeface="Arial"/>
                <a:sym typeface="Arial"/>
              </a:rPr>
              <a:t>@”</a:t>
            </a:r>
            <a:r>
              <a:rPr lang="es-AR" dirty="0">
                <a:solidFill>
                  <a:srgbClr val="000000"/>
                </a:solidFill>
                <a:latin typeface="Arial"/>
                <a:ea typeface="Arial"/>
                <a:cs typeface="Arial"/>
                <a:sym typeface="Arial"/>
              </a:rPr>
              <a:t> y el </a:t>
            </a:r>
            <a:r>
              <a:rPr lang="es-AR" dirty="0" err="1">
                <a:solidFill>
                  <a:srgbClr val="000000"/>
                </a:solidFill>
                <a:latin typeface="Consolas" panose="020B0609020204030204" pitchFamily="49" charset="0"/>
                <a:ea typeface="Arial"/>
                <a:cs typeface="Arial"/>
                <a:sym typeface="Arial"/>
              </a:rPr>
              <a:t>hashCode</a:t>
            </a:r>
            <a:r>
              <a:rPr lang="es-AR" dirty="0">
                <a:solidFill>
                  <a:srgbClr val="000000"/>
                </a:solidFill>
                <a:latin typeface="Arial"/>
                <a:ea typeface="Arial"/>
                <a:cs typeface="Arial"/>
                <a:sym typeface="Arial"/>
              </a:rPr>
              <a:t> del objeto.</a:t>
            </a:r>
          </a:p>
        </p:txBody>
      </p:sp>
      <p:sp>
        <p:nvSpPr>
          <p:cNvPr id="22" name="Rectángulo 21"/>
          <p:cNvSpPr/>
          <p:nvPr/>
        </p:nvSpPr>
        <p:spPr>
          <a:xfrm>
            <a:off x="511175" y="5376924"/>
            <a:ext cx="2520950" cy="646331"/>
          </a:xfrm>
          <a:prstGeom prst="rect">
            <a:avLst/>
          </a:prstGeom>
        </p:spPr>
        <p:txBody>
          <a:bodyPr wrap="square">
            <a:spAutoFit/>
          </a:bodyPr>
          <a:lstStyle/>
          <a:p>
            <a:r>
              <a:rPr lang="es-AR" dirty="0">
                <a:solidFill>
                  <a:srgbClr val="000000"/>
                </a:solidFill>
                <a:latin typeface="Consolas" panose="020B0609020204030204" pitchFamily="49" charset="0"/>
              </a:rPr>
              <a:t>Persona@4de5ed7b</a:t>
            </a:r>
          </a:p>
          <a:p>
            <a:r>
              <a:rPr lang="es-AR" dirty="0">
                <a:solidFill>
                  <a:srgbClr val="000000"/>
                </a:solidFill>
                <a:latin typeface="Consolas" panose="020B0609020204030204" pitchFamily="49" charset="0"/>
              </a:rPr>
              <a:t>Persona@324a4e31</a:t>
            </a:r>
            <a:endParaRPr lang="es-AR" dirty="0">
              <a:latin typeface="Consolas" panose="020B0609020204030204" pitchFamily="49" charset="0"/>
            </a:endParaRPr>
          </a:p>
        </p:txBody>
      </p:sp>
    </p:spTree>
    <p:extLst>
      <p:ext uri="{BB962C8B-B14F-4D97-AF65-F5344CB8AC3E}">
        <p14:creationId xmlns:p14="http://schemas.microsoft.com/office/powerpoint/2010/main" val="2425134062"/>
      </p:ext>
    </p:extLst>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3" name="Marcador de contenido 2"/>
          <p:cNvSpPr>
            <a:spLocks noGrp="1"/>
          </p:cNvSpPr>
          <p:nvPr>
            <p:ph idx="1"/>
          </p:nvPr>
        </p:nvSpPr>
        <p:spPr/>
        <p:txBody>
          <a:bodyPr>
            <a:normAutofit fontScale="92500" lnSpcReduction="10000"/>
          </a:bodyPr>
          <a:lstStyle/>
          <a:p>
            <a:pPr algn="just">
              <a:buFont typeface="Symbol" panose="05050102010706020507" pitchFamily="18" charset="2"/>
              <a:buChar char="·"/>
            </a:pPr>
            <a:r>
              <a:rPr lang="es-AR" dirty="0">
                <a:latin typeface="Arial" panose="020B0604020202020204" pitchFamily="34" charset="0"/>
              </a:rPr>
              <a:t>Escribir una clase llamada </a:t>
            </a:r>
            <a:r>
              <a:rPr lang="es-AR" dirty="0">
                <a:latin typeface="Consolas" panose="020B0609020204030204" pitchFamily="49" charset="0"/>
              </a:rPr>
              <a:t>Cliente</a:t>
            </a:r>
            <a:r>
              <a:rPr lang="es-AR" dirty="0">
                <a:latin typeface="Arial" panose="020B0604020202020204" pitchFamily="34" charset="0"/>
              </a:rPr>
              <a:t> y otra </a:t>
            </a:r>
            <a:r>
              <a:rPr lang="es-AR" dirty="0" err="1">
                <a:latin typeface="Consolas" panose="020B0609020204030204" pitchFamily="49" charset="0"/>
              </a:rPr>
              <a:t>CuentaCorriente</a:t>
            </a:r>
            <a:r>
              <a:rPr lang="es-AR" dirty="0">
                <a:latin typeface="Arial" panose="020B0604020202020204" pitchFamily="34" charset="0"/>
              </a:rPr>
              <a:t>.</a:t>
            </a:r>
            <a:endParaRPr lang="es-AR" dirty="0">
              <a:latin typeface="Calibri" panose="020F0502020204030204" pitchFamily="34" charset="0"/>
            </a:endParaRPr>
          </a:p>
          <a:p>
            <a:pPr algn="just">
              <a:buFont typeface="Symbol" panose="05050102010706020507" pitchFamily="18" charset="2"/>
              <a:buChar char="·"/>
            </a:pPr>
            <a:r>
              <a:rPr lang="es-AR" dirty="0">
                <a:latin typeface="Arial" panose="020B0604020202020204" pitchFamily="34" charset="0"/>
              </a:rPr>
              <a:t>La clase </a:t>
            </a:r>
            <a:r>
              <a:rPr lang="es-AR" dirty="0">
                <a:latin typeface="Consolas" panose="020B0609020204030204" pitchFamily="49" charset="0"/>
              </a:rPr>
              <a:t>Cliente</a:t>
            </a:r>
            <a:r>
              <a:rPr lang="es-AR" dirty="0">
                <a:latin typeface="Arial" panose="020B0604020202020204" pitchFamily="34" charset="0"/>
              </a:rPr>
              <a:t> tiene tres variables de instancia </a:t>
            </a:r>
            <a:r>
              <a:rPr lang="es-AR" dirty="0" err="1">
                <a:latin typeface="Consolas" panose="020B0609020204030204" pitchFamily="49" charset="0"/>
              </a:rPr>
              <a:t>private</a:t>
            </a:r>
            <a:r>
              <a:rPr lang="es-AR" dirty="0">
                <a:latin typeface="Arial" panose="020B0604020202020204" pitchFamily="34" charset="0"/>
              </a:rPr>
              <a:t>: </a:t>
            </a:r>
            <a:r>
              <a:rPr lang="es-AR" dirty="0">
                <a:latin typeface="Consolas" panose="020B0609020204030204" pitchFamily="49" charset="0"/>
              </a:rPr>
              <a:t>nombre</a:t>
            </a:r>
            <a:r>
              <a:rPr lang="es-AR" dirty="0">
                <a:latin typeface="Arial" panose="020B0604020202020204" pitchFamily="34" charset="0"/>
              </a:rPr>
              <a:t> y </a:t>
            </a:r>
            <a:r>
              <a:rPr lang="es-AR" dirty="0">
                <a:latin typeface="Consolas" panose="020B0609020204030204" pitchFamily="49" charset="0"/>
              </a:rPr>
              <a:t>apellido</a:t>
            </a:r>
            <a:r>
              <a:rPr lang="es-AR" dirty="0">
                <a:latin typeface="Arial" panose="020B0604020202020204" pitchFamily="34" charset="0"/>
              </a:rPr>
              <a:t> de tipo </a:t>
            </a:r>
            <a:r>
              <a:rPr lang="es-AR" dirty="0" err="1">
                <a:latin typeface="Consolas" panose="020B0609020204030204" pitchFamily="49" charset="0"/>
              </a:rPr>
              <a:t>String</a:t>
            </a:r>
            <a:r>
              <a:rPr lang="es-AR" dirty="0">
                <a:latin typeface="Arial" panose="020B0604020202020204" pitchFamily="34" charset="0"/>
              </a:rPr>
              <a:t> y edad de tipo </a:t>
            </a:r>
            <a:r>
              <a:rPr lang="es-AR" dirty="0" err="1">
                <a:latin typeface="Consolas" panose="020B0609020204030204" pitchFamily="49" charset="0"/>
              </a:rPr>
              <a:t>int</a:t>
            </a:r>
            <a:r>
              <a:rPr lang="es-AR" dirty="0">
                <a:latin typeface="Arial" panose="020B0604020202020204" pitchFamily="34" charset="0"/>
              </a:rPr>
              <a:t>. Escriba los métodos para </a:t>
            </a:r>
            <a:r>
              <a:rPr lang="es-AR" dirty="0" err="1">
                <a:latin typeface="Arial" panose="020B0604020202020204" pitchFamily="34" charset="0"/>
              </a:rPr>
              <a:t>setear</a:t>
            </a:r>
            <a:r>
              <a:rPr lang="es-AR" dirty="0">
                <a:latin typeface="Arial" panose="020B0604020202020204" pitchFamily="34" charset="0"/>
              </a:rPr>
              <a:t> y recuperar los valores de dichas variables.</a:t>
            </a:r>
          </a:p>
          <a:p>
            <a:pPr algn="just">
              <a:buFont typeface="Symbol" panose="05050102010706020507" pitchFamily="18" charset="2"/>
              <a:buChar char="·"/>
            </a:pPr>
            <a:r>
              <a:rPr lang="es-AR" dirty="0">
                <a:latin typeface="Arial" panose="020B0604020202020204" pitchFamily="34" charset="0"/>
              </a:rPr>
              <a:t>La clase </a:t>
            </a:r>
            <a:r>
              <a:rPr lang="es-AR" dirty="0" err="1">
                <a:latin typeface="Consolas" panose="020B0609020204030204" pitchFamily="49" charset="0"/>
              </a:rPr>
              <a:t>CuentaCorriente</a:t>
            </a:r>
            <a:r>
              <a:rPr lang="es-AR" dirty="0">
                <a:latin typeface="Arial" panose="020B0604020202020204" pitchFamily="34" charset="0"/>
              </a:rPr>
              <a:t> tiene tres variables de instancia </a:t>
            </a:r>
            <a:r>
              <a:rPr lang="es-AR" dirty="0" err="1">
                <a:latin typeface="Consolas" panose="020B0609020204030204" pitchFamily="49" charset="0"/>
              </a:rPr>
              <a:t>private</a:t>
            </a:r>
            <a:r>
              <a:rPr lang="es-AR" dirty="0">
                <a:latin typeface="Arial" panose="020B0604020202020204" pitchFamily="34" charset="0"/>
              </a:rPr>
              <a:t>: titular de tipo </a:t>
            </a:r>
            <a:r>
              <a:rPr lang="es-AR" dirty="0">
                <a:latin typeface="Consolas" panose="020B0609020204030204" pitchFamily="49" charset="0"/>
              </a:rPr>
              <a:t>Cliente</a:t>
            </a:r>
            <a:r>
              <a:rPr lang="es-AR" dirty="0">
                <a:latin typeface="Arial" panose="020B0604020202020204" pitchFamily="34" charset="0"/>
              </a:rPr>
              <a:t> que representa al titular de la cuenta, </a:t>
            </a:r>
            <a:r>
              <a:rPr lang="es-AR" dirty="0" err="1">
                <a:latin typeface="Arial" panose="020B0604020202020204" pitchFamily="34" charset="0"/>
              </a:rPr>
              <a:t>nroCuenta</a:t>
            </a:r>
            <a:r>
              <a:rPr lang="es-AR" dirty="0">
                <a:latin typeface="Arial" panose="020B0604020202020204" pitchFamily="34" charset="0"/>
              </a:rPr>
              <a:t> de tipo </a:t>
            </a:r>
            <a:r>
              <a:rPr lang="es-AR" dirty="0" err="1">
                <a:latin typeface="Consolas" panose="020B0609020204030204" pitchFamily="49" charset="0"/>
              </a:rPr>
              <a:t>int</a:t>
            </a:r>
            <a:r>
              <a:rPr lang="es-AR" dirty="0">
                <a:latin typeface="Arial" panose="020B0604020202020204" pitchFamily="34" charset="0"/>
              </a:rPr>
              <a:t> y </a:t>
            </a:r>
            <a:r>
              <a:rPr lang="es-AR" dirty="0">
                <a:latin typeface="Consolas" panose="020B0609020204030204" pitchFamily="49" charset="0"/>
              </a:rPr>
              <a:t>saldo</a:t>
            </a:r>
            <a:r>
              <a:rPr lang="es-AR" dirty="0">
                <a:latin typeface="Arial" panose="020B0604020202020204" pitchFamily="34" charset="0"/>
              </a:rPr>
              <a:t> de tipo </a:t>
            </a:r>
            <a:r>
              <a:rPr lang="es-AR" dirty="0" err="1">
                <a:latin typeface="Consolas" panose="020B0609020204030204" pitchFamily="49" charset="0"/>
              </a:rPr>
              <a:t>double</a:t>
            </a:r>
            <a:r>
              <a:rPr lang="es-AR" dirty="0">
                <a:latin typeface="Arial" panose="020B0604020202020204" pitchFamily="34" charset="0"/>
              </a:rPr>
              <a:t>. Escriba los métodos </a:t>
            </a:r>
            <a:r>
              <a:rPr lang="es-AR" dirty="0" err="1">
                <a:latin typeface="Consolas" panose="020B0609020204030204" pitchFamily="49" charset="0"/>
              </a:rPr>
              <a:t>get</a:t>
            </a:r>
            <a:r>
              <a:rPr lang="es-AR" dirty="0">
                <a:latin typeface="Consolas" panose="020B0609020204030204" pitchFamily="49" charset="0"/>
              </a:rPr>
              <a:t>/set</a:t>
            </a:r>
            <a:r>
              <a:rPr lang="es-AR" dirty="0">
                <a:latin typeface="Arial" panose="020B0604020202020204" pitchFamily="34" charset="0"/>
              </a:rPr>
              <a:t> para </a:t>
            </a:r>
            <a:r>
              <a:rPr lang="es-AR" dirty="0" err="1">
                <a:latin typeface="Arial" panose="020B0604020202020204" pitchFamily="34" charset="0"/>
              </a:rPr>
              <a:t>setear</a:t>
            </a:r>
            <a:r>
              <a:rPr lang="es-AR" dirty="0">
                <a:latin typeface="Arial" panose="020B0604020202020204" pitchFamily="34" charset="0"/>
              </a:rPr>
              <a:t> y recuperar los valores de dichas variables.</a:t>
            </a:r>
          </a:p>
          <a:p>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239</a:t>
            </a:fld>
            <a:endParaRPr lang="es-AR" dirty="0"/>
          </a:p>
        </p:txBody>
      </p:sp>
    </p:spTree>
    <p:extLst>
      <p:ext uri="{BB962C8B-B14F-4D97-AF65-F5344CB8AC3E}">
        <p14:creationId xmlns:p14="http://schemas.microsoft.com/office/powerpoint/2010/main" val="4162762191"/>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3" name="Marcador de contenido 2"/>
          <p:cNvSpPr>
            <a:spLocks noGrp="1"/>
          </p:cNvSpPr>
          <p:nvPr>
            <p:ph idx="1"/>
          </p:nvPr>
        </p:nvSpPr>
        <p:spPr/>
        <p:txBody>
          <a:bodyPr>
            <a:normAutofit fontScale="70000" lnSpcReduction="20000"/>
          </a:bodyPr>
          <a:lstStyle/>
          <a:p>
            <a:pPr algn="just">
              <a:buFont typeface="Symbol" panose="05050102010706020507" pitchFamily="18" charset="2"/>
              <a:buChar char="·"/>
            </a:pPr>
            <a:r>
              <a:rPr lang="es-AR" dirty="0">
                <a:latin typeface="Arial" panose="020B0604020202020204" pitchFamily="34" charset="0"/>
              </a:rPr>
              <a:t>Escriba 2 constructores: uno con 3 argumentos de tipo </a:t>
            </a:r>
            <a:r>
              <a:rPr lang="es-AR" dirty="0">
                <a:latin typeface="Consolas" panose="020B0609020204030204" pitchFamily="49" charset="0"/>
              </a:rPr>
              <a:t>(Cliente, </a:t>
            </a:r>
            <a:r>
              <a:rPr lang="es-AR" dirty="0" err="1">
                <a:latin typeface="Consolas" panose="020B0609020204030204" pitchFamily="49" charset="0"/>
              </a:rPr>
              <a:t>int</a:t>
            </a:r>
            <a:r>
              <a:rPr lang="es-AR" dirty="0">
                <a:latin typeface="Consolas" panose="020B0609020204030204" pitchFamily="49" charset="0"/>
              </a:rPr>
              <a:t> y </a:t>
            </a:r>
            <a:r>
              <a:rPr lang="es-AR" dirty="0" err="1">
                <a:latin typeface="Consolas" panose="020B0609020204030204" pitchFamily="49" charset="0"/>
              </a:rPr>
              <a:t>double</a:t>
            </a:r>
            <a:r>
              <a:rPr lang="es-AR" dirty="0">
                <a:latin typeface="Consolas" panose="020B0609020204030204" pitchFamily="49" charset="0"/>
              </a:rPr>
              <a:t>) </a:t>
            </a:r>
            <a:r>
              <a:rPr lang="es-AR" dirty="0">
                <a:latin typeface="Arial" panose="020B0604020202020204" pitchFamily="34" charset="0"/>
              </a:rPr>
              <a:t>y otro con 2 de tipo (</a:t>
            </a:r>
            <a:r>
              <a:rPr lang="es-AR" sz="2900" dirty="0">
                <a:latin typeface="Consolas" panose="020B0609020204030204" pitchFamily="49" charset="0"/>
              </a:rPr>
              <a:t>Cliente</a:t>
            </a:r>
            <a:r>
              <a:rPr lang="es-AR" dirty="0">
                <a:latin typeface="Arial" panose="020B0604020202020204" pitchFamily="34" charset="0"/>
              </a:rPr>
              <a:t> y </a:t>
            </a:r>
            <a:r>
              <a:rPr lang="es-AR" sz="2900" dirty="0" err="1">
                <a:latin typeface="Consolas" panose="020B0609020204030204" pitchFamily="49" charset="0"/>
              </a:rPr>
              <a:t>int</a:t>
            </a:r>
            <a:r>
              <a:rPr lang="es-AR" dirty="0">
                <a:latin typeface="Arial" panose="020B0604020202020204" pitchFamily="34" charset="0"/>
              </a:rPr>
              <a:t>). </a:t>
            </a:r>
          </a:p>
          <a:p>
            <a:pPr algn="just">
              <a:buFont typeface="Symbol" panose="05050102010706020507" pitchFamily="18" charset="2"/>
              <a:buChar char="·"/>
            </a:pPr>
            <a:endParaRPr lang="es-AR" dirty="0">
              <a:latin typeface="Arial" panose="020B0604020202020204" pitchFamily="34" charset="0"/>
            </a:endParaRPr>
          </a:p>
          <a:p>
            <a:pPr algn="just">
              <a:buFont typeface="Symbol" panose="05050102010706020507" pitchFamily="18" charset="2"/>
              <a:buChar char="·"/>
            </a:pPr>
            <a:r>
              <a:rPr lang="es-AR" dirty="0">
                <a:latin typeface="Arial" panose="020B0604020202020204" pitchFamily="34" charset="0"/>
              </a:rPr>
              <a:t>Escriba 2 métodos </a:t>
            </a:r>
            <a:r>
              <a:rPr lang="es-AR" sz="2900" dirty="0">
                <a:latin typeface="Consolas" panose="020B0609020204030204" pitchFamily="49" charset="0"/>
              </a:rPr>
              <a:t>depositar(</a:t>
            </a:r>
            <a:r>
              <a:rPr lang="es-AR" sz="2900" dirty="0" err="1">
                <a:latin typeface="Consolas" panose="020B0609020204030204" pitchFamily="49" charset="0"/>
              </a:rPr>
              <a:t>double</a:t>
            </a:r>
            <a:r>
              <a:rPr lang="es-AR" dirty="0">
                <a:latin typeface="Arial" panose="020B0604020202020204" pitchFamily="34" charset="0"/>
              </a:rPr>
              <a:t> </a:t>
            </a:r>
            <a:r>
              <a:rPr lang="es-AR" sz="2900" dirty="0">
                <a:latin typeface="Consolas" panose="020B0609020204030204" pitchFamily="49" charset="0"/>
              </a:rPr>
              <a:t>monto</a:t>
            </a:r>
            <a:r>
              <a:rPr lang="es-AR" dirty="0">
                <a:latin typeface="Arial" panose="020B0604020202020204" pitchFamily="34" charset="0"/>
              </a:rPr>
              <a:t>) y </a:t>
            </a:r>
            <a:r>
              <a:rPr lang="es-AR" sz="2900" dirty="0">
                <a:latin typeface="Consolas" panose="020B0609020204030204" pitchFamily="49" charset="0"/>
              </a:rPr>
              <a:t>extraer(</a:t>
            </a:r>
            <a:r>
              <a:rPr lang="es-AR" sz="2900" dirty="0" err="1">
                <a:latin typeface="Consolas" panose="020B0609020204030204" pitchFamily="49" charset="0"/>
              </a:rPr>
              <a:t>double</a:t>
            </a:r>
            <a:r>
              <a:rPr lang="es-AR" dirty="0">
                <a:latin typeface="Arial" panose="020B0604020202020204" pitchFamily="34" charset="0"/>
              </a:rPr>
              <a:t> </a:t>
            </a:r>
            <a:r>
              <a:rPr lang="es-AR" sz="2900" dirty="0">
                <a:latin typeface="Consolas" panose="020B0609020204030204" pitchFamily="49" charset="0"/>
              </a:rPr>
              <a:t>monto</a:t>
            </a:r>
            <a:r>
              <a:rPr lang="es-AR" dirty="0">
                <a:latin typeface="Arial" panose="020B0604020202020204" pitchFamily="34" charset="0"/>
              </a:rPr>
              <a:t>) que incremente y </a:t>
            </a:r>
            <a:r>
              <a:rPr lang="es-AR" dirty="0" err="1">
                <a:latin typeface="Arial" panose="020B0604020202020204" pitchFamily="34" charset="0"/>
              </a:rPr>
              <a:t>decremente</a:t>
            </a:r>
            <a:r>
              <a:rPr lang="es-AR" dirty="0">
                <a:latin typeface="Arial" panose="020B0604020202020204" pitchFamily="34" charset="0"/>
              </a:rPr>
              <a:t> respectivamente el saldo de la cuenta con el monto recibido como argumento y devuelve un </a:t>
            </a:r>
            <a:r>
              <a:rPr lang="es-AR" sz="2900" dirty="0" err="1">
                <a:latin typeface="Consolas" panose="020B0609020204030204" pitchFamily="49" charset="0"/>
              </a:rPr>
              <a:t>double</a:t>
            </a:r>
            <a:r>
              <a:rPr lang="es-AR" dirty="0">
                <a:latin typeface="Arial" panose="020B0604020202020204" pitchFamily="34" charset="0"/>
              </a:rPr>
              <a:t> con el nuevo saldo.</a:t>
            </a:r>
          </a:p>
          <a:p>
            <a:pPr algn="just">
              <a:buFont typeface="Symbol" panose="05050102010706020507" pitchFamily="18" charset="2"/>
              <a:buChar char="·"/>
            </a:pPr>
            <a:endParaRPr lang="es-AR" dirty="0">
              <a:latin typeface="Arial" panose="020B0604020202020204" pitchFamily="34" charset="0"/>
            </a:endParaRPr>
          </a:p>
          <a:p>
            <a:pPr algn="just">
              <a:buFont typeface="Symbol" panose="05050102010706020507" pitchFamily="18" charset="2"/>
              <a:buChar char="·"/>
            </a:pPr>
            <a:r>
              <a:rPr lang="es-AR" dirty="0">
                <a:latin typeface="Arial" panose="020B0604020202020204" pitchFamily="34" charset="0"/>
              </a:rPr>
              <a:t>Escriba un método que imprima por pantalla todos los datos la cuenta corriente por pantalla. Al imprimir el titular de la cuenta corriente debe mostrarse el nombre, apellido y edad.</a:t>
            </a:r>
          </a:p>
          <a:p>
            <a:pPr algn="just">
              <a:buFont typeface="Symbol" panose="05050102010706020507" pitchFamily="18" charset="2"/>
              <a:buChar char="·"/>
            </a:pPr>
            <a:endParaRPr lang="es-AR" dirty="0">
              <a:latin typeface="Arial" panose="020B0604020202020204" pitchFamily="34" charset="0"/>
            </a:endParaRPr>
          </a:p>
          <a:p>
            <a:pPr algn="just">
              <a:buFont typeface="Symbol" panose="05050102010706020507" pitchFamily="18" charset="2"/>
              <a:buChar char="·"/>
            </a:pPr>
            <a:r>
              <a:rPr lang="es-AR" dirty="0">
                <a:latin typeface="Arial" panose="020B0604020202020204" pitchFamily="34" charset="0"/>
              </a:rPr>
              <a:t>Escriba un método que permita comparar cuentas corrientes considerando que  dos cuentas son iguales si sus números de cuenta son iguales. </a:t>
            </a:r>
          </a:p>
          <a:p>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240</a:t>
            </a:fld>
            <a:endParaRPr lang="es-AR" dirty="0"/>
          </a:p>
        </p:txBody>
      </p:sp>
    </p:spTree>
    <p:extLst>
      <p:ext uri="{BB962C8B-B14F-4D97-AF65-F5344CB8AC3E}">
        <p14:creationId xmlns:p14="http://schemas.microsoft.com/office/powerpoint/2010/main" val="3322010757"/>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241</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ángulo 10"/>
          <p:cNvSpPr/>
          <p:nvPr/>
        </p:nvSpPr>
        <p:spPr>
          <a:xfrm>
            <a:off x="0" y="1889677"/>
            <a:ext cx="9144000" cy="4247317"/>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Cliente</a:t>
            </a:r>
            <a:r>
              <a:rPr lang="es-AR" dirty="0">
                <a:solidFill>
                  <a:srgbClr val="000000"/>
                </a:solidFill>
                <a:latin typeface="Consolas" panose="020B0609020204030204" pitchFamily="49" charset="0"/>
              </a:rPr>
              <a:t> {</a:t>
            </a:r>
            <a:endParaRPr lang="es-AR" dirty="0"/>
          </a:p>
          <a:p>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apellido;</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edad;</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Cliente</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apellido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edad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nombre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nombre;</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apellido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apellido;</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edad</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edad;</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getNombre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nombre;</a:t>
            </a:r>
            <a:endParaRPr lang="es-AR" dirty="0"/>
          </a:p>
          <a:p>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val="2209935716"/>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242</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ángulo 10"/>
          <p:cNvSpPr/>
          <p:nvPr/>
        </p:nvSpPr>
        <p:spPr>
          <a:xfrm>
            <a:off x="0" y="1889677"/>
            <a:ext cx="9144000" cy="5078313"/>
          </a:xfrm>
          <a:prstGeom prst="rect">
            <a:avLst/>
          </a:prstGeom>
        </p:spPr>
        <p:txBody>
          <a:bodyPr wrap="square">
            <a:spAutoFit/>
          </a:bodyPr>
          <a:lstStyle/>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setNombre</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nombre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nombre;</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getApellido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apellido;</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setApellido</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apellido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apellido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apellido;</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getEdad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edad;</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setEdad</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edad</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edad</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edad;</a:t>
            </a:r>
            <a:endParaRPr lang="es-AR" dirty="0"/>
          </a:p>
          <a:p>
            <a:r>
              <a:rPr lang="es-AR" dirty="0">
                <a:solidFill>
                  <a:srgbClr val="000000"/>
                </a:solidFill>
                <a:latin typeface="Consolas" panose="020B0609020204030204" pitchFamily="49" charset="0"/>
              </a:rPr>
              <a:t>  }</a:t>
            </a:r>
            <a:endParaRPr lang="es-AR" dirty="0"/>
          </a:p>
          <a:p>
            <a:endParaRPr lang="es-AR" dirty="0"/>
          </a:p>
        </p:txBody>
      </p:sp>
    </p:spTree>
    <p:extLst>
      <p:ext uri="{BB962C8B-B14F-4D97-AF65-F5344CB8AC3E}">
        <p14:creationId xmlns:p14="http://schemas.microsoft.com/office/powerpoint/2010/main" val="1490486757"/>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243</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ángulo 10"/>
          <p:cNvSpPr/>
          <p:nvPr/>
        </p:nvSpPr>
        <p:spPr>
          <a:xfrm>
            <a:off x="0" y="1889677"/>
            <a:ext cx="9144000" cy="1200329"/>
          </a:xfrm>
          <a:prstGeom prst="rect">
            <a:avLst/>
          </a:prstGeom>
        </p:spPr>
        <p:txBody>
          <a:bodyPr wrap="square">
            <a:spAutoFit/>
          </a:bodyPr>
          <a:lstStyle/>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nombre</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Apellido: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apellido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Edad: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edad;</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3" name="Rectángulo 2"/>
          <p:cNvSpPr/>
          <p:nvPr/>
        </p:nvSpPr>
        <p:spPr>
          <a:xfrm>
            <a:off x="0" y="3139837"/>
            <a:ext cx="9144000" cy="3139321"/>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CuentaCorriente</a:t>
            </a:r>
            <a:r>
              <a:rPr lang="es-AR" dirty="0">
                <a:solidFill>
                  <a:srgbClr val="000000"/>
                </a:solidFill>
                <a:latin typeface="Consolas" panose="020B0609020204030204" pitchFamily="49" charset="0"/>
              </a:rPr>
              <a:t> {</a:t>
            </a:r>
            <a:endParaRPr lang="es-AR" dirty="0"/>
          </a:p>
          <a:p>
            <a:endParaRPr lang="es-AR" dirty="0"/>
          </a:p>
          <a:p>
            <a:r>
              <a:rPr lang="es-AR" dirty="0">
                <a:solidFill>
                  <a:srgbClr val="660066"/>
                </a:solidFill>
                <a:latin typeface="Consolas" panose="020B0609020204030204" pitchFamily="49" charset="0"/>
              </a:rPr>
              <a:t>  Cliente</a:t>
            </a:r>
            <a:r>
              <a:rPr lang="es-AR" dirty="0">
                <a:solidFill>
                  <a:srgbClr val="000000"/>
                </a:solidFill>
                <a:latin typeface="Consolas" panose="020B0609020204030204" pitchFamily="49" charset="0"/>
              </a:rPr>
              <a:t> titular;</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saldo;</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CuentaCorriente</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Cliente</a:t>
            </a:r>
            <a:r>
              <a:rPr lang="es-AR" dirty="0">
                <a:solidFill>
                  <a:srgbClr val="000000"/>
                </a:solidFill>
                <a:latin typeface="Consolas" panose="020B0609020204030204" pitchFamily="49" charset="0"/>
              </a:rPr>
              <a:t> titular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saldo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titular</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titular;</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nroCuenta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saldo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saldo;</a:t>
            </a:r>
            <a:endParaRPr lang="es-AR" dirty="0"/>
          </a:p>
          <a:p>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val="2768755261"/>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244</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ángulo 2"/>
          <p:cNvSpPr/>
          <p:nvPr/>
        </p:nvSpPr>
        <p:spPr>
          <a:xfrm>
            <a:off x="-32" y="1856727"/>
            <a:ext cx="9144000" cy="4524315"/>
          </a:xfrm>
          <a:prstGeom prst="rect">
            <a:avLst/>
          </a:prstGeom>
        </p:spPr>
        <p:txBody>
          <a:bodyPr wrap="square">
            <a:spAutoFit/>
          </a:bodyPr>
          <a:lstStyle/>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CuentaCorriente</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Cliente</a:t>
            </a:r>
            <a:r>
              <a:rPr lang="es-AR" dirty="0">
                <a:solidFill>
                  <a:srgbClr val="000000"/>
                </a:solidFill>
                <a:latin typeface="Consolas" panose="020B0609020204030204" pitchFamily="49" charset="0"/>
              </a:rPr>
              <a:t> titular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titular</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titular;</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nroCuenta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saldo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0;</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Cliente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getTitular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titular;</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setTitular</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Cliente</a:t>
            </a:r>
            <a:r>
              <a:rPr lang="es-AR" dirty="0">
                <a:solidFill>
                  <a:srgbClr val="000000"/>
                </a:solidFill>
                <a:latin typeface="Consolas" panose="020B0609020204030204" pitchFamily="49" charset="0"/>
              </a:rPr>
              <a:t> titular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titular</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titular;</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getNroCuenta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val="4003162141"/>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245</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ángulo 2"/>
          <p:cNvSpPr/>
          <p:nvPr/>
        </p:nvSpPr>
        <p:spPr>
          <a:xfrm>
            <a:off x="-32" y="1856727"/>
            <a:ext cx="9144000" cy="4247317"/>
          </a:xfrm>
          <a:prstGeom prst="rect">
            <a:avLst/>
          </a:prstGeom>
        </p:spPr>
        <p:txBody>
          <a:bodyPr wrap="square">
            <a:spAutoFit/>
          </a:bodyPr>
          <a:lstStyle/>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setNroCuenta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nroCuenta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getSaldo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saldo;</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setSaldo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saldo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saldo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saldo;</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depositar</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monto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saldo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monto;</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saldo;</a:t>
            </a:r>
            <a:endParaRPr lang="es-AR" dirty="0"/>
          </a:p>
          <a:p>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val="3064638645"/>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246</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ángulo 2"/>
          <p:cNvSpPr/>
          <p:nvPr/>
        </p:nvSpPr>
        <p:spPr>
          <a:xfrm>
            <a:off x="-32" y="1856727"/>
            <a:ext cx="9144000" cy="5355312"/>
          </a:xfrm>
          <a:prstGeom prst="rect">
            <a:avLst/>
          </a:prstGeom>
        </p:spPr>
        <p:txBody>
          <a:bodyPr wrap="square">
            <a:spAutoFit/>
          </a:bodyPr>
          <a:lstStyle/>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extraer</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monto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saldo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monto;</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saldo;</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t>
            </a:r>
            <a:r>
              <a:rPr lang="es-AR" dirty="0" err="1">
                <a:solidFill>
                  <a:srgbClr val="008800"/>
                </a:solidFill>
                <a:latin typeface="Consolas" panose="020B0609020204030204" pitchFamily="49" charset="0"/>
              </a:rPr>
              <a:t>NroCuenta</a:t>
            </a:r>
            <a:r>
              <a:rPr lang="es-AR" dirty="0">
                <a:solidFill>
                  <a:srgbClr val="0088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nroCuenta</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Saldo: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saldo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 Cliente: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titular</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boolean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obj</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obj</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null</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obj</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CuentaCorriente</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false;</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CuentaCorriente</a:t>
            </a:r>
            <a:r>
              <a:rPr lang="es-AR" dirty="0">
                <a:solidFill>
                  <a:srgbClr val="000000"/>
                </a:solidFill>
                <a:latin typeface="Consolas" panose="020B0609020204030204" pitchFamily="49" charset="0"/>
              </a:rPr>
              <a:t> c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CuentaCorriente</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obj</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c</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nroCuenta</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Tree>
    <p:extLst>
      <p:ext uri="{BB962C8B-B14F-4D97-AF65-F5344CB8AC3E}">
        <p14:creationId xmlns:p14="http://schemas.microsoft.com/office/powerpoint/2010/main" val="3479415162"/>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3" name="Marcador de contenido 2"/>
          <p:cNvSpPr>
            <a:spLocks noGrp="1"/>
          </p:cNvSpPr>
          <p:nvPr>
            <p:ph idx="1"/>
          </p:nvPr>
        </p:nvSpPr>
        <p:spPr/>
        <p:txBody>
          <a:bodyPr>
            <a:noAutofit/>
          </a:bodyPr>
          <a:lstStyle/>
          <a:p>
            <a:pPr algn="just">
              <a:buFont typeface="Symbol" panose="05050102010706020507" pitchFamily="18" charset="2"/>
              <a:buChar char="·"/>
            </a:pPr>
            <a:r>
              <a:rPr lang="es-AR" sz="2000" dirty="0"/>
              <a:t>Escribir una clase llamada </a:t>
            </a:r>
            <a:r>
              <a:rPr lang="es-AR" sz="2000" dirty="0" err="1">
                <a:latin typeface="Consolas" panose="020B0609020204030204" pitchFamily="49" charset="0"/>
              </a:rPr>
              <a:t>CuentaAhorro</a:t>
            </a:r>
            <a:r>
              <a:rPr lang="es-AR" sz="2000" dirty="0"/>
              <a:t>.</a:t>
            </a:r>
          </a:p>
          <a:p>
            <a:pPr algn="just">
              <a:buFont typeface="Symbol" panose="05050102010706020507" pitchFamily="18" charset="2"/>
              <a:buChar char="·"/>
            </a:pPr>
            <a:endParaRPr lang="es-AR" sz="2000" dirty="0"/>
          </a:p>
          <a:p>
            <a:pPr lvl="1" algn="just">
              <a:buFont typeface="Symbol" panose="05050102010706020507" pitchFamily="18" charset="2"/>
              <a:buChar char="·"/>
            </a:pPr>
            <a:r>
              <a:rPr lang="es-AR" sz="2000" dirty="0"/>
              <a:t>Es una subclase de </a:t>
            </a:r>
            <a:r>
              <a:rPr lang="es-AR" sz="2000" dirty="0" err="1">
                <a:latin typeface="Consolas" panose="020B0609020204030204" pitchFamily="49" charset="0"/>
              </a:rPr>
              <a:t>CuentaCorriente</a:t>
            </a:r>
            <a:endParaRPr lang="es-AR" sz="2000" dirty="0">
              <a:latin typeface="Consolas" panose="020B0609020204030204" pitchFamily="49" charset="0"/>
            </a:endParaRPr>
          </a:p>
          <a:p>
            <a:pPr lvl="1" algn="just">
              <a:buFont typeface="Symbol" panose="05050102010706020507" pitchFamily="18" charset="2"/>
              <a:buChar char="·"/>
            </a:pPr>
            <a:r>
              <a:rPr lang="es-AR" sz="2000" dirty="0"/>
              <a:t>Tiene una variable de instancia </a:t>
            </a:r>
            <a:r>
              <a:rPr lang="es-AR" sz="2000" dirty="0" err="1">
                <a:latin typeface="Consolas" panose="020B0609020204030204" pitchFamily="49" charset="0"/>
              </a:rPr>
              <a:t>private</a:t>
            </a:r>
            <a:r>
              <a:rPr lang="es-AR" sz="2000" dirty="0"/>
              <a:t> llamada </a:t>
            </a:r>
            <a:r>
              <a:rPr lang="es-AR" sz="2000" dirty="0" err="1"/>
              <a:t>interes</a:t>
            </a:r>
            <a:r>
              <a:rPr lang="es-AR" sz="2000" dirty="0"/>
              <a:t> de tipo </a:t>
            </a:r>
            <a:r>
              <a:rPr lang="es-AR" sz="2000" dirty="0" err="1">
                <a:latin typeface="Consolas" panose="020B0609020204030204" pitchFamily="49" charset="0"/>
              </a:rPr>
              <a:t>double</a:t>
            </a:r>
            <a:r>
              <a:rPr lang="es-AR" sz="2000" dirty="0"/>
              <a:t> inicializada en 2.5.</a:t>
            </a:r>
          </a:p>
          <a:p>
            <a:pPr lvl="1" algn="just">
              <a:buFont typeface="Symbol" panose="05050102010706020507" pitchFamily="18" charset="2"/>
              <a:buChar char="·"/>
            </a:pPr>
            <a:r>
              <a:rPr lang="es-AR" sz="2000" dirty="0"/>
              <a:t>Tiene 3 constructores: uno con 4 argumentos (</a:t>
            </a:r>
            <a:r>
              <a:rPr lang="es-AR" sz="2000" dirty="0">
                <a:latin typeface="Consolas" panose="020B0609020204030204" pitchFamily="49" charset="0"/>
              </a:rPr>
              <a:t>Cliente</a:t>
            </a:r>
            <a:r>
              <a:rPr lang="es-AR" sz="2000" dirty="0"/>
              <a:t>, </a:t>
            </a:r>
            <a:r>
              <a:rPr lang="es-AR" sz="2000" dirty="0" err="1">
                <a:latin typeface="Consolas" panose="020B0609020204030204" pitchFamily="49" charset="0"/>
              </a:rPr>
              <a:t>int</a:t>
            </a:r>
            <a:r>
              <a:rPr lang="es-AR" sz="2000" dirty="0"/>
              <a:t>, </a:t>
            </a:r>
            <a:r>
              <a:rPr lang="es-AR" sz="2000" dirty="0" err="1">
                <a:latin typeface="Consolas" panose="020B0609020204030204" pitchFamily="49" charset="0"/>
              </a:rPr>
              <a:t>double</a:t>
            </a:r>
            <a:r>
              <a:rPr lang="es-AR" sz="2000" dirty="0"/>
              <a:t>, </a:t>
            </a:r>
            <a:r>
              <a:rPr lang="es-AR" sz="2000" dirty="0" err="1">
                <a:latin typeface="Consolas" panose="020B0609020204030204" pitchFamily="49" charset="0"/>
              </a:rPr>
              <a:t>double</a:t>
            </a:r>
            <a:r>
              <a:rPr lang="es-AR" sz="2000" dirty="0"/>
              <a:t>), otro con 3 (</a:t>
            </a:r>
            <a:r>
              <a:rPr lang="es-AR" sz="2000" dirty="0">
                <a:latin typeface="Consolas" panose="020B0609020204030204" pitchFamily="49" charset="0"/>
              </a:rPr>
              <a:t>Cliente</a:t>
            </a:r>
            <a:r>
              <a:rPr lang="es-AR" sz="2000" dirty="0"/>
              <a:t>, </a:t>
            </a:r>
            <a:r>
              <a:rPr lang="es-AR" sz="2000" dirty="0" err="1">
                <a:latin typeface="Consolas" panose="020B0609020204030204" pitchFamily="49" charset="0"/>
              </a:rPr>
              <a:t>int</a:t>
            </a:r>
            <a:r>
              <a:rPr lang="es-AR" sz="2000" dirty="0"/>
              <a:t> y </a:t>
            </a:r>
            <a:r>
              <a:rPr lang="es-AR" sz="2000" dirty="0" err="1">
                <a:latin typeface="Consolas" panose="020B0609020204030204" pitchFamily="49" charset="0"/>
              </a:rPr>
              <a:t>double</a:t>
            </a:r>
            <a:r>
              <a:rPr lang="es-AR" sz="2000" dirty="0"/>
              <a:t>) y otro con 2 (</a:t>
            </a:r>
            <a:r>
              <a:rPr lang="es-AR" sz="2000" dirty="0">
                <a:latin typeface="Consolas" panose="020B0609020204030204" pitchFamily="49" charset="0"/>
              </a:rPr>
              <a:t>Cliente</a:t>
            </a:r>
            <a:r>
              <a:rPr lang="es-AR" sz="2000" dirty="0"/>
              <a:t> y </a:t>
            </a:r>
            <a:r>
              <a:rPr lang="es-AR" sz="2000" dirty="0" err="1">
                <a:latin typeface="Consolas" panose="020B0609020204030204" pitchFamily="49" charset="0"/>
              </a:rPr>
              <a:t>int</a:t>
            </a:r>
            <a:r>
              <a:rPr lang="es-AR" sz="2000" dirty="0"/>
              <a:t>). En el caso del constructor con 3 argumentos el tercero representa el interés. Si usamos el constructor con 3 o 2 argumentos: ¿qué valor inicial tiene el saldo? y en el caso de 2 argumentos ¿qué valor inicial tiene el interés?  </a:t>
            </a:r>
          </a:p>
          <a:p>
            <a:endParaRPr lang="es-AR" sz="2000"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247</a:t>
            </a:fld>
            <a:endParaRPr lang="es-AR" dirty="0"/>
          </a:p>
        </p:txBody>
      </p:sp>
    </p:spTree>
    <p:extLst>
      <p:ext uri="{BB962C8B-B14F-4D97-AF65-F5344CB8AC3E}">
        <p14:creationId xmlns:p14="http://schemas.microsoft.com/office/powerpoint/2010/main" val="807287647"/>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3" name="Marcador de contenido 2"/>
          <p:cNvSpPr>
            <a:spLocks noGrp="1"/>
          </p:cNvSpPr>
          <p:nvPr>
            <p:ph idx="1"/>
          </p:nvPr>
        </p:nvSpPr>
        <p:spPr/>
        <p:txBody>
          <a:bodyPr>
            <a:noAutofit/>
          </a:bodyPr>
          <a:lstStyle/>
          <a:p>
            <a:pPr algn="just">
              <a:buFont typeface="Symbol" panose="05050102010706020507" pitchFamily="18" charset="2"/>
              <a:buChar char="·"/>
            </a:pPr>
            <a:r>
              <a:rPr lang="es-AR" sz="2000" dirty="0"/>
              <a:t>Escribir una clase llamada </a:t>
            </a:r>
            <a:r>
              <a:rPr lang="es-AR" sz="2000" dirty="0" err="1">
                <a:latin typeface="Consolas" panose="020B0609020204030204" pitchFamily="49" charset="0"/>
              </a:rPr>
              <a:t>CuentaAhorro</a:t>
            </a:r>
            <a:r>
              <a:rPr lang="es-AR" sz="2000" dirty="0"/>
              <a:t>.</a:t>
            </a:r>
          </a:p>
          <a:p>
            <a:pPr algn="just">
              <a:buFont typeface="Symbol" panose="05050102010706020507" pitchFamily="18" charset="2"/>
              <a:buChar char="·"/>
            </a:pPr>
            <a:endParaRPr lang="es-AR" sz="2000" dirty="0"/>
          </a:p>
          <a:p>
            <a:pPr lvl="1" algn="just">
              <a:buFont typeface="Symbol" panose="05050102010706020507" pitchFamily="18" charset="2"/>
              <a:buChar char="·"/>
            </a:pPr>
            <a:r>
              <a:rPr lang="es-AR" sz="2000" dirty="0"/>
              <a:t>Tiene métodos para </a:t>
            </a:r>
            <a:r>
              <a:rPr lang="es-AR" sz="2000" dirty="0" err="1"/>
              <a:t>setear</a:t>
            </a:r>
            <a:r>
              <a:rPr lang="es-AR" sz="2000" dirty="0"/>
              <a:t> y recuperar los valores de cada variable de instancia. ¿Cuál es necesario definir en </a:t>
            </a:r>
            <a:r>
              <a:rPr lang="es-AR" sz="2000" dirty="0" err="1">
                <a:latin typeface="Consolas" panose="020B0609020204030204" pitchFamily="49" charset="0"/>
              </a:rPr>
              <a:t>CuentaAhorro</a:t>
            </a:r>
            <a:r>
              <a:rPr lang="es-AR" sz="2000" dirty="0"/>
              <a:t>?</a:t>
            </a:r>
          </a:p>
          <a:p>
            <a:pPr lvl="1" algn="just">
              <a:buFont typeface="Symbol" panose="05050102010706020507" pitchFamily="18" charset="2"/>
              <a:buChar char="·"/>
            </a:pPr>
            <a:r>
              <a:rPr lang="es-AR" sz="2000" dirty="0"/>
              <a:t>Escribir 2 métodos llamados </a:t>
            </a:r>
            <a:r>
              <a:rPr lang="es-AR" sz="2000" dirty="0" err="1">
                <a:latin typeface="Consolas" panose="020B0609020204030204" pitchFamily="49" charset="0"/>
              </a:rPr>
              <a:t>calcularInteres</a:t>
            </a:r>
            <a:r>
              <a:rPr lang="es-AR" sz="2000" dirty="0"/>
              <a:t>(): uno sin argumentos y otro con un argumento </a:t>
            </a:r>
            <a:r>
              <a:rPr lang="es-AR" sz="2000" dirty="0" err="1">
                <a:latin typeface="Consolas" panose="020B0609020204030204" pitchFamily="49" charset="0"/>
              </a:rPr>
              <a:t>double</a:t>
            </a:r>
            <a:r>
              <a:rPr lang="es-AR" sz="2000" dirty="0"/>
              <a:t> que representa un interés específico. Ambos devuelven un valor </a:t>
            </a:r>
            <a:r>
              <a:rPr lang="es-AR" sz="2000" dirty="0" err="1">
                <a:latin typeface="Consolas" panose="020B0609020204030204" pitchFamily="49" charset="0"/>
              </a:rPr>
              <a:t>double</a:t>
            </a:r>
            <a:r>
              <a:rPr lang="es-AR" sz="2000" dirty="0"/>
              <a:t> que se obtiene de aplicarle al saldo un interés. Este método toma el saldo actual de la cuenta y le aplica en un interés que está dado por el valor de la variable de instancia </a:t>
            </a:r>
            <a:r>
              <a:rPr lang="es-AR" sz="2000" dirty="0" err="1"/>
              <a:t>interes</a:t>
            </a:r>
            <a:r>
              <a:rPr lang="es-AR" sz="2000" dirty="0"/>
              <a:t> o por el argumento del método, dependiendo del método. Por ejemplo, si el saldo de la cuenta es 100 y el interés es 10, el método devolvería 110.</a:t>
            </a:r>
          </a:p>
          <a:p>
            <a:pPr lvl="1" algn="just">
              <a:buFont typeface="Symbol" panose="05050102010706020507" pitchFamily="18" charset="2"/>
              <a:buChar char="·"/>
            </a:pPr>
            <a:endParaRPr lang="es-AR" sz="2000" dirty="0"/>
          </a:p>
          <a:p>
            <a:endParaRPr lang="es-AR" sz="2000"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248</a:t>
            </a:fld>
            <a:endParaRPr lang="es-AR" dirty="0"/>
          </a:p>
        </p:txBody>
      </p:sp>
    </p:spTree>
    <p:extLst>
      <p:ext uri="{BB962C8B-B14F-4D97-AF65-F5344CB8AC3E}">
        <p14:creationId xmlns:p14="http://schemas.microsoft.com/office/powerpoint/2010/main" val="41571397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err="1">
                <a:latin typeface="Consolas" panose="020B0609020204030204" pitchFamily="49" charset="0"/>
              </a:rPr>
              <a:t>toString</a:t>
            </a:r>
            <a:r>
              <a:rPr lang="es-AR" dirty="0"/>
              <a:t/>
            </a:r>
            <a:br>
              <a:rPr lang="es-AR" dirty="0"/>
            </a:br>
            <a:r>
              <a:rPr lang="es-AR" sz="2800" i="1" dirty="0">
                <a:latin typeface="Arial" panose="020B0604020202020204" pitchFamily="34" charset="0"/>
                <a:cs typeface="Arial" panose="020B0604020202020204" pitchFamily="34" charset="0"/>
              </a:rPr>
              <a:t>¿Qué Pasa si se Sobre-escribe?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24</a:t>
            </a:fld>
            <a:endParaRPr lang="es-AR" dirty="0"/>
          </a:p>
        </p:txBody>
      </p:sp>
      <p:sp>
        <p:nvSpPr>
          <p:cNvPr id="18" name="Rectángulo 17"/>
          <p:cNvSpPr/>
          <p:nvPr/>
        </p:nvSpPr>
        <p:spPr>
          <a:xfrm>
            <a:off x="0" y="2085152"/>
            <a:ext cx="6672036" cy="397031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protected</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protected</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direccion</a:t>
            </a:r>
            <a:r>
              <a:rPr lang="es-AR" dirty="0">
                <a:solidFill>
                  <a:srgbClr val="000000"/>
                </a:solidFill>
                <a:latin typeface="Consolas" panose="020B0609020204030204" pitchFamily="49" charset="0"/>
              </a:rPr>
              <a:t>;</a:t>
            </a:r>
            <a:endParaRPr lang="es-AR" dirty="0"/>
          </a:p>
          <a:p>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direccion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nombre</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nombre;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direccion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direccion</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solidFill>
                <a:srgbClr val="000000"/>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nombre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direccion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00"/>
              </a:solidFill>
              <a:latin typeface="Consolas" panose="020B0609020204030204" pitchFamily="49" charset="0"/>
            </a:endParaRPr>
          </a:p>
          <a:p>
            <a:r>
              <a:rPr lang="es-AR" dirty="0">
                <a:solidFill>
                  <a:srgbClr val="000000"/>
                </a:solidFill>
                <a:latin typeface="Consolas" panose="020B0609020204030204" pitchFamily="49" charset="0"/>
              </a:rPr>
              <a:t>}</a:t>
            </a:r>
            <a:endParaRPr lang="es-AR" dirty="0"/>
          </a:p>
        </p:txBody>
      </p:sp>
      <p:sp>
        <p:nvSpPr>
          <p:cNvPr id="20" name="Rectángulo 19"/>
          <p:cNvSpPr/>
          <p:nvPr/>
        </p:nvSpPr>
        <p:spPr>
          <a:xfrm>
            <a:off x="5402202" y="4091751"/>
            <a:ext cx="3480620" cy="707886"/>
          </a:xfrm>
          <a:prstGeom prst="rect">
            <a:avLst/>
          </a:prstGeom>
        </p:spPr>
        <p:txBody>
          <a:bodyPr wrap="square">
            <a:spAutoFit/>
          </a:bodyPr>
          <a:lstStyle/>
          <a:p>
            <a:pPr algn="ctr"/>
            <a:r>
              <a:rPr lang="es-AR" sz="2000" dirty="0">
                <a:latin typeface="Arial" panose="020B0604020202020204" pitchFamily="34" charset="0"/>
                <a:cs typeface="Arial" panose="020B0604020202020204" pitchFamily="34" charset="0"/>
              </a:rPr>
              <a:t>Sobre-escribiendo el método </a:t>
            </a:r>
            <a:r>
              <a:rPr lang="es-AR" sz="2000" dirty="0" err="1">
                <a:latin typeface="Consolas" panose="020B0609020204030204" pitchFamily="49" charset="0"/>
                <a:cs typeface="Arial" panose="020B0604020202020204" pitchFamily="34" charset="0"/>
              </a:rPr>
              <a:t>toString</a:t>
            </a:r>
            <a:r>
              <a:rPr lang="es-AR" sz="2000" dirty="0">
                <a:latin typeface="Arial" panose="020B0604020202020204" pitchFamily="34" charset="0"/>
                <a:cs typeface="Arial" panose="020B0604020202020204" pitchFamily="34" charset="0"/>
              </a:rPr>
              <a:t>()</a:t>
            </a:r>
          </a:p>
        </p:txBody>
      </p:sp>
      <p:cxnSp>
        <p:nvCxnSpPr>
          <p:cNvPr id="21" name="Conector curvado 20"/>
          <p:cNvCxnSpPr/>
          <p:nvPr/>
        </p:nvCxnSpPr>
        <p:spPr>
          <a:xfrm rot="10800000" flipV="1">
            <a:off x="3933374" y="4276415"/>
            <a:ext cx="1468829" cy="404277"/>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Rectángulo redondeado 12"/>
          <p:cNvSpPr/>
          <p:nvPr/>
        </p:nvSpPr>
        <p:spPr>
          <a:xfrm>
            <a:off x="269543" y="4585441"/>
            <a:ext cx="5274914" cy="929987"/>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2877288195"/>
      </p:ext>
    </p:extLst>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249</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32" y="1800238"/>
            <a:ext cx="9143968"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CuentaCorriente</a:t>
            </a:r>
            <a:r>
              <a:rPr lang="es-AR" dirty="0">
                <a:solidFill>
                  <a:srgbClr val="660066"/>
                </a:solidFill>
                <a:latin typeface="Consolas" panose="020B0609020204030204" pitchFamily="49" charset="0"/>
              </a:rPr>
              <a:t>{</a:t>
            </a:r>
            <a:endParaRPr lang="es-AR" dirty="0"/>
          </a:p>
          <a:p>
            <a:r>
              <a:rPr lang="es-AR" dirty="0"/>
              <a:t/>
            </a:r>
            <a:br>
              <a:rPr lang="es-AR" dirty="0"/>
            </a:br>
            <a:r>
              <a:rPr lang="es-AR" dirty="0"/>
              <a:t>  </a:t>
            </a:r>
            <a:r>
              <a:rPr lang="es-AR" dirty="0" err="1">
                <a:solidFill>
                  <a:srgbClr val="000088"/>
                </a:solidFill>
                <a:latin typeface="Consolas" panose="020B0609020204030204" pitchFamily="49" charset="0"/>
              </a:rPr>
              <a:t>private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interes</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2.5;</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Cliente</a:t>
            </a:r>
            <a:r>
              <a:rPr lang="es-AR" dirty="0">
                <a:solidFill>
                  <a:srgbClr val="000000"/>
                </a:solidFill>
                <a:latin typeface="Consolas" panose="020B0609020204030204" pitchFamily="49" charset="0"/>
              </a:rPr>
              <a:t> titular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super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titular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t/>
            </a: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Cliente</a:t>
            </a:r>
            <a:r>
              <a:rPr lang="es-AR" dirty="0">
                <a:solidFill>
                  <a:srgbClr val="000000"/>
                </a:solidFill>
                <a:latin typeface="Consolas" panose="020B0609020204030204" pitchFamily="49" charset="0"/>
              </a:rPr>
              <a:t> titular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saldo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super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titular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saldo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Cliente</a:t>
            </a:r>
            <a:r>
              <a:rPr lang="es-AR" dirty="0">
                <a:solidFill>
                  <a:srgbClr val="000000"/>
                </a:solidFill>
                <a:latin typeface="Consolas" panose="020B0609020204030204" pitchFamily="49" charset="0"/>
              </a:rPr>
              <a:t> titular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saldo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interes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super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titular</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nroCuenta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saldo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interes</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interes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p:txBody>
      </p:sp>
    </p:spTree>
    <p:extLst>
      <p:ext uri="{BB962C8B-B14F-4D97-AF65-F5344CB8AC3E}">
        <p14:creationId xmlns:p14="http://schemas.microsoft.com/office/powerpoint/2010/main" val="545735523"/>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250</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32" y="1800238"/>
            <a:ext cx="9143968" cy="5078313"/>
          </a:xfrm>
          <a:prstGeom prst="rect">
            <a:avLst/>
          </a:prstGeom>
        </p:spPr>
        <p:txBody>
          <a:bodyPr wrap="square">
            <a:spAutoFit/>
          </a:bodyPr>
          <a:lstStyle/>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getInteres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interes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setInteres</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interes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interes</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interes</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calcularInteres</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getSaldo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interes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calcularInteres</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interes</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getSaldo</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interes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Tree>
    <p:extLst>
      <p:ext uri="{BB962C8B-B14F-4D97-AF65-F5344CB8AC3E}">
        <p14:creationId xmlns:p14="http://schemas.microsoft.com/office/powerpoint/2010/main" val="1255192803"/>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3" name="Marcador de contenido 2"/>
          <p:cNvSpPr>
            <a:spLocks noGrp="1"/>
          </p:cNvSpPr>
          <p:nvPr>
            <p:ph idx="1"/>
          </p:nvPr>
        </p:nvSpPr>
        <p:spPr/>
        <p:txBody>
          <a:bodyPr>
            <a:normAutofit fontScale="77500" lnSpcReduction="20000"/>
          </a:bodyPr>
          <a:lstStyle/>
          <a:p>
            <a:pPr algn="just"/>
            <a:r>
              <a:rPr lang="es-AR" dirty="0">
                <a:latin typeface="Arial" panose="020B0604020202020204" pitchFamily="34" charset="0"/>
              </a:rPr>
              <a:t>Escribir una clase llamada </a:t>
            </a:r>
            <a:r>
              <a:rPr lang="es-AR" dirty="0" err="1">
                <a:latin typeface="Consolas" panose="020B0609020204030204" pitchFamily="49" charset="0"/>
              </a:rPr>
              <a:t>TestBanco</a:t>
            </a:r>
            <a:r>
              <a:rPr lang="es-AR" dirty="0">
                <a:latin typeface="Arial" panose="020B0604020202020204" pitchFamily="34" charset="0"/>
              </a:rPr>
              <a:t> que en su método </a:t>
            </a:r>
            <a:r>
              <a:rPr lang="es-AR" dirty="0" err="1">
                <a:latin typeface="Consolas" panose="020B0609020204030204" pitchFamily="49" charset="0"/>
              </a:rPr>
              <a:t>main</a:t>
            </a:r>
            <a:r>
              <a:rPr lang="es-AR" dirty="0">
                <a:latin typeface="Arial" panose="020B0604020202020204" pitchFamily="34" charset="0"/>
              </a:rPr>
              <a:t>() crea: 2 objetos </a:t>
            </a:r>
            <a:r>
              <a:rPr lang="es-AR" dirty="0">
                <a:latin typeface="Consolas" panose="020B0609020204030204" pitchFamily="49" charset="0"/>
              </a:rPr>
              <a:t>Cliente</a:t>
            </a:r>
            <a:r>
              <a:rPr lang="es-AR" dirty="0">
                <a:latin typeface="Arial" panose="020B0604020202020204" pitchFamily="34" charset="0"/>
              </a:rPr>
              <a:t> asignándole valores cualesquiera a sus atributos, 2 objetos </a:t>
            </a:r>
            <a:r>
              <a:rPr lang="es-AR" dirty="0" err="1">
                <a:latin typeface="Consolas" panose="020B0609020204030204" pitchFamily="49" charset="0"/>
              </a:rPr>
              <a:t>CuentaCorriente</a:t>
            </a:r>
            <a:r>
              <a:rPr lang="es-AR" dirty="0">
                <a:latin typeface="Arial" panose="020B0604020202020204" pitchFamily="34" charset="0"/>
              </a:rPr>
              <a:t> usando los constructores con 2 y 3 argumentos, y finalmente crea 3 objetos </a:t>
            </a:r>
            <a:r>
              <a:rPr lang="es-AR" dirty="0" err="1">
                <a:latin typeface="Consolas" panose="020B0609020204030204" pitchFamily="49" charset="0"/>
              </a:rPr>
              <a:t>CuentaAhorro</a:t>
            </a:r>
            <a:r>
              <a:rPr lang="es-AR" dirty="0">
                <a:latin typeface="Arial" panose="020B0604020202020204" pitchFamily="34" charset="0"/>
              </a:rPr>
              <a:t> usando los constructores con 2, 3 y 4 argumentos. </a:t>
            </a:r>
          </a:p>
          <a:p>
            <a:pPr algn="just"/>
            <a:r>
              <a:rPr lang="es-AR" dirty="0">
                <a:latin typeface="Arial" panose="020B0604020202020204" pitchFamily="34" charset="0"/>
              </a:rPr>
              <a:t>Imprima en pantalla los datos de todas las cuentas creadas. </a:t>
            </a:r>
          </a:p>
          <a:p>
            <a:pPr algn="just"/>
            <a:r>
              <a:rPr lang="es-AR" dirty="0">
                <a:latin typeface="Arial" panose="020B0604020202020204" pitchFamily="34" charset="0"/>
              </a:rPr>
              <a:t>Compare las 2 objetos </a:t>
            </a:r>
            <a:r>
              <a:rPr lang="es-AR" dirty="0" err="1">
                <a:latin typeface="Consolas" panose="020B0609020204030204" pitchFamily="49" charset="0"/>
              </a:rPr>
              <a:t>CuentaCorriente</a:t>
            </a:r>
            <a:r>
              <a:rPr lang="es-AR" dirty="0">
                <a:latin typeface="Arial" panose="020B0604020202020204" pitchFamily="34" charset="0"/>
              </a:rPr>
              <a:t> y los 3 </a:t>
            </a:r>
            <a:r>
              <a:rPr lang="es-AR" dirty="0" err="1">
                <a:latin typeface="Consolas" panose="020B0609020204030204" pitchFamily="49" charset="0"/>
              </a:rPr>
              <a:t>CuentaAhorro</a:t>
            </a:r>
            <a:r>
              <a:rPr lang="es-AR" dirty="0">
                <a:latin typeface="Arial" panose="020B0604020202020204" pitchFamily="34" charset="0"/>
              </a:rPr>
              <a:t>. </a:t>
            </a:r>
          </a:p>
          <a:p>
            <a:pPr algn="just"/>
            <a:r>
              <a:rPr lang="es-AR" dirty="0">
                <a:latin typeface="Arial" panose="020B0604020202020204" pitchFamily="34" charset="0"/>
              </a:rPr>
              <a:t>Luego, cree un nuevo objeto </a:t>
            </a:r>
            <a:r>
              <a:rPr lang="es-AR" dirty="0" err="1">
                <a:latin typeface="Consolas" panose="020B0609020204030204" pitchFamily="49" charset="0"/>
              </a:rPr>
              <a:t>CuentaAhorro</a:t>
            </a:r>
            <a:r>
              <a:rPr lang="es-AR" dirty="0">
                <a:latin typeface="Arial" panose="020B0604020202020204" pitchFamily="34" charset="0"/>
              </a:rPr>
              <a:t> con los mismos valores que uno de los ya creados y compárelos. ¿Cómo los comparó? </a:t>
            </a:r>
          </a:p>
          <a:p>
            <a:pPr algn="just"/>
            <a:r>
              <a:rPr lang="es-AR" dirty="0">
                <a:latin typeface="Arial" panose="020B0604020202020204" pitchFamily="34" charset="0"/>
              </a:rPr>
              <a:t>De una de las instancias de cuentas de ahorro calcule un nuevo saldo aplicándole un interés del 15,5%. </a:t>
            </a:r>
          </a:p>
          <a:p>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251</a:t>
            </a:fld>
            <a:endParaRPr lang="es-AR" dirty="0"/>
          </a:p>
        </p:txBody>
      </p:sp>
    </p:spTree>
    <p:extLst>
      <p:ext uri="{BB962C8B-B14F-4D97-AF65-F5344CB8AC3E}">
        <p14:creationId xmlns:p14="http://schemas.microsoft.com/office/powerpoint/2010/main" val="1227502794"/>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252</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ángulo 2"/>
          <p:cNvSpPr/>
          <p:nvPr/>
        </p:nvSpPr>
        <p:spPr>
          <a:xfrm>
            <a:off x="-32" y="1780675"/>
            <a:ext cx="9144000" cy="397031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TestBanco</a:t>
            </a:r>
            <a:r>
              <a:rPr lang="es-AR" dirty="0">
                <a:solidFill>
                  <a:srgbClr val="000000"/>
                </a:solidFill>
                <a:latin typeface="Consolas" panose="020B0609020204030204" pitchFamily="49" charset="0"/>
              </a:rPr>
              <a:t> {</a:t>
            </a:r>
            <a:endParaRPr lang="es-AR" dirty="0"/>
          </a:p>
          <a:p>
            <a:r>
              <a:rPr lang="es-AR" dirty="0"/>
              <a:t/>
            </a:r>
            <a:br>
              <a:rPr lang="es-AR" dirty="0"/>
            </a:br>
            <a:r>
              <a:rPr lang="es-AR" dirty="0"/>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660066"/>
                </a:solidFill>
                <a:latin typeface="Consolas" panose="020B0609020204030204" pitchFamily="49" charset="0"/>
              </a:rPr>
              <a:t>   Cliente</a:t>
            </a:r>
            <a:r>
              <a:rPr lang="es-AR" dirty="0">
                <a:solidFill>
                  <a:srgbClr val="000000"/>
                </a:solidFill>
                <a:latin typeface="Consolas" panose="020B0609020204030204" pitchFamily="49" charset="0"/>
              </a:rPr>
              <a:t> c1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Cliente</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"Jorge"</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"Perez"</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41</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Cliente</a:t>
            </a:r>
            <a:r>
              <a:rPr lang="es-AR" dirty="0">
                <a:solidFill>
                  <a:srgbClr val="000000"/>
                </a:solidFill>
                <a:latin typeface="Consolas" panose="020B0609020204030204" pitchFamily="49" charset="0"/>
              </a:rPr>
              <a:t> c2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Cliente</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"Alejandro"</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"Diaz"</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35</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CuentaCorriente</a:t>
            </a:r>
            <a:r>
              <a:rPr lang="es-AR" dirty="0">
                <a:solidFill>
                  <a:srgbClr val="000000"/>
                </a:solidFill>
                <a:latin typeface="Consolas" panose="020B0609020204030204" pitchFamily="49" charset="0"/>
              </a:rPr>
              <a:t> cc1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CuentaCorriente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CuentaCorriente</a:t>
            </a:r>
            <a:r>
              <a:rPr lang="es-AR" dirty="0">
                <a:solidFill>
                  <a:srgbClr val="000000"/>
                </a:solidFill>
                <a:latin typeface="Consolas" panose="020B0609020204030204" pitchFamily="49" charset="0"/>
              </a:rPr>
              <a:t> cc2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CuentaCorriente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1000</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000000"/>
                </a:solidFill>
                <a:latin typeface="Consolas" panose="020B0609020204030204" pitchFamily="49" charset="0"/>
              </a:rPr>
              <a:t> ca1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c1</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3</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000000"/>
                </a:solidFill>
                <a:latin typeface="Consolas" panose="020B0609020204030204" pitchFamily="49" charset="0"/>
              </a:rPr>
              <a:t> ca2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4</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45</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000000"/>
                </a:solidFill>
                <a:latin typeface="Consolas" panose="020B0609020204030204" pitchFamily="49" charset="0"/>
              </a:rPr>
              <a:t> ca3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c1</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5</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985</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0.25</a:t>
            </a:r>
            <a:r>
              <a:rPr lang="es-AR" dirty="0">
                <a:solidFill>
                  <a:srgbClr val="666600"/>
                </a:solidFill>
                <a:latin typeface="Consolas" panose="020B0609020204030204" pitchFamily="49" charset="0"/>
              </a:rPr>
              <a:t>);</a:t>
            </a:r>
            <a:endParaRPr lang="es-AR" dirty="0"/>
          </a:p>
          <a:p>
            <a:endParaRPr lang="es-AR" dirty="0">
              <a:solidFill>
                <a:srgbClr val="660066"/>
              </a:solidFill>
              <a:latin typeface="Consolas" panose="020B0609020204030204" pitchFamily="49" charset="0"/>
            </a:endParaRP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cc1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ca1</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cc1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cc1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ca3</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1665528469"/>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Clientes en un Banco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253</a:t>
            </a:fld>
            <a:endParaRPr lang="es-AR" dirty="0"/>
          </a:p>
        </p:txBody>
      </p:sp>
      <p:sp>
        <p:nvSpPr>
          <p:cNvPr id="3" name="Rectángulo 2"/>
          <p:cNvSpPr/>
          <p:nvPr/>
        </p:nvSpPr>
        <p:spPr>
          <a:xfrm>
            <a:off x="-32" y="1780675"/>
            <a:ext cx="9144000" cy="3139321"/>
          </a:xfrm>
          <a:prstGeom prst="rect">
            <a:avLst/>
          </a:prstGeom>
        </p:spPr>
        <p:txBody>
          <a:bodyPr wrap="square">
            <a:spAutoFit/>
          </a:bodyPr>
          <a:lstStyle/>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cc2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ca1</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cc2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cc2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ca3</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000000"/>
                </a:solidFill>
                <a:latin typeface="Consolas" panose="020B0609020204030204" pitchFamily="49" charset="0"/>
              </a:rPr>
              <a:t> ca4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CuentaAhorro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c1</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3</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ca4</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ca2</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calcularInteres</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0.155</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Tree>
    <p:extLst>
      <p:ext uri="{BB962C8B-B14F-4D97-AF65-F5344CB8AC3E}">
        <p14:creationId xmlns:p14="http://schemas.microsoft.com/office/powerpoint/2010/main" val="2410705599"/>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a:t>
            </a:r>
          </a:p>
        </p:txBody>
      </p:sp>
      <p:sp>
        <p:nvSpPr>
          <p:cNvPr id="3" name="Marcador de contenido 2"/>
          <p:cNvSpPr>
            <a:spLocks noGrp="1"/>
          </p:cNvSpPr>
          <p:nvPr>
            <p:ph idx="1"/>
          </p:nvPr>
        </p:nvSpPr>
        <p:spPr>
          <a:xfrm>
            <a:off x="0" y="2160000"/>
            <a:ext cx="9143968" cy="4351338"/>
          </a:xfrm>
        </p:spPr>
        <p:txBody>
          <a:bodyPr/>
          <a:lstStyle/>
          <a:p>
            <a:r>
              <a:rPr lang="es-AR" altLang="en-US" sz="2400" dirty="0">
                <a:latin typeface="Arial" panose="020B0604020202020204" pitchFamily="34" charset="0"/>
                <a:ea typeface="Calibri" panose="020F0502020204030204" pitchFamily="34" charset="0"/>
                <a:cs typeface="Arial" panose="020B0604020202020204" pitchFamily="34" charset="0"/>
              </a:rPr>
              <a:t>Indique si los casting realizados son necesarios o no, y si son legales o no. </a:t>
            </a:r>
          </a:p>
          <a:p>
            <a:r>
              <a:rPr lang="es-AR" altLang="en-US" sz="2400" dirty="0">
                <a:latin typeface="Arial" panose="020B0604020202020204" pitchFamily="34" charset="0"/>
                <a:ea typeface="Calibri" panose="020F0502020204030204" pitchFamily="34" charset="0"/>
                <a:cs typeface="Arial" panose="020B0604020202020204" pitchFamily="34" charset="0"/>
              </a:rPr>
              <a:t>En caso de error de compilación, proponga una solución.</a:t>
            </a:r>
          </a:p>
          <a:p>
            <a:r>
              <a:rPr lang="es-AR" altLang="en-US" sz="2400" dirty="0">
                <a:latin typeface="Arial" panose="020B0604020202020204" pitchFamily="34" charset="0"/>
                <a:ea typeface="Calibri" panose="020F0502020204030204" pitchFamily="34" charset="0"/>
                <a:cs typeface="Arial" panose="020B0604020202020204" pitchFamily="34" charset="0"/>
              </a:rPr>
              <a:t>Cuando compilen, determine qué valor es almacenado. </a:t>
            </a:r>
            <a:endParaRPr lang="es-AR" altLang="en-US" dirty="0">
              <a:latin typeface="Arial" panose="020B0604020202020204" pitchFamily="34" charset="0"/>
              <a:ea typeface="Times New Roman" panose="02020603050405020304" pitchFamily="18" charset="0"/>
              <a:cs typeface="Arial" panose="020B0604020202020204" pitchFamily="34" charset="0"/>
            </a:endParaRPr>
          </a:p>
          <a:p>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254</a:t>
            </a:fld>
            <a:endParaRPr lang="es-AR" dirty="0"/>
          </a:p>
        </p:txBody>
      </p:sp>
      <p:graphicFrame>
        <p:nvGraphicFramePr>
          <p:cNvPr id="6" name="Tabla 5"/>
          <p:cNvGraphicFramePr>
            <a:graphicFrameLocks noGrp="1"/>
          </p:cNvGraphicFramePr>
          <p:nvPr>
            <p:extLst/>
          </p:nvPr>
        </p:nvGraphicFramePr>
        <p:xfrm>
          <a:off x="2136478" y="4033253"/>
          <a:ext cx="5211974" cy="2438400"/>
        </p:xfrm>
        <a:graphic>
          <a:graphicData uri="http://schemas.openxmlformats.org/drawingml/2006/table">
            <a:tbl>
              <a:tblPr firstRow="1" firstCol="1" bandRow="1"/>
              <a:tblGrid>
                <a:gridCol w="660051">
                  <a:extLst>
                    <a:ext uri="{9D8B030D-6E8A-4147-A177-3AD203B41FA5}">
                      <a16:colId xmlns="" xmlns:a16="http://schemas.microsoft.com/office/drawing/2014/main" val="20000"/>
                    </a:ext>
                  </a:extLst>
                </a:gridCol>
                <a:gridCol w="4551923">
                  <a:extLst>
                    <a:ext uri="{9D8B030D-6E8A-4147-A177-3AD203B41FA5}">
                      <a16:colId xmlns="" xmlns:a16="http://schemas.microsoft.com/office/drawing/2014/main" val="20001"/>
                    </a:ext>
                  </a:extLst>
                </a:gridCol>
              </a:tblGrid>
              <a:tr h="280127">
                <a:tc>
                  <a:txBody>
                    <a:bodyPr/>
                    <a:lstStyle/>
                    <a:p>
                      <a:pPr algn="ctr">
                        <a:spcAft>
                          <a:spcPts val="0"/>
                        </a:spcAft>
                      </a:pPr>
                      <a:r>
                        <a:rPr lang="x-none" sz="2400" dirty="0">
                          <a:effectLst/>
                          <a:latin typeface="Calibri" panose="020F0502020204030204" pitchFamily="34" charset="0"/>
                          <a:ea typeface="Calibri" panose="020F0502020204030204" pitchFamily="34" charset="0"/>
                          <a:cs typeface="Calibri" panose="020F0502020204030204" pitchFamily="34" charset="0"/>
                        </a:rPr>
                        <a:t>a.</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c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10.8;</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0"/>
                  </a:ext>
                </a:extLst>
              </a:tr>
              <a:tr h="0">
                <a:tc>
                  <a:txBody>
                    <a:bodyPr/>
                    <a:lstStyle/>
                    <a:p>
                      <a:pPr algn="ctr">
                        <a:spcAft>
                          <a:spcPts val="0"/>
                        </a:spcAft>
                      </a:pPr>
                      <a:r>
                        <a:rPr lang="x-none" sz="2400" dirty="0">
                          <a:effectLst/>
                          <a:latin typeface="Calibri" panose="020F0502020204030204" pitchFamily="34" charset="0"/>
                          <a:ea typeface="Calibri" panose="020F0502020204030204" pitchFamily="34" charset="0"/>
                          <a:cs typeface="Calibri" panose="020F0502020204030204" pitchFamily="34" charset="0"/>
                        </a:rPr>
                        <a:t>b.</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d = (</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1"/>
                  </a:ext>
                </a:extLst>
              </a:tr>
              <a:tr h="0">
                <a:tc>
                  <a:txBody>
                    <a:bodyPr/>
                    <a:lstStyle/>
                    <a:p>
                      <a:pPr algn="ctr">
                        <a:spcAft>
                          <a:spcPts val="0"/>
                        </a:spcAft>
                      </a:pPr>
                      <a:r>
                        <a:rPr lang="x-none" sz="2400" dirty="0">
                          <a:effectLst/>
                          <a:latin typeface="Calibri" panose="020F0502020204030204" pitchFamily="34" charset="0"/>
                          <a:ea typeface="Calibri" panose="020F0502020204030204" pitchFamily="34" charset="0"/>
                          <a:cs typeface="Calibri" panose="020F0502020204030204" pitchFamily="34" charset="0"/>
                        </a:rPr>
                        <a:t>c.</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d = (</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2"/>
                  </a:ext>
                </a:extLst>
              </a:tr>
              <a:tr h="0">
                <a:tc>
                  <a:txBody>
                    <a:bodyPr/>
                    <a:lstStyle/>
                    <a:p>
                      <a:pPr algn="ctr">
                        <a:spcAft>
                          <a:spcPts val="0"/>
                        </a:spcAft>
                      </a:pPr>
                      <a:r>
                        <a:rPr lang="x-none" sz="2400" dirty="0">
                          <a:effectLst/>
                          <a:latin typeface="Calibri" panose="020F0502020204030204" pitchFamily="34" charset="0"/>
                          <a:ea typeface="Calibri" panose="020F0502020204030204" pitchFamily="34" charset="0"/>
                          <a:cs typeface="Calibri" panose="020F0502020204030204" pitchFamily="34" charset="0"/>
                        </a:rPr>
                        <a:t>d.</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c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3"/>
                  </a:ext>
                </a:extLst>
              </a:tr>
            </a:tbl>
          </a:graphicData>
        </a:graphic>
      </p:graphicFrame>
    </p:spTree>
    <p:extLst>
      <p:ext uri="{BB962C8B-B14F-4D97-AF65-F5344CB8AC3E}">
        <p14:creationId xmlns:p14="http://schemas.microsoft.com/office/powerpoint/2010/main" val="1628191787"/>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255</a:t>
            </a:fld>
            <a:endParaRPr lang="es-AR" dirty="0"/>
          </a:p>
        </p:txBody>
      </p:sp>
      <p:graphicFrame>
        <p:nvGraphicFramePr>
          <p:cNvPr id="6" name="Tabla 5"/>
          <p:cNvGraphicFramePr>
            <a:graphicFrameLocks noGrp="1"/>
          </p:cNvGraphicFramePr>
          <p:nvPr>
            <p:extLst/>
          </p:nvPr>
        </p:nvGraphicFramePr>
        <p:xfrm>
          <a:off x="2380648" y="2003425"/>
          <a:ext cx="4705920" cy="4267200"/>
        </p:xfrm>
        <a:graphic>
          <a:graphicData uri="http://schemas.openxmlformats.org/drawingml/2006/table">
            <a:tbl>
              <a:tblPr firstRow="1" firstCol="1" bandRow="1"/>
              <a:tblGrid>
                <a:gridCol w="384810">
                  <a:extLst>
                    <a:ext uri="{9D8B030D-6E8A-4147-A177-3AD203B41FA5}">
                      <a16:colId xmlns="" xmlns:a16="http://schemas.microsoft.com/office/drawing/2014/main" val="20000"/>
                    </a:ext>
                  </a:extLst>
                </a:gridCol>
                <a:gridCol w="4321110">
                  <a:extLst>
                    <a:ext uri="{9D8B030D-6E8A-4147-A177-3AD203B41FA5}">
                      <a16:colId xmlns="" xmlns:a16="http://schemas.microsoft.com/office/drawing/2014/main" val="20001"/>
                    </a:ext>
                  </a:extLst>
                </a:gridCol>
              </a:tblGrid>
              <a:tr h="0">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Calibri" panose="020F0502020204030204" pitchFamily="34" charset="0"/>
                        </a:rPr>
                        <a:t>e.</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float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pi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3.14;</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p>
                    <a:p>
                      <a:pPr algn="just">
                        <a:spcAft>
                          <a:spcPts val="0"/>
                        </a:spcAft>
                      </a:pP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0"/>
                  </a:ext>
                </a:extLst>
              </a:tr>
              <a:tr h="0">
                <a:tc>
                  <a:txBody>
                    <a:bodyPr/>
                    <a:lstStyle/>
                    <a:p>
                      <a:pPr algn="just">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f.</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num1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53</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47</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byte</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num3</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num3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num1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effectLst/>
                          <a:latin typeface="Calibri" panose="020F0502020204030204" pitchFamily="34" charset="0"/>
                          <a:ea typeface="Times New Roman" panose="02020603050405020304" pitchFamily="18" charset="0"/>
                          <a:cs typeface="Times New Roman" panose="02020603050405020304" pitchFamily="18" charset="0"/>
                        </a:rPr>
                        <a:t> </a:t>
                      </a:r>
                    </a:p>
                    <a:p>
                      <a:pPr algn="just">
                        <a:spcAft>
                          <a:spcPts val="0"/>
                        </a:spcAft>
                      </a:pP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1"/>
                  </a:ext>
                </a:extLst>
              </a:tr>
              <a:tr h="0">
                <a:tc>
                  <a:txBody>
                    <a:bodyPr/>
                    <a:lstStyle/>
                    <a:p>
                      <a:pPr algn="just">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g.</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num1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53</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47</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long</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num3</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num3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num1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3433804180"/>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256</a:t>
            </a:fld>
            <a:endParaRPr lang="es-AR" dirty="0"/>
          </a:p>
        </p:txBody>
      </p:sp>
      <p:graphicFrame>
        <p:nvGraphicFramePr>
          <p:cNvPr id="6" name="Tabla 5"/>
          <p:cNvGraphicFramePr>
            <a:graphicFrameLocks noGrp="1"/>
          </p:cNvGraphicFramePr>
          <p:nvPr>
            <p:extLst/>
          </p:nvPr>
        </p:nvGraphicFramePr>
        <p:xfrm>
          <a:off x="1832915" y="2586871"/>
          <a:ext cx="5478169" cy="2438400"/>
        </p:xfrm>
        <a:graphic>
          <a:graphicData uri="http://schemas.openxmlformats.org/drawingml/2006/table">
            <a:tbl>
              <a:tblPr firstRow="1" firstCol="1" bandRow="1"/>
              <a:tblGrid>
                <a:gridCol w="412426">
                  <a:extLst>
                    <a:ext uri="{9D8B030D-6E8A-4147-A177-3AD203B41FA5}">
                      <a16:colId xmlns="" xmlns:a16="http://schemas.microsoft.com/office/drawing/2014/main" val="20000"/>
                    </a:ext>
                  </a:extLst>
                </a:gridCol>
                <a:gridCol w="5065743">
                  <a:extLst>
                    <a:ext uri="{9D8B030D-6E8A-4147-A177-3AD203B41FA5}">
                      <a16:colId xmlns="" xmlns:a16="http://schemas.microsoft.com/office/drawing/2014/main" val="20001"/>
                    </a:ext>
                  </a:extLst>
                </a:gridCol>
              </a:tblGrid>
              <a:tr h="0">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Calibri" panose="020F0502020204030204" pitchFamily="34" charset="0"/>
                        </a:rPr>
                        <a:t>h.</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miInt</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long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123987654321L</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880000"/>
                          </a:solidFill>
                          <a:effectLst/>
                          <a:latin typeface="Consolas" panose="020B0609020204030204" pitchFamily="49" charset="0"/>
                          <a:ea typeface="Times New Roman" panose="02020603050405020304" pitchFamily="18" charset="0"/>
                          <a:cs typeface="Times New Roman" panose="02020603050405020304" pitchFamily="18" charset="0"/>
                        </a:rPr>
                        <a:t>//99L;</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es-ES"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miInt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0"/>
                  </a:ext>
                </a:extLst>
              </a:tr>
              <a:tr h="0">
                <a:tc>
                  <a:txBody>
                    <a:bodyPr/>
                    <a:lstStyle/>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1"/>
                  </a:ext>
                </a:extLst>
              </a:tr>
              <a:tr h="0">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Calibri" panose="020F0502020204030204" pitchFamily="34" charset="0"/>
                        </a:rPr>
                        <a:t>i.</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tc>
                  <a:txBody>
                    <a:bodyPr/>
                    <a:lstStyle/>
                    <a:p>
                      <a:pPr algn="just">
                        <a:spcAft>
                          <a:spcPts val="0"/>
                        </a:spcAft>
                      </a:pP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miInt</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long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99L</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p>
                    <a:p>
                      <a:pPr algn="just">
                        <a:spcAft>
                          <a:spcPts val="0"/>
                        </a:spcAft>
                      </a:pP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miInt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2"/>
                  </a:ext>
                </a:extLst>
              </a:tr>
            </a:tbl>
          </a:graphicData>
        </a:graphic>
      </p:graphicFrame>
      <p:sp>
        <p:nvSpPr>
          <p:cNvPr id="7" name="CuadroTexto 6"/>
          <p:cNvSpPr txBox="1"/>
          <p:nvPr/>
        </p:nvSpPr>
        <p:spPr>
          <a:xfrm>
            <a:off x="1728060" y="5579389"/>
            <a:ext cx="5687878"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Se obtiene el mismo resultado en ambos casos?</a:t>
            </a:r>
          </a:p>
        </p:txBody>
      </p:sp>
    </p:spTree>
    <p:extLst>
      <p:ext uri="{BB962C8B-B14F-4D97-AF65-F5344CB8AC3E}">
        <p14:creationId xmlns:p14="http://schemas.microsoft.com/office/powerpoint/2010/main" val="3570267968"/>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a:t>
            </a:r>
          </a:p>
        </p:txBody>
      </p:sp>
      <p:sp>
        <p:nvSpPr>
          <p:cNvPr id="3" name="Marcador de contenido 2"/>
          <p:cNvSpPr>
            <a:spLocks noGrp="1"/>
          </p:cNvSpPr>
          <p:nvPr>
            <p:ph idx="1"/>
          </p:nvPr>
        </p:nvSpPr>
        <p:spPr>
          <a:xfrm>
            <a:off x="32" y="1865032"/>
            <a:ext cx="9143968" cy="4351338"/>
          </a:xfrm>
        </p:spPr>
        <p:txBody>
          <a:bodyPr/>
          <a:lstStyle/>
          <a:p>
            <a:r>
              <a:rPr lang="es-AR" altLang="en-US" sz="2400" dirty="0">
                <a:latin typeface="Arial" panose="020B0604020202020204" pitchFamily="34" charset="0"/>
                <a:ea typeface="Calibri" panose="020F0502020204030204" pitchFamily="34" charset="0"/>
                <a:cs typeface="Arial" panose="020B0604020202020204" pitchFamily="34" charset="0"/>
              </a:rPr>
              <a:t>Indique si los casting realizados son necesarios o no, y si son legales o no. </a:t>
            </a:r>
          </a:p>
          <a:p>
            <a:r>
              <a:rPr lang="es-AR" altLang="en-US" sz="2400" dirty="0">
                <a:latin typeface="Arial" panose="020B0604020202020204" pitchFamily="34" charset="0"/>
                <a:ea typeface="Calibri" panose="020F0502020204030204" pitchFamily="34" charset="0"/>
                <a:cs typeface="Arial" panose="020B0604020202020204" pitchFamily="34" charset="0"/>
              </a:rPr>
              <a:t>En caso de error de compilación, proponga una solución.</a:t>
            </a:r>
          </a:p>
          <a:p>
            <a:r>
              <a:rPr lang="es-AR" altLang="en-US" sz="2400" dirty="0">
                <a:latin typeface="Arial" panose="020B0604020202020204" pitchFamily="34" charset="0"/>
                <a:ea typeface="Calibri" panose="020F0502020204030204" pitchFamily="34" charset="0"/>
                <a:cs typeface="Arial" panose="020B0604020202020204" pitchFamily="34" charset="0"/>
              </a:rPr>
              <a:t>Cuando compilen, determine qué valor es almacenado. </a:t>
            </a:r>
            <a:endParaRPr lang="es-AR" altLang="en-US" dirty="0">
              <a:latin typeface="Arial" panose="020B0604020202020204" pitchFamily="34" charset="0"/>
              <a:ea typeface="Times New Roman" panose="02020603050405020304" pitchFamily="18" charset="0"/>
              <a:cs typeface="Arial" panose="020B0604020202020204" pitchFamily="34" charset="0"/>
            </a:endParaRPr>
          </a:p>
          <a:p>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257</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val="3162841959"/>
              </p:ext>
            </p:extLst>
          </p:nvPr>
        </p:nvGraphicFramePr>
        <p:xfrm>
          <a:off x="287594" y="4040701"/>
          <a:ext cx="8568811" cy="2133600"/>
        </p:xfrm>
        <a:graphic>
          <a:graphicData uri="http://schemas.openxmlformats.org/drawingml/2006/table">
            <a:tbl>
              <a:tblPr firstRow="1" firstCol="1" bandRow="1"/>
              <a:tblGrid>
                <a:gridCol w="445190">
                  <a:extLst>
                    <a:ext uri="{9D8B030D-6E8A-4147-A177-3AD203B41FA5}">
                      <a16:colId xmlns="" xmlns:a16="http://schemas.microsoft.com/office/drawing/2014/main" val="20000"/>
                    </a:ext>
                  </a:extLst>
                </a:gridCol>
                <a:gridCol w="3448383">
                  <a:extLst>
                    <a:ext uri="{9D8B030D-6E8A-4147-A177-3AD203B41FA5}">
                      <a16:colId xmlns="" xmlns:a16="http://schemas.microsoft.com/office/drawing/2014/main" val="20001"/>
                    </a:ext>
                  </a:extLst>
                </a:gridCol>
                <a:gridCol w="4675238">
                  <a:extLst>
                    <a:ext uri="{9D8B030D-6E8A-4147-A177-3AD203B41FA5}">
                      <a16:colId xmlns="" xmlns:a16="http://schemas.microsoft.com/office/drawing/2014/main" val="20002"/>
                    </a:ext>
                  </a:extLst>
                </a:gridCol>
              </a:tblGrid>
              <a:tr h="297296">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Calibri" panose="020F0502020204030204" pitchFamily="34" charset="0"/>
                        </a:rPr>
                        <a:t>a.</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c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10.8;</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Necesario. Si el casting no se hiciese, no podría realizarse la asignación.</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0"/>
                  </a:ext>
                </a:extLst>
              </a:tr>
              <a:tr h="297296">
                <a:tc>
                  <a:txBody>
                    <a:bodyPr/>
                    <a:lstStyle/>
                    <a:p>
                      <a:pPr algn="just">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b.</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d = (</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Innecesario. El </a:t>
                      </a: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widening</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es automático.</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p>
                      <a:pPr algn="just">
                        <a:spcAft>
                          <a:spcPts val="0"/>
                        </a:spcAft>
                      </a:pP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double</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d = 10;</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1"/>
                  </a:ext>
                </a:extLst>
              </a:tr>
              <a:tr h="297296">
                <a:tc>
                  <a:txBody>
                    <a:bodyPr/>
                    <a:lstStyle/>
                    <a:p>
                      <a:pPr algn="just">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c.</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x-none"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d = (</a:t>
                      </a:r>
                      <a:r>
                        <a:rPr lang="x-none"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10;</a:t>
                      </a:r>
                      <a:endParaRPr lang="en-GB" sz="200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a:effectLst/>
                        <a:latin typeface="Calibri" panose="020F0502020204030204" pitchFamily="34" charset="0"/>
                        <a:ea typeface="Times New Roman" panose="02020603050405020304" pitchFamily="18"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Innecesario. No da error de compilación.</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p>
                      <a:pPr algn="just">
                        <a:spcAft>
                          <a:spcPts val="0"/>
                        </a:spcAft>
                      </a:pP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double</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d = 10;</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1555921015"/>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a:t>
            </a:r>
          </a:p>
        </p:txBody>
      </p:sp>
      <p:sp>
        <p:nvSpPr>
          <p:cNvPr id="3" name="Marcador de contenido 2"/>
          <p:cNvSpPr>
            <a:spLocks noGrp="1"/>
          </p:cNvSpPr>
          <p:nvPr>
            <p:ph idx="1"/>
          </p:nvPr>
        </p:nvSpPr>
        <p:spPr>
          <a:xfrm>
            <a:off x="32" y="1865032"/>
            <a:ext cx="9143968" cy="4351338"/>
          </a:xfrm>
        </p:spPr>
        <p:txBody>
          <a:bodyPr/>
          <a:lstStyle/>
          <a:p>
            <a:r>
              <a:rPr lang="es-AR" altLang="en-US" sz="2400" dirty="0">
                <a:latin typeface="Arial" panose="020B0604020202020204" pitchFamily="34" charset="0"/>
                <a:ea typeface="Calibri" panose="020F0502020204030204" pitchFamily="34" charset="0"/>
                <a:cs typeface="Arial" panose="020B0604020202020204" pitchFamily="34" charset="0"/>
              </a:rPr>
              <a:t>Indique si los casting realizados son necesarios o no, y si son legales o no. </a:t>
            </a:r>
          </a:p>
          <a:p>
            <a:r>
              <a:rPr lang="es-AR" altLang="en-US" sz="2400" dirty="0">
                <a:latin typeface="Arial" panose="020B0604020202020204" pitchFamily="34" charset="0"/>
                <a:ea typeface="Calibri" panose="020F0502020204030204" pitchFamily="34" charset="0"/>
                <a:cs typeface="Arial" panose="020B0604020202020204" pitchFamily="34" charset="0"/>
              </a:rPr>
              <a:t>En caso de error de compilación, proponga una solución.</a:t>
            </a:r>
          </a:p>
          <a:p>
            <a:r>
              <a:rPr lang="es-AR" altLang="en-US" sz="2400" dirty="0">
                <a:latin typeface="Arial" panose="020B0604020202020204" pitchFamily="34" charset="0"/>
                <a:ea typeface="Calibri" panose="020F0502020204030204" pitchFamily="34" charset="0"/>
                <a:cs typeface="Arial" panose="020B0604020202020204" pitchFamily="34" charset="0"/>
              </a:rPr>
              <a:t>Cuando compilen, determine qué valor es almacenado. </a:t>
            </a:r>
            <a:endParaRPr lang="es-AR" altLang="en-US" dirty="0">
              <a:latin typeface="Arial" panose="020B0604020202020204" pitchFamily="34" charset="0"/>
              <a:ea typeface="Times New Roman" panose="02020603050405020304" pitchFamily="18" charset="0"/>
              <a:cs typeface="Arial" panose="020B0604020202020204" pitchFamily="34" charset="0"/>
            </a:endParaRPr>
          </a:p>
          <a:p>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258</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val="3465332326"/>
              </p:ext>
            </p:extLst>
          </p:nvPr>
        </p:nvGraphicFramePr>
        <p:xfrm>
          <a:off x="287594" y="3652697"/>
          <a:ext cx="8568811" cy="2743200"/>
        </p:xfrm>
        <a:graphic>
          <a:graphicData uri="http://schemas.openxmlformats.org/drawingml/2006/table">
            <a:tbl>
              <a:tblPr firstRow="1" firstCol="1" bandRow="1"/>
              <a:tblGrid>
                <a:gridCol w="445190">
                  <a:extLst>
                    <a:ext uri="{9D8B030D-6E8A-4147-A177-3AD203B41FA5}">
                      <a16:colId xmlns="" xmlns:a16="http://schemas.microsoft.com/office/drawing/2014/main" val="20000"/>
                    </a:ext>
                  </a:extLst>
                </a:gridCol>
                <a:gridCol w="2954313">
                  <a:extLst>
                    <a:ext uri="{9D8B030D-6E8A-4147-A177-3AD203B41FA5}">
                      <a16:colId xmlns="" xmlns:a16="http://schemas.microsoft.com/office/drawing/2014/main" val="20001"/>
                    </a:ext>
                  </a:extLst>
                </a:gridCol>
                <a:gridCol w="5169308">
                  <a:extLst>
                    <a:ext uri="{9D8B030D-6E8A-4147-A177-3AD203B41FA5}">
                      <a16:colId xmlns="" xmlns:a16="http://schemas.microsoft.com/office/drawing/2014/main" val="20002"/>
                    </a:ext>
                  </a:extLst>
                </a:gridCol>
              </a:tblGrid>
              <a:tr h="297296">
                <a:tc>
                  <a:txBody>
                    <a:bodyPr/>
                    <a:lstStyle/>
                    <a:p>
                      <a:pPr algn="just">
                        <a:spcAft>
                          <a:spcPts val="0"/>
                        </a:spcAft>
                      </a:pPr>
                      <a:r>
                        <a:rPr lang="pt-BR" sz="2000" dirty="0">
                          <a:effectLst/>
                          <a:latin typeface="Calibri" panose="020F0502020204030204" pitchFamily="34" charset="0"/>
                          <a:ea typeface="Calibri" panose="020F0502020204030204" pitchFamily="34" charset="0"/>
                          <a:cs typeface="Calibri" panose="020F0502020204030204" pitchFamily="34" charset="0"/>
                        </a:rPr>
                        <a:t>d.</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c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double</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Error de compilación. El casting no es legal dado que un </a:t>
                      </a: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double</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no puede ser convertido en </a:t>
                      </a: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int</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Correcto:</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p>
                      <a:pPr algn="just">
                        <a:spcAft>
                          <a:spcPts val="0"/>
                        </a:spcAft>
                      </a:pPr>
                      <a:r>
                        <a:rPr lang="x-none" sz="2000" dirty="0" err="1">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 c = 2;</a:t>
                      </a:r>
                      <a:endParaRPr lang="en-GB" sz="2000" dirty="0">
                        <a:effectLst/>
                        <a:latin typeface="Consolas" panose="020B0609020204030204" pitchFamily="49" charset="0"/>
                        <a:ea typeface="Times New Roman" panose="02020603050405020304" pitchFamily="18"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0"/>
                  </a:ext>
                </a:extLst>
              </a:tr>
              <a:tr h="297296">
                <a:tc>
                  <a:txBody>
                    <a:bodyPr/>
                    <a:lstStyle/>
                    <a:p>
                      <a:pPr algn="just">
                        <a:spcAft>
                          <a:spcPts val="0"/>
                        </a:spcAft>
                      </a:pPr>
                      <a:r>
                        <a:rPr lang="pt-BR" sz="2000">
                          <a:effectLst/>
                          <a:latin typeface="Calibri" panose="020F0502020204030204" pitchFamily="34" charset="0"/>
                          <a:ea typeface="Calibri" panose="020F0502020204030204" pitchFamily="34" charset="0"/>
                          <a:cs typeface="Calibri" panose="020F0502020204030204" pitchFamily="34" charset="0"/>
                        </a:rPr>
                        <a:t>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pt-BR"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float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pi </a:t>
                      </a:r>
                      <a:r>
                        <a:rPr lang="pt-BR"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3.14;</a:t>
                      </a:r>
                      <a:endParaRPr lang="en-GB" sz="200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a:effectLst/>
                        <a:latin typeface="Calibri" panose="020F0502020204030204" pitchFamily="34" charset="0"/>
                        <a:ea typeface="Times New Roman" panose="02020603050405020304" pitchFamily="18"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pt-BR"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Error</a:t>
                      </a:r>
                      <a:r>
                        <a:rPr lang="pt-BR"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de </a:t>
                      </a:r>
                      <a:r>
                        <a:rPr lang="pt-BR"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compilación</a:t>
                      </a:r>
                      <a:r>
                        <a:rPr lang="pt-BR"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3.14 es um </a:t>
                      </a:r>
                      <a:r>
                        <a:rPr lang="pt-BR"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double</a:t>
                      </a:r>
                      <a:r>
                        <a:rPr lang="pt-BR"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no um </a:t>
                      </a:r>
                      <a:r>
                        <a:rPr lang="pt-BR"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float</a:t>
                      </a:r>
                      <a:r>
                        <a:rPr lang="pt-BR"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Dos opciones:</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p>
                      <a:pPr algn="just">
                        <a:spcAft>
                          <a:spcPts val="0"/>
                        </a:spcAft>
                      </a:pPr>
                      <a:r>
                        <a:rPr lang="en-GB" sz="2000" dirty="0">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float pi = 3.14f;</a:t>
                      </a:r>
                      <a:endParaRPr lang="en-GB" sz="2000" dirty="0">
                        <a:effectLst/>
                        <a:latin typeface="Consolas" panose="020B0609020204030204" pitchFamily="49" charset="0"/>
                        <a:ea typeface="Times New Roman" panose="02020603050405020304" pitchFamily="18" charset="0"/>
                        <a:cs typeface="Times New Roman" panose="02020603050405020304" pitchFamily="18" charset="0"/>
                      </a:endParaRPr>
                    </a:p>
                    <a:p>
                      <a:pPr algn="just">
                        <a:spcAft>
                          <a:spcPts val="0"/>
                        </a:spcAft>
                      </a:pPr>
                      <a:r>
                        <a:rPr lang="en-GB" sz="2000" dirty="0">
                          <a:solidFill>
                            <a:srgbClr val="FF0000"/>
                          </a:solidFill>
                          <a:effectLst/>
                          <a:latin typeface="Consolas" panose="020B0609020204030204" pitchFamily="49" charset="0"/>
                          <a:ea typeface="Times New Roman" panose="02020603050405020304" pitchFamily="18" charset="0"/>
                          <a:cs typeface="Times New Roman" panose="02020603050405020304" pitchFamily="18" charset="0"/>
                        </a:rPr>
                        <a:t>float pi = (float) 3.14f;</a:t>
                      </a:r>
                      <a:endParaRPr lang="en-GB" sz="2000" dirty="0">
                        <a:effectLst/>
                        <a:latin typeface="Consolas" panose="020B0609020204030204" pitchFamily="49" charset="0"/>
                        <a:ea typeface="Times New Roman" panose="02020603050405020304" pitchFamily="18"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14911091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err="1">
                <a:latin typeface="Consolas" panose="020B0609020204030204" pitchFamily="49" charset="0"/>
              </a:rPr>
              <a:t>toString</a:t>
            </a:r>
            <a:r>
              <a:rPr lang="es-AR" dirty="0"/>
              <a:t/>
            </a:r>
            <a:br>
              <a:rPr lang="es-AR" dirty="0"/>
            </a:br>
            <a:r>
              <a:rPr lang="es-AR" sz="2800" i="1" dirty="0">
                <a:latin typeface="Arial" panose="020B0604020202020204" pitchFamily="34" charset="0"/>
                <a:cs typeface="Arial" panose="020B0604020202020204" pitchFamily="34" charset="0"/>
              </a:rPr>
              <a:t>¿Qué Pasa si se Sobre-escribe?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25</a:t>
            </a:fld>
            <a:endParaRPr lang="es-AR" dirty="0"/>
          </a:p>
        </p:txBody>
      </p:sp>
      <p:sp>
        <p:nvSpPr>
          <p:cNvPr id="9" name="Rectángulo 8"/>
          <p:cNvSpPr/>
          <p:nvPr/>
        </p:nvSpPr>
        <p:spPr>
          <a:xfrm>
            <a:off x="32" y="2359185"/>
            <a:ext cx="9143968"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000000"/>
                </a:solidFill>
                <a:latin typeface="Consolas" panose="020B0609020204030204" pitchFamily="49" charset="0"/>
              </a:rPr>
              <a:t>p1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"Jorge"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"Calle Falsa 123"</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(p1);</a:t>
            </a:r>
          </a:p>
          <a:p>
            <a:r>
              <a:rPr lang="es-AR" dirty="0">
                <a:solidFill>
                  <a:srgbClr val="660066"/>
                </a:solidFill>
                <a:latin typeface="Consolas" panose="020B0609020204030204" pitchFamily="49" charset="0"/>
              </a:rPr>
              <a:t>    Persona </a:t>
            </a:r>
            <a:r>
              <a:rPr lang="es-AR" dirty="0">
                <a:solidFill>
                  <a:srgbClr val="000000"/>
                </a:solidFill>
                <a:latin typeface="Consolas" panose="020B0609020204030204" pitchFamily="49" charset="0"/>
              </a:rPr>
              <a:t>p2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"Alejandro"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“Av. Siempre Viva 767"</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p2</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endParaRPr lang="es-AR" dirty="0"/>
          </a:p>
        </p:txBody>
      </p:sp>
      <p:sp>
        <p:nvSpPr>
          <p:cNvPr id="12" name="Shape 87"/>
          <p:cNvSpPr/>
          <p:nvPr/>
        </p:nvSpPr>
        <p:spPr>
          <a:xfrm>
            <a:off x="2916377" y="4511848"/>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4146611929"/>
      </p:ext>
    </p:extLst>
  </p:cSld>
  <p:clrMapOvr>
    <a:masterClrMapping/>
  </p:clrMapOvr>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a:t>
            </a:r>
          </a:p>
        </p:txBody>
      </p:sp>
      <p:sp>
        <p:nvSpPr>
          <p:cNvPr id="3" name="Marcador de contenido 2"/>
          <p:cNvSpPr>
            <a:spLocks noGrp="1"/>
          </p:cNvSpPr>
          <p:nvPr>
            <p:ph idx="1"/>
          </p:nvPr>
        </p:nvSpPr>
        <p:spPr>
          <a:xfrm>
            <a:off x="32" y="1865032"/>
            <a:ext cx="9143968" cy="4351338"/>
          </a:xfrm>
        </p:spPr>
        <p:txBody>
          <a:bodyPr/>
          <a:lstStyle/>
          <a:p>
            <a:r>
              <a:rPr lang="es-AR" altLang="en-US" sz="2400" dirty="0">
                <a:latin typeface="Arial" panose="020B0604020202020204" pitchFamily="34" charset="0"/>
                <a:ea typeface="Calibri" panose="020F0502020204030204" pitchFamily="34" charset="0"/>
                <a:cs typeface="Arial" panose="020B0604020202020204" pitchFamily="34" charset="0"/>
              </a:rPr>
              <a:t>Indique si los casting realizados son necesarios o no, y si son legales o no. </a:t>
            </a:r>
          </a:p>
          <a:p>
            <a:r>
              <a:rPr lang="es-AR" altLang="en-US" sz="2400" dirty="0">
                <a:latin typeface="Arial" panose="020B0604020202020204" pitchFamily="34" charset="0"/>
                <a:ea typeface="Calibri" panose="020F0502020204030204" pitchFamily="34" charset="0"/>
                <a:cs typeface="Arial" panose="020B0604020202020204" pitchFamily="34" charset="0"/>
              </a:rPr>
              <a:t>En caso de error de compilación, proponga una solución.</a:t>
            </a:r>
          </a:p>
          <a:p>
            <a:r>
              <a:rPr lang="es-AR" altLang="en-US" sz="2400" dirty="0">
                <a:latin typeface="Arial" panose="020B0604020202020204" pitchFamily="34" charset="0"/>
                <a:ea typeface="Calibri" panose="020F0502020204030204" pitchFamily="34" charset="0"/>
                <a:cs typeface="Arial" panose="020B0604020202020204" pitchFamily="34" charset="0"/>
              </a:rPr>
              <a:t>Cuando compilen, determine qué valor es almacenado. </a:t>
            </a:r>
            <a:endParaRPr lang="es-AR" altLang="en-US" dirty="0">
              <a:latin typeface="Arial" panose="020B0604020202020204" pitchFamily="34" charset="0"/>
              <a:ea typeface="Times New Roman" panose="02020603050405020304" pitchFamily="18" charset="0"/>
              <a:cs typeface="Arial" panose="020B0604020202020204" pitchFamily="34" charset="0"/>
            </a:endParaRPr>
          </a:p>
          <a:p>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259</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val="4013017120"/>
              </p:ext>
            </p:extLst>
          </p:nvPr>
        </p:nvGraphicFramePr>
        <p:xfrm>
          <a:off x="287594" y="3652697"/>
          <a:ext cx="8568811" cy="2743200"/>
        </p:xfrm>
        <a:graphic>
          <a:graphicData uri="http://schemas.openxmlformats.org/drawingml/2006/table">
            <a:tbl>
              <a:tblPr firstRow="1" firstCol="1" bandRow="1"/>
              <a:tblGrid>
                <a:gridCol w="445190">
                  <a:extLst>
                    <a:ext uri="{9D8B030D-6E8A-4147-A177-3AD203B41FA5}">
                      <a16:colId xmlns="" xmlns:a16="http://schemas.microsoft.com/office/drawing/2014/main" val="20000"/>
                    </a:ext>
                  </a:extLst>
                </a:gridCol>
                <a:gridCol w="3448383">
                  <a:extLst>
                    <a:ext uri="{9D8B030D-6E8A-4147-A177-3AD203B41FA5}">
                      <a16:colId xmlns="" xmlns:a16="http://schemas.microsoft.com/office/drawing/2014/main" val="20001"/>
                    </a:ext>
                  </a:extLst>
                </a:gridCol>
                <a:gridCol w="4675238">
                  <a:extLst>
                    <a:ext uri="{9D8B030D-6E8A-4147-A177-3AD203B41FA5}">
                      <a16:colId xmlns="" xmlns:a16="http://schemas.microsoft.com/office/drawing/2014/main" val="20002"/>
                    </a:ext>
                  </a:extLst>
                </a:gridCol>
              </a:tblGrid>
              <a:tr h="297296">
                <a:tc>
                  <a:txBody>
                    <a:bodyPr/>
                    <a:lstStyle/>
                    <a:p>
                      <a:pPr algn="just">
                        <a:spcAft>
                          <a:spcPts val="0"/>
                        </a:spcAft>
                      </a:pPr>
                      <a:r>
                        <a:rPr lang="pt-BR" sz="2000" dirty="0">
                          <a:effectLst/>
                          <a:latin typeface="Calibri" panose="020F0502020204030204" pitchFamily="34" charset="0"/>
                          <a:ea typeface="Calibri" panose="020F0502020204030204" pitchFamily="34" charset="0"/>
                          <a:cs typeface="Calibri" panose="020F0502020204030204" pitchFamily="34" charset="0"/>
                        </a:rPr>
                        <a:t>f.</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pt-BR"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num1 </a:t>
                      </a:r>
                      <a:r>
                        <a:rPr lang="pt-BR"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53</a:t>
                      </a:r>
                      <a:r>
                        <a:rPr lang="pt-BR"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 </a:t>
                      </a:r>
                      <a:r>
                        <a:rPr lang="pt-BR"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47</a:t>
                      </a:r>
                      <a:r>
                        <a:rPr lang="pt-BR"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byte</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num3</a:t>
                      </a:r>
                      <a:r>
                        <a:rPr lang="pt-BR"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num3 </a:t>
                      </a:r>
                      <a:r>
                        <a:rPr lang="pt-BR"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num1 </a:t>
                      </a:r>
                      <a:r>
                        <a:rPr lang="pt-BR"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a:t>
                      </a:r>
                      <a:r>
                        <a:rPr lang="pt-BR"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a:effectLst/>
                          <a:latin typeface="Calibri" panose="020F0502020204030204" pitchFamily="34" charset="0"/>
                          <a:ea typeface="Times New Roman" panose="02020603050405020304" pitchFamily="18" charset="0"/>
                          <a:cs typeface="Times New Roman" panose="02020603050405020304" pitchFamily="18" charset="0"/>
                        </a:rPr>
                        <a:t> </a:t>
                      </a:r>
                      <a:endParaRPr lang="en-GB" sz="2000">
                        <a:effectLst/>
                        <a:latin typeface="Calibri" panose="020F0502020204030204" pitchFamily="34" charset="0"/>
                        <a:ea typeface="Times New Roman" panose="02020603050405020304" pitchFamily="18"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Error de compilación en la asignación a num3 dado que </a:t>
                      </a: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int</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no puede ser convertido en byte.</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p>
                      <a:pPr algn="just">
                        <a:spcAft>
                          <a:spcPts val="0"/>
                        </a:spcAft>
                      </a:pPr>
                      <a:r>
                        <a:rPr lang="pt-BR"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Correcto</a:t>
                      </a:r>
                      <a:r>
                        <a:rPr lang="pt-BR"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p>
                      <a:pPr algn="just">
                        <a:spcAft>
                          <a:spcPts val="0"/>
                        </a:spcAft>
                      </a:pPr>
                      <a:r>
                        <a:rPr lang="pt-BR"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num3 = (byte) (num1+num2);</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0"/>
                  </a:ext>
                </a:extLst>
              </a:tr>
              <a:tr h="297296">
                <a:tc>
                  <a:txBody>
                    <a:bodyPr/>
                    <a:lstStyle/>
                    <a:p>
                      <a:pPr algn="just">
                        <a:spcAft>
                          <a:spcPts val="0"/>
                        </a:spcAft>
                      </a:pPr>
                      <a:r>
                        <a:rPr lang="pt-BR" sz="2000">
                          <a:effectLst/>
                          <a:latin typeface="Calibri" panose="020F0502020204030204" pitchFamily="34" charset="0"/>
                          <a:ea typeface="Calibri" panose="020F0502020204030204" pitchFamily="34" charset="0"/>
                          <a:cs typeface="Calibri" panose="020F0502020204030204" pitchFamily="34" charset="0"/>
                        </a:rPr>
                        <a:t>g.</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num1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53</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47</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long</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num3</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num3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num1 </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pt-B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num2</a:t>
                      </a:r>
                      <a:r>
                        <a:rPr lang="pt-B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Correcto</a:t>
                      </a:r>
                      <a:r>
                        <a:rPr lang="en-GB"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El widening de </a:t>
                      </a:r>
                      <a:r>
                        <a:rPr lang="en-GB"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int</a:t>
                      </a:r>
                      <a:r>
                        <a:rPr lang="en-GB"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a long </a:t>
                      </a:r>
                      <a:r>
                        <a:rPr lang="en-GB"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es</a:t>
                      </a:r>
                      <a:r>
                        <a:rPr lang="en-GB"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a:t>
                      </a:r>
                      <a:r>
                        <a:rPr lang="en-GB"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automático</a:t>
                      </a:r>
                      <a:r>
                        <a:rPr lang="en-GB"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705135252"/>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a:t>
            </a:r>
          </a:p>
        </p:txBody>
      </p:sp>
      <p:sp>
        <p:nvSpPr>
          <p:cNvPr id="3" name="Marcador de contenido 2"/>
          <p:cNvSpPr>
            <a:spLocks noGrp="1"/>
          </p:cNvSpPr>
          <p:nvPr>
            <p:ph idx="1"/>
          </p:nvPr>
        </p:nvSpPr>
        <p:spPr>
          <a:xfrm>
            <a:off x="32" y="1865032"/>
            <a:ext cx="9143968" cy="4351338"/>
          </a:xfrm>
        </p:spPr>
        <p:txBody>
          <a:bodyPr/>
          <a:lstStyle/>
          <a:p>
            <a:r>
              <a:rPr lang="es-AR" altLang="en-US" sz="2400" dirty="0">
                <a:latin typeface="Arial" panose="020B0604020202020204" pitchFamily="34" charset="0"/>
                <a:ea typeface="Calibri" panose="020F0502020204030204" pitchFamily="34" charset="0"/>
                <a:cs typeface="Arial" panose="020B0604020202020204" pitchFamily="34" charset="0"/>
              </a:rPr>
              <a:t>Indique si los casting realizados son necesarios o no, y si son legales o no. </a:t>
            </a:r>
          </a:p>
          <a:p>
            <a:r>
              <a:rPr lang="es-AR" altLang="en-US" sz="2400" dirty="0">
                <a:latin typeface="Arial" panose="020B0604020202020204" pitchFamily="34" charset="0"/>
                <a:ea typeface="Calibri" panose="020F0502020204030204" pitchFamily="34" charset="0"/>
                <a:cs typeface="Arial" panose="020B0604020202020204" pitchFamily="34" charset="0"/>
              </a:rPr>
              <a:t>En caso de error de compilación, proponga una solución.</a:t>
            </a:r>
          </a:p>
          <a:p>
            <a:r>
              <a:rPr lang="es-AR" altLang="en-US" sz="2400" dirty="0">
                <a:latin typeface="Arial" panose="020B0604020202020204" pitchFamily="34" charset="0"/>
                <a:ea typeface="Calibri" panose="020F0502020204030204" pitchFamily="34" charset="0"/>
                <a:cs typeface="Arial" panose="020B0604020202020204" pitchFamily="34" charset="0"/>
              </a:rPr>
              <a:t>Cuando compilen, determine qué valor es almacenado. </a:t>
            </a:r>
            <a:endParaRPr lang="es-AR" altLang="en-US" dirty="0">
              <a:latin typeface="Arial" panose="020B0604020202020204" pitchFamily="34" charset="0"/>
              <a:ea typeface="Times New Roman" panose="02020603050405020304" pitchFamily="18" charset="0"/>
              <a:cs typeface="Arial" panose="020B0604020202020204" pitchFamily="34" charset="0"/>
            </a:endParaRPr>
          </a:p>
          <a:p>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260</a:t>
            </a:fld>
            <a:endParaRPr lang="es-AR" dirty="0"/>
          </a:p>
        </p:txBody>
      </p:sp>
      <p:graphicFrame>
        <p:nvGraphicFramePr>
          <p:cNvPr id="7" name="Tabla 6"/>
          <p:cNvGraphicFramePr>
            <a:graphicFrameLocks noGrp="1"/>
          </p:cNvGraphicFramePr>
          <p:nvPr>
            <p:extLst>
              <p:ext uri="{D42A27DB-BD31-4B8C-83A1-F6EECF244321}">
                <p14:modId xmlns:p14="http://schemas.microsoft.com/office/powerpoint/2010/main" val="2382631191"/>
              </p:ext>
            </p:extLst>
          </p:nvPr>
        </p:nvGraphicFramePr>
        <p:xfrm>
          <a:off x="287594" y="4050546"/>
          <a:ext cx="8568811" cy="1828800"/>
        </p:xfrm>
        <a:graphic>
          <a:graphicData uri="http://schemas.openxmlformats.org/drawingml/2006/table">
            <a:tbl>
              <a:tblPr firstRow="1" firstCol="1" bandRow="1"/>
              <a:tblGrid>
                <a:gridCol w="445190">
                  <a:extLst>
                    <a:ext uri="{9D8B030D-6E8A-4147-A177-3AD203B41FA5}">
                      <a16:colId xmlns="" xmlns:a16="http://schemas.microsoft.com/office/drawing/2014/main" val="20000"/>
                    </a:ext>
                  </a:extLst>
                </a:gridCol>
                <a:gridCol w="3448383">
                  <a:extLst>
                    <a:ext uri="{9D8B030D-6E8A-4147-A177-3AD203B41FA5}">
                      <a16:colId xmlns="" xmlns:a16="http://schemas.microsoft.com/office/drawing/2014/main" val="20001"/>
                    </a:ext>
                  </a:extLst>
                </a:gridCol>
                <a:gridCol w="4675238">
                  <a:extLst>
                    <a:ext uri="{9D8B030D-6E8A-4147-A177-3AD203B41FA5}">
                      <a16:colId xmlns="" xmlns:a16="http://schemas.microsoft.com/office/drawing/2014/main" val="20002"/>
                    </a:ext>
                  </a:extLst>
                </a:gridCol>
              </a:tblGrid>
              <a:tr h="297296">
                <a:tc>
                  <a:txBody>
                    <a:bodyPr/>
                    <a:lstStyle/>
                    <a:p>
                      <a:pPr algn="just">
                        <a:spcAft>
                          <a:spcPts val="0"/>
                        </a:spcAft>
                      </a:pPr>
                      <a:r>
                        <a:rPr lang="en-GB" sz="2000" dirty="0">
                          <a:effectLst/>
                          <a:latin typeface="Calibri" panose="020F0502020204030204" pitchFamily="34" charset="0"/>
                          <a:ea typeface="Calibri" panose="020F0502020204030204" pitchFamily="34" charset="0"/>
                          <a:cs typeface="Calibri" panose="020F0502020204030204" pitchFamily="34" charset="0"/>
                        </a:rPr>
                        <a:t>h.</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mint</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Long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123987654321L</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miInt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Necesario. El valor de </a:t>
                      </a: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miInt</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es -566397263. Si se </a:t>
                      </a: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descomenta</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el 99L, el valor es 99. </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0"/>
                  </a:ext>
                </a:extLst>
              </a:tr>
              <a:tr h="297296">
                <a:tc>
                  <a:txBody>
                    <a:bodyPr/>
                    <a:lstStyle/>
                    <a:p>
                      <a:pPr algn="just">
                        <a:spcAft>
                          <a:spcPts val="0"/>
                        </a:spcAft>
                      </a:pPr>
                      <a:r>
                        <a:rPr lang="en-GB" sz="2000" dirty="0" err="1">
                          <a:effectLst/>
                          <a:latin typeface="Calibri" panose="020F0502020204030204" pitchFamily="34" charset="0"/>
                          <a:ea typeface="Calibri" panose="020F0502020204030204" pitchFamily="34" charset="0"/>
                          <a:cs typeface="Times New Roman" panose="02020603050405020304" pitchFamily="18" charset="0"/>
                        </a:rPr>
                        <a:t>i</a:t>
                      </a:r>
                      <a:r>
                        <a:rPr lang="en-GB" sz="2000" dirty="0">
                          <a:effectLst/>
                          <a:latin typeface="Calibri" panose="020F0502020204030204" pitchFamily="34" charset="0"/>
                          <a:ea typeface="Calibri" panose="020F0502020204030204" pitchFamily="34" charset="0"/>
                          <a:cs typeface="Times New Roman" panose="02020603050405020304" pitchFamily="18" charset="0"/>
                        </a:rPr>
                        <a:t>. </a:t>
                      </a: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long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baseline="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99L</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spcAft>
                          <a:spcPts val="0"/>
                        </a:spcAft>
                      </a:pPr>
                      <a:r>
                        <a:rPr lang="x-none"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miInt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miLong</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Necesario. El valor de </a:t>
                      </a: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miInt</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es 99.</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txBody>
                  <a:tcPr marL="60811" marR="6081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2146188421"/>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3" name="Marcador de contenido 2"/>
          <p:cNvSpPr>
            <a:spLocks noGrp="1"/>
          </p:cNvSpPr>
          <p:nvPr>
            <p:ph idx="1"/>
          </p:nvPr>
        </p:nvSpPr>
        <p:spPr/>
        <p:txBody>
          <a:bodyPr/>
          <a:lstStyle/>
          <a:p>
            <a:r>
              <a:rPr lang="es-AR" dirty="0"/>
              <a:t>¿Qué par de métodos A-B permiten compilar el código y obtener la salida indicada?</a:t>
            </a:r>
          </a:p>
          <a:p>
            <a:pPr lvl="1"/>
            <a:r>
              <a:rPr lang="es-AR" dirty="0"/>
              <a:t>El método </a:t>
            </a:r>
            <a:r>
              <a:rPr lang="es-AR" dirty="0">
                <a:latin typeface="Consolas" panose="020B0609020204030204" pitchFamily="49" charset="0"/>
              </a:rPr>
              <a:t>A</a:t>
            </a:r>
            <a:r>
              <a:rPr lang="es-AR" dirty="0"/>
              <a:t> debe ser insertado en la clase </a:t>
            </a:r>
            <a:r>
              <a:rPr lang="es-AR" dirty="0">
                <a:latin typeface="Consolas" panose="020B0609020204030204" pitchFamily="49" charset="0"/>
              </a:rPr>
              <a:t>Monstruo</a:t>
            </a:r>
            <a:r>
              <a:rPr lang="es-AR" dirty="0"/>
              <a:t>.</a:t>
            </a:r>
          </a:p>
          <a:p>
            <a:pPr lvl="1"/>
            <a:r>
              <a:rPr lang="es-AR" dirty="0"/>
              <a:t>El método </a:t>
            </a:r>
            <a:r>
              <a:rPr lang="es-AR" dirty="0">
                <a:latin typeface="Consolas" panose="020B0609020204030204" pitchFamily="49" charset="0"/>
              </a:rPr>
              <a:t>B</a:t>
            </a:r>
            <a:r>
              <a:rPr lang="es-AR" dirty="0"/>
              <a:t> debe ser insertado en la clase </a:t>
            </a:r>
            <a:r>
              <a:rPr lang="es-AR" dirty="0">
                <a:latin typeface="Consolas" panose="020B0609020204030204" pitchFamily="49" charset="0"/>
              </a:rPr>
              <a:t>Vampiro</a:t>
            </a:r>
            <a:r>
              <a:rPr lang="es-AR" dirty="0"/>
              <a:t>.</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261</a:t>
            </a:fld>
            <a:endParaRPr lang="es-AR" dirty="0"/>
          </a:p>
        </p:txBody>
      </p:sp>
      <p:graphicFrame>
        <p:nvGraphicFramePr>
          <p:cNvPr id="9" name="Marcador de contenido 9"/>
          <p:cNvGraphicFramePr>
            <a:graphicFrameLocks/>
          </p:cNvGraphicFramePr>
          <p:nvPr>
            <p:extLst/>
          </p:nvPr>
        </p:nvGraphicFramePr>
        <p:xfrm>
          <a:off x="3052218" y="4335669"/>
          <a:ext cx="3039564" cy="1524000"/>
        </p:xfrm>
        <a:graphic>
          <a:graphicData uri="http://schemas.openxmlformats.org/drawingml/2006/table">
            <a:tbl>
              <a:tblPr firstRow="1" firstCol="1" bandRow="1"/>
              <a:tblGrid>
                <a:gridCol w="3039564">
                  <a:extLst>
                    <a:ext uri="{9D8B030D-6E8A-4147-A177-3AD203B41FA5}">
                      <a16:colId xmlns="" xmlns:a16="http://schemas.microsoft.com/office/drawing/2014/main" val="20000"/>
                    </a:ext>
                  </a:extLst>
                </a:gridCol>
              </a:tblGrid>
              <a:tr h="0">
                <a:tc>
                  <a:txBody>
                    <a:bodyPr/>
                    <a:lstStyle/>
                    <a:p>
                      <a:pPr algn="just">
                        <a:spcAft>
                          <a:spcPts val="0"/>
                        </a:spcAft>
                      </a:pPr>
                      <a:r>
                        <a:rPr lang="x-none" sz="2000" dirty="0">
                          <a:effectLst/>
                          <a:latin typeface="Arial" panose="020B0604020202020204" pitchFamily="34" charset="0"/>
                          <a:ea typeface="Calibri" panose="020F0502020204030204" pitchFamily="34" charset="0"/>
                          <a:cs typeface="Arial" panose="020B0604020202020204" pitchFamily="34" charset="0"/>
                        </a:rPr>
                        <a:t>Salida esperada: </a:t>
                      </a:r>
                    </a:p>
                    <a:p>
                      <a:pPr algn="just">
                        <a:spcAft>
                          <a:spcPts val="0"/>
                        </a:spcAft>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una</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mordida</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spcAft>
                          <a:spcPts val="0"/>
                        </a:spcAft>
                      </a:pPr>
                      <a:r>
                        <a:rPr lang="en-GB"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Respirar</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fuego</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p>
                      <a:pPr>
                        <a:spcAft>
                          <a:spcPts val="0"/>
                        </a:spcAft>
                      </a:pP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arrrgh</a:t>
                      </a:r>
                      <a:endParaRPr lang="en-GB" sz="2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0"/>
                  </a:ext>
                </a:extLst>
              </a:tr>
            </a:tbl>
          </a:graphicData>
        </a:graphic>
      </p:graphicFrame>
    </p:spTree>
    <p:extLst>
      <p:ext uri="{BB962C8B-B14F-4D97-AF65-F5344CB8AC3E}">
        <p14:creationId xmlns:p14="http://schemas.microsoft.com/office/powerpoint/2010/main" val="2662440102"/>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262</a:t>
            </a:fld>
            <a:endParaRPr lang="es-AR" dirty="0"/>
          </a:p>
        </p:txBody>
      </p:sp>
      <p:graphicFrame>
        <p:nvGraphicFramePr>
          <p:cNvPr id="6" name="Tabla 5"/>
          <p:cNvGraphicFramePr>
            <a:graphicFrameLocks noGrp="1"/>
          </p:cNvGraphicFramePr>
          <p:nvPr>
            <p:extLst/>
          </p:nvPr>
        </p:nvGraphicFramePr>
        <p:xfrm>
          <a:off x="1450796" y="2120315"/>
          <a:ext cx="6242407" cy="3898773"/>
        </p:xfrm>
        <a:graphic>
          <a:graphicData uri="http://schemas.openxmlformats.org/drawingml/2006/table">
            <a:tbl>
              <a:tblPr firstRow="1" firstCol="1" bandRow="1"/>
              <a:tblGrid>
                <a:gridCol w="6242407">
                  <a:extLst>
                    <a:ext uri="{9D8B030D-6E8A-4147-A177-3AD203B41FA5}">
                      <a16:colId xmlns="" xmlns:a16="http://schemas.microsoft.com/office/drawing/2014/main" val="20000"/>
                    </a:ext>
                  </a:extLst>
                </a:gridCol>
              </a:tblGrid>
              <a:tr h="3606571">
                <a:tc>
                  <a:txBody>
                    <a:bodyPr/>
                    <a:lstStyle/>
                    <a:p>
                      <a:pPr>
                        <a:lnSpc>
                          <a:spcPct val="107000"/>
                        </a:lnSpc>
                        <a:spcAft>
                          <a:spcPts val="0"/>
                        </a:spcAft>
                      </a:pP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TestMonstruo</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static</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void</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main</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String</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I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args</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ma </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3</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fr-FR"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O</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Vampiro</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fr-FR"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Dragon</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fr-FR"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2</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fr-FR"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fr-FR"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fr-FR"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for</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0</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 </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a:t>
                      </a:r>
                      <a:r>
                        <a:rPr lang="en-GB"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length</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ma</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x</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x</a:t>
                      </a:r>
                      <a:r>
                        <a:rPr lang="es-ES"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20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 xmlns:a16="http://schemas.microsoft.com/office/drawing/2014/main" val="10000"/>
                  </a:ext>
                </a:extLst>
              </a:tr>
            </a:tbl>
          </a:graphicData>
        </a:graphic>
      </p:graphicFrame>
    </p:spTree>
    <p:extLst>
      <p:ext uri="{BB962C8B-B14F-4D97-AF65-F5344CB8AC3E}">
        <p14:creationId xmlns:p14="http://schemas.microsoft.com/office/powerpoint/2010/main" val="3679575187"/>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263</a:t>
            </a:fld>
            <a:endParaRPr lang="es-AR" dirty="0"/>
          </a:p>
        </p:txBody>
      </p:sp>
      <p:graphicFrame>
        <p:nvGraphicFramePr>
          <p:cNvPr id="6" name="Tabla 5"/>
          <p:cNvGraphicFramePr>
            <a:graphicFrameLocks noGrp="1"/>
          </p:cNvGraphicFramePr>
          <p:nvPr>
            <p:extLst/>
          </p:nvPr>
        </p:nvGraphicFramePr>
        <p:xfrm>
          <a:off x="1543066" y="1999893"/>
          <a:ext cx="6057868" cy="4402455"/>
        </p:xfrm>
        <a:graphic>
          <a:graphicData uri="http://schemas.openxmlformats.org/drawingml/2006/table">
            <a:tbl>
              <a:tblPr firstRow="1" firstCol="1" bandRow="1"/>
              <a:tblGrid>
                <a:gridCol w="6057868">
                  <a:extLst>
                    <a:ext uri="{9D8B030D-6E8A-4147-A177-3AD203B41FA5}">
                      <a16:colId xmlns="" xmlns:a16="http://schemas.microsoft.com/office/drawing/2014/main" val="20000"/>
                    </a:ext>
                  </a:extLst>
                </a:gridCol>
              </a:tblGrid>
              <a:tr h="0">
                <a:tc>
                  <a:txBody>
                    <a:bodyPr/>
                    <a:lstStyle/>
                    <a:p>
                      <a:pPr>
                        <a:lnSpc>
                          <a:spcPct val="107000"/>
                        </a:lnSpc>
                        <a:spcAft>
                          <a:spcPts val="0"/>
                        </a:spcAft>
                      </a:pPr>
                      <a:r>
                        <a:rPr lang="es-ES" sz="18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es-ES"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s-ES"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es-ES"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880000"/>
                          </a:solidFill>
                          <a:effectLst/>
                          <a:latin typeface="Consolas" panose="020B0609020204030204" pitchFamily="49" charset="0"/>
                          <a:ea typeface="Times New Roman" panose="02020603050405020304" pitchFamily="18" charset="0"/>
                          <a:cs typeface="Times New Roman" panose="02020603050405020304" pitchFamily="18" charset="0"/>
                        </a:rPr>
                        <a:t>//Acá debiera ir el método A</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Vampiro</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extends</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en-GB"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a:solidFill>
                            <a:srgbClr val="880000"/>
                          </a:solidFill>
                          <a:effectLst/>
                          <a:latin typeface="Consolas" panose="020B0609020204030204" pitchFamily="49" charset="0"/>
                          <a:ea typeface="Times New Roman" panose="02020603050405020304" pitchFamily="18" charset="0"/>
                          <a:cs typeface="Times New Roman" panose="02020603050405020304" pitchFamily="18" charset="0"/>
                        </a:rPr>
                        <a:t>//Acá debiera ir el método B</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Dragon</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extends</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Monstruo</a:t>
                      </a:r>
                      <a:r>
                        <a:rPr lang="en-GB"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s-ES"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aterrorizar</a:t>
                      </a:r>
                      <a:r>
                        <a:rPr lang="es-ES"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s-ES"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nivel</a:t>
                      </a:r>
                      <a:r>
                        <a:rPr lang="es-ES"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8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8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8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respirar fuego</a:t>
                      </a:r>
                      <a:r>
                        <a:rPr lang="es-ES" sz="18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8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a:noFill/>
                    </a:lnT>
                    <a:lnB>
                      <a:noFill/>
                    </a:lnB>
                  </a:tcPr>
                </a:tc>
                <a:extLst>
                  <a:ext uri="{0D108BD9-81ED-4DB2-BD59-A6C34878D82A}">
                    <a16:rowId xmlns="" xmlns:a16="http://schemas.microsoft.com/office/drawing/2014/main" val="10000"/>
                  </a:ext>
                </a:extLst>
              </a:tr>
            </a:tbl>
          </a:graphicData>
        </a:graphic>
      </p:graphicFrame>
    </p:spTree>
    <p:extLst>
      <p:ext uri="{BB962C8B-B14F-4D97-AF65-F5344CB8AC3E}">
        <p14:creationId xmlns:p14="http://schemas.microsoft.com/office/powerpoint/2010/main" val="31455445"/>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264</a:t>
            </a:fld>
            <a:endParaRPr lang="es-AR" dirty="0"/>
          </a:p>
        </p:txBody>
      </p:sp>
      <p:graphicFrame>
        <p:nvGraphicFramePr>
          <p:cNvPr id="12" name="Tabla 11"/>
          <p:cNvGraphicFramePr>
            <a:graphicFrameLocks noGrp="1"/>
          </p:cNvGraphicFramePr>
          <p:nvPr>
            <p:extLst/>
          </p:nvPr>
        </p:nvGraphicFramePr>
        <p:xfrm>
          <a:off x="1915885" y="1848038"/>
          <a:ext cx="6328229" cy="4909948"/>
        </p:xfrm>
        <a:graphic>
          <a:graphicData uri="http://schemas.openxmlformats.org/drawingml/2006/table">
            <a:tbl>
              <a:tblPr firstRow="1" firstCol="1" bandRow="1"/>
              <a:tblGrid>
                <a:gridCol w="372055">
                  <a:extLst>
                    <a:ext uri="{9D8B030D-6E8A-4147-A177-3AD203B41FA5}">
                      <a16:colId xmlns="" xmlns:a16="http://schemas.microsoft.com/office/drawing/2014/main" val="20000"/>
                    </a:ext>
                  </a:extLst>
                </a:gridCol>
                <a:gridCol w="327387">
                  <a:extLst>
                    <a:ext uri="{9D8B030D-6E8A-4147-A177-3AD203B41FA5}">
                      <a16:colId xmlns="" xmlns:a16="http://schemas.microsoft.com/office/drawing/2014/main" val="20001"/>
                    </a:ext>
                  </a:extLst>
                </a:gridCol>
                <a:gridCol w="5628787">
                  <a:extLst>
                    <a:ext uri="{9D8B030D-6E8A-4147-A177-3AD203B41FA5}">
                      <a16:colId xmlns="" xmlns:a16="http://schemas.microsoft.com/office/drawing/2014/main" val="20002"/>
                    </a:ext>
                  </a:extLst>
                </a:gridCol>
              </a:tblGrid>
              <a:tr h="486898">
                <a:tc>
                  <a:txBody>
                    <a:bodyPr/>
                    <a:lstStyle/>
                    <a:p>
                      <a:pPr algn="just">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1.</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A</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d</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gn="just">
                        <a:spcAft>
                          <a:spcPts val="0"/>
                        </a:spcAft>
                      </a:pP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0"/>
                  </a:ext>
                </a:extLst>
              </a:tr>
              <a:tr h="494993">
                <a:tc>
                  <a:txBody>
                    <a:bodyPr/>
                    <a:lstStyle/>
                    <a:p>
                      <a:pPr algn="just">
                        <a:spcAft>
                          <a:spcPts val="0"/>
                        </a:spcAft>
                      </a:pPr>
                      <a:r>
                        <a:rPr lang="en-GB" sz="1700" dirty="0">
                          <a:effectLst/>
                          <a:latin typeface="Calibri" panose="020F0502020204030204" pitchFamily="34" charset="0"/>
                          <a:ea typeface="Calibri" panose="020F0502020204030204" pitchFamily="34" charset="0"/>
                          <a:cs typeface="Calibri" panose="020F0502020204030204" pitchFamily="34"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B</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aterrorizar</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x-none"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x-none"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x-none"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170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 mordida?"</a:t>
                      </a:r>
                      <a:r>
                        <a:rPr lang="x-none"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x-none"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false;</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1"/>
                  </a:ext>
                </a:extLst>
              </a:tr>
              <a:tr h="136133">
                <a:tc>
                  <a:txBody>
                    <a:bodyPr/>
                    <a:lstStyle/>
                    <a:p>
                      <a:pPr algn="just">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2"/>
                  </a:ext>
                </a:extLst>
              </a:tr>
              <a:tr h="494993">
                <a:tc>
                  <a:txBody>
                    <a:bodyPr/>
                    <a:lstStyle/>
                    <a:p>
                      <a:pPr algn="just">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2.</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A</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aterrorizar</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System</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3"/>
                  </a:ext>
                </a:extLst>
              </a:tr>
              <a:tr h="494993">
                <a:tc>
                  <a:txBody>
                    <a:bodyPr/>
                    <a:lstStyle/>
                    <a:p>
                      <a:pPr algn="just">
                        <a:spcAft>
                          <a:spcPts val="0"/>
                        </a:spcAft>
                      </a:pPr>
                      <a:r>
                        <a:rPr lang="en-GB"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B</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aterrorizar</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f</a:t>
                      </a:r>
                      <a:r>
                        <a:rPr lang="en-GB"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 mordida?"</a:t>
                      </a:r>
                      <a:r>
                        <a:rPr lang="es-ES" sz="17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x-none" sz="17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4"/>
                  </a:ext>
                </a:extLst>
              </a:tr>
              <a:tr h="136133">
                <a:tc>
                  <a:txBody>
                    <a:bodyPr/>
                    <a:lstStyle/>
                    <a:p>
                      <a:pPr algn="just">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3578164341"/>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265</a:t>
            </a:fld>
            <a:endParaRPr lang="es-AR" dirty="0"/>
          </a:p>
        </p:txBody>
      </p:sp>
      <p:graphicFrame>
        <p:nvGraphicFramePr>
          <p:cNvPr id="12" name="Tabla 11"/>
          <p:cNvGraphicFramePr>
            <a:graphicFrameLocks noGrp="1"/>
          </p:cNvGraphicFramePr>
          <p:nvPr>
            <p:extLst/>
          </p:nvPr>
        </p:nvGraphicFramePr>
        <p:xfrm>
          <a:off x="1465943" y="1859058"/>
          <a:ext cx="6514892" cy="4990338"/>
        </p:xfrm>
        <a:graphic>
          <a:graphicData uri="http://schemas.openxmlformats.org/drawingml/2006/table">
            <a:tbl>
              <a:tblPr firstRow="1" firstCol="1" bandRow="1"/>
              <a:tblGrid>
                <a:gridCol w="316813">
                  <a:extLst>
                    <a:ext uri="{9D8B030D-6E8A-4147-A177-3AD203B41FA5}">
                      <a16:colId xmlns="" xmlns:a16="http://schemas.microsoft.com/office/drawing/2014/main" val="20000"/>
                    </a:ext>
                  </a:extLst>
                </a:gridCol>
                <a:gridCol w="278713">
                  <a:extLst>
                    <a:ext uri="{9D8B030D-6E8A-4147-A177-3AD203B41FA5}">
                      <a16:colId xmlns="" xmlns:a16="http://schemas.microsoft.com/office/drawing/2014/main" val="20001"/>
                    </a:ext>
                  </a:extLst>
                </a:gridCol>
                <a:gridCol w="5919366">
                  <a:extLst>
                    <a:ext uri="{9D8B030D-6E8A-4147-A177-3AD203B41FA5}">
                      <a16:colId xmlns="" xmlns:a16="http://schemas.microsoft.com/office/drawing/2014/main" val="20002"/>
                    </a:ext>
                  </a:extLst>
                </a:gridCol>
              </a:tblGrid>
              <a:tr h="486898">
                <a:tc>
                  <a:txBody>
                    <a:bodyPr/>
                    <a:lstStyle/>
                    <a:p>
                      <a:pPr algn="just">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3.</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dirty="0">
                          <a:effectLst/>
                          <a:latin typeface="Calibri" panose="020F0502020204030204" pitchFamily="34" charset="0"/>
                          <a:ea typeface="Calibri" panose="020F0502020204030204" pitchFamily="34" charset="0"/>
                          <a:cs typeface="Calibri" panose="020F0502020204030204" pitchFamily="34" charset="0"/>
                        </a:rPr>
                        <a:t>A</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d</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700" baseline="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endParaRPr>
                    </a:p>
                    <a:p>
                      <a:pPr>
                        <a:lnSpc>
                          <a:spcPct val="107000"/>
                        </a:lnSpc>
                        <a:spcAft>
                          <a:spcPts val="0"/>
                        </a:spcAft>
                      </a:pPr>
                      <a:r>
                        <a:rPr lang="en-GB" sz="1700" baseline="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return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false;</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0"/>
                  </a:ext>
                </a:extLst>
              </a:tr>
              <a:tr h="494993">
                <a:tc>
                  <a:txBody>
                    <a:bodyPr/>
                    <a:lstStyle/>
                    <a:p>
                      <a:pPr algn="just">
                        <a:spcAft>
                          <a:spcPts val="0"/>
                        </a:spcAft>
                      </a:pPr>
                      <a:r>
                        <a:rPr lang="en-GB"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B</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asustar</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7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 mordida?"</a:t>
                      </a:r>
                      <a:r>
                        <a:rPr lang="es-ES"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1"/>
                  </a:ext>
                </a:extLst>
              </a:tr>
              <a:tr h="136133">
                <a:tc>
                  <a:txBody>
                    <a:bodyPr/>
                    <a:lstStyle/>
                    <a:p>
                      <a:pPr algn="just">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2"/>
                  </a:ext>
                </a:extLst>
              </a:tr>
              <a:tr h="494993">
                <a:tc>
                  <a:txBody>
                    <a:bodyPr/>
                    <a:lstStyle/>
                    <a:p>
                      <a:pPr algn="just">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4.</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A</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z</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r>
                        <a:rPr lang="en-GB"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3"/>
                  </a:ext>
                </a:extLst>
              </a:tr>
              <a:tr h="494993">
                <a:tc>
                  <a:txBody>
                    <a:bodyPr/>
                    <a:lstStyle/>
                    <a:p>
                      <a:pPr algn="just">
                        <a:spcAft>
                          <a:spcPts val="0"/>
                        </a:spcAft>
                      </a:pPr>
                      <a:r>
                        <a:rPr lang="en-GB" sz="1700">
                          <a:effectLst/>
                          <a:latin typeface="Calibri" panose="020F0502020204030204" pitchFamily="34" charset="0"/>
                          <a:ea typeface="Calibri" panose="020F0502020204030204" pitchFamily="34" charset="0"/>
                          <a:cs typeface="Calibri" panose="020F0502020204030204" pitchFamily="34" charset="0"/>
                        </a:rPr>
                        <a:t> </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x-none" sz="1700">
                          <a:effectLst/>
                          <a:latin typeface="Calibri" panose="020F0502020204030204" pitchFamily="34" charset="0"/>
                          <a:ea typeface="Calibri" panose="020F0502020204030204" pitchFamily="34" charset="0"/>
                          <a:cs typeface="Calibri" panose="020F0502020204030204" pitchFamily="34" charset="0"/>
                        </a:rPr>
                        <a:t>B</a:t>
                      </a:r>
                      <a:endParaRPr lang="en-GB" sz="170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r>
                        <a:rPr lang="en-GB"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byte</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s-ES" sz="17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s-ES"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s-ES" sz="17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s-ES"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s-ES" sz="17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 mordida?"</a:t>
                      </a:r>
                      <a:r>
                        <a:rPr lang="es-ES" sz="17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 sz="17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7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17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4"/>
                  </a:ext>
                </a:extLst>
              </a:tr>
              <a:tr h="136133">
                <a:tc>
                  <a:txBody>
                    <a:bodyPr/>
                    <a:lstStyle/>
                    <a:p>
                      <a:pPr>
                        <a:lnSpc>
                          <a:spcPct val="107000"/>
                        </a:lnSpc>
                        <a:spcAft>
                          <a:spcPts val="0"/>
                        </a:spcAft>
                      </a:pP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7000"/>
                        </a:lnSpc>
                        <a:spcAft>
                          <a:spcPts val="0"/>
                        </a:spcAft>
                      </a:pPr>
                      <a:endParaRPr lang="en-GB" sz="1700" dirty="0">
                        <a:effectLst/>
                        <a:latin typeface="Calibri" panose="020F0502020204030204" pitchFamily="34" charset="0"/>
                        <a:ea typeface="Calibri" panose="020F0502020204030204" pitchFamily="34" charset="0"/>
                        <a:cs typeface="Times New Roman" panose="02020603050405020304" pitchFamily="18" charset="0"/>
                      </a:endParaRPr>
                    </a:p>
                  </a:txBody>
                  <a:tcPr marL="52044" marR="520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3799016309"/>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266</a:t>
            </a:fld>
            <a:endParaRPr lang="es-AR" dirty="0"/>
          </a:p>
        </p:txBody>
      </p:sp>
      <p:graphicFrame>
        <p:nvGraphicFramePr>
          <p:cNvPr id="14" name="Tabla 13"/>
          <p:cNvGraphicFramePr>
            <a:graphicFrameLocks noGrp="1"/>
          </p:cNvGraphicFramePr>
          <p:nvPr>
            <p:extLst>
              <p:ext uri="{D42A27DB-BD31-4B8C-83A1-F6EECF244321}">
                <p14:modId xmlns:p14="http://schemas.microsoft.com/office/powerpoint/2010/main" val="2976916438"/>
              </p:ext>
            </p:extLst>
          </p:nvPr>
        </p:nvGraphicFramePr>
        <p:xfrm>
          <a:off x="250722" y="2672541"/>
          <a:ext cx="8642555" cy="2913888"/>
        </p:xfrm>
        <a:graphic>
          <a:graphicData uri="http://schemas.openxmlformats.org/drawingml/2006/table">
            <a:tbl>
              <a:tblPr firstRow="1" firstCol="1" bandRow="1"/>
              <a:tblGrid>
                <a:gridCol w="407742">
                  <a:extLst>
                    <a:ext uri="{9D8B030D-6E8A-4147-A177-3AD203B41FA5}">
                      <a16:colId xmlns="" xmlns:a16="http://schemas.microsoft.com/office/drawing/2014/main" val="20000"/>
                    </a:ext>
                  </a:extLst>
                </a:gridCol>
                <a:gridCol w="425513">
                  <a:extLst>
                    <a:ext uri="{9D8B030D-6E8A-4147-A177-3AD203B41FA5}">
                      <a16:colId xmlns="" xmlns:a16="http://schemas.microsoft.com/office/drawing/2014/main" val="20001"/>
                    </a:ext>
                  </a:extLst>
                </a:gridCol>
                <a:gridCol w="4712139">
                  <a:extLst>
                    <a:ext uri="{9D8B030D-6E8A-4147-A177-3AD203B41FA5}">
                      <a16:colId xmlns="" xmlns:a16="http://schemas.microsoft.com/office/drawing/2014/main" val="20002"/>
                    </a:ext>
                  </a:extLst>
                </a:gridCol>
                <a:gridCol w="3097161">
                  <a:extLst>
                    <a:ext uri="{9D8B030D-6E8A-4147-A177-3AD203B41FA5}">
                      <a16:colId xmlns="" xmlns:a16="http://schemas.microsoft.com/office/drawing/2014/main" val="20003"/>
                    </a:ext>
                  </a:extLst>
                </a:gridCol>
              </a:tblGrid>
              <a:tr h="427676">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Calibri" panose="020F0502020204030204" pitchFamily="34" charset="0"/>
                        </a:rPr>
                        <a:t>1.</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A</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d</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r>
                        <a:rPr lang="en-GB"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gn="just">
                        <a:spcAft>
                          <a:spcPts val="0"/>
                        </a:spcAft>
                      </a:pP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ctr">
                        <a:lnSpc>
                          <a:spcPct val="107000"/>
                        </a:lnSpc>
                        <a:spcAft>
                          <a:spcPts val="0"/>
                        </a:spcAft>
                      </a:pPr>
                      <a:r>
                        <a:rPr lang="en-GB"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Funciona</a:t>
                      </a:r>
                      <a:r>
                        <a:rPr lang="en-GB"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a:t>
                      </a:r>
                      <a:r>
                        <a:rPr lang="en-GB"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correctamente</a:t>
                      </a:r>
                      <a:r>
                        <a:rPr lang="en-GB"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45714" marR="457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0"/>
                  </a:ext>
                </a:extLst>
              </a:tr>
              <a:tr h="543483">
                <a:tc>
                  <a:txBody>
                    <a:bodyPr/>
                    <a:lstStyle/>
                    <a:p>
                      <a:pPr algn="just">
                        <a:spcAft>
                          <a:spcPts val="0"/>
                        </a:spcAft>
                      </a:pPr>
                      <a:r>
                        <a:rPr lang="en-GB" sz="2000">
                          <a:effectLst/>
                          <a:latin typeface="Calibri" panose="020F0502020204030204" pitchFamily="34" charset="0"/>
                          <a:ea typeface="Calibri" panose="020F0502020204030204" pitchFamily="34" charset="0"/>
                          <a:cs typeface="Calibri" panose="020F0502020204030204" pitchFamily="34"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B</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x-none"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x-none"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x-none"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x-none"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 mordida?"</a:t>
                      </a:r>
                      <a:r>
                        <a:rPr lang="x-none"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x-none"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false;</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GB"/>
                    </a:p>
                  </a:txBody>
                  <a:tcPr/>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1792009411"/>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267</a:t>
            </a:fld>
            <a:endParaRPr lang="es-AR" dirty="0"/>
          </a:p>
        </p:txBody>
      </p:sp>
      <p:graphicFrame>
        <p:nvGraphicFramePr>
          <p:cNvPr id="14" name="Tabla 13"/>
          <p:cNvGraphicFramePr>
            <a:graphicFrameLocks noGrp="1"/>
          </p:cNvGraphicFramePr>
          <p:nvPr>
            <p:extLst>
              <p:ext uri="{D42A27DB-BD31-4B8C-83A1-F6EECF244321}">
                <p14:modId xmlns:p14="http://schemas.microsoft.com/office/powerpoint/2010/main" val="2186146412"/>
              </p:ext>
            </p:extLst>
          </p:nvPr>
        </p:nvGraphicFramePr>
        <p:xfrm>
          <a:off x="191729" y="2653491"/>
          <a:ext cx="8642555" cy="2935224"/>
        </p:xfrm>
        <a:graphic>
          <a:graphicData uri="http://schemas.openxmlformats.org/drawingml/2006/table">
            <a:tbl>
              <a:tblPr firstRow="1" firstCol="1" bandRow="1"/>
              <a:tblGrid>
                <a:gridCol w="407742">
                  <a:extLst>
                    <a:ext uri="{9D8B030D-6E8A-4147-A177-3AD203B41FA5}">
                      <a16:colId xmlns="" xmlns:a16="http://schemas.microsoft.com/office/drawing/2014/main" val="20000"/>
                    </a:ext>
                  </a:extLst>
                </a:gridCol>
                <a:gridCol w="425513">
                  <a:extLst>
                    <a:ext uri="{9D8B030D-6E8A-4147-A177-3AD203B41FA5}">
                      <a16:colId xmlns="" xmlns:a16="http://schemas.microsoft.com/office/drawing/2014/main" val="20001"/>
                    </a:ext>
                  </a:extLst>
                </a:gridCol>
                <a:gridCol w="4712139">
                  <a:extLst>
                    <a:ext uri="{9D8B030D-6E8A-4147-A177-3AD203B41FA5}">
                      <a16:colId xmlns="" xmlns:a16="http://schemas.microsoft.com/office/drawing/2014/main" val="20002"/>
                    </a:ext>
                  </a:extLst>
                </a:gridCol>
                <a:gridCol w="3097161">
                  <a:extLst>
                    <a:ext uri="{9D8B030D-6E8A-4147-A177-3AD203B41FA5}">
                      <a16:colId xmlns="" xmlns:a16="http://schemas.microsoft.com/office/drawing/2014/main" val="20003"/>
                    </a:ext>
                  </a:extLst>
                </a:gridCol>
              </a:tblGrid>
              <a:tr h="434787">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Calibri" panose="020F0502020204030204" pitchFamily="34" charset="0"/>
                        </a:rPr>
                        <a:t>2.</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A</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aterrorizar</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System</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ctr">
                        <a:lnSpc>
                          <a:spcPct val="107000"/>
                        </a:lnSpc>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No compila debido al tipo de retorno de aterrorizar en </a:t>
                      </a:r>
                      <a:r>
                        <a:rPr lang="x-none" sz="2000" dirty="0">
                          <a:solidFill>
                            <a:srgbClr val="FF0000"/>
                          </a:solidFill>
                          <a:effectLst/>
                          <a:latin typeface="Consolas" panose="020B0609020204030204" pitchFamily="49" charset="0"/>
                          <a:ea typeface="Times New Roman" panose="02020603050405020304" pitchFamily="18" charset="0"/>
                          <a:cs typeface="Arial" panose="020B0604020202020204" pitchFamily="34" charset="0"/>
                        </a:rPr>
                        <a:t>Vampiro</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45714" marR="457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0"/>
                  </a:ext>
                </a:extLst>
              </a:tr>
              <a:tr h="543483">
                <a:tc>
                  <a:txBody>
                    <a:bodyPr/>
                    <a:lstStyle/>
                    <a:p>
                      <a:pPr algn="just">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spcAft>
                          <a:spcPts val="0"/>
                        </a:spcAft>
                      </a:pPr>
                      <a:r>
                        <a:rPr lang="en-GB" sz="2000">
                          <a:effectLst/>
                          <a:latin typeface="Calibri" panose="020F0502020204030204" pitchFamily="34" charset="0"/>
                          <a:ea typeface="Calibri" panose="020F0502020204030204" pitchFamily="34" charset="0"/>
                          <a:cs typeface="Calibri" panose="020F0502020204030204" pitchFamily="34" charset="0"/>
                        </a:rPr>
                        <a:t>B</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f</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a:t>
                      </a:r>
                      <a:r>
                        <a:rPr lang="en-GB"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mordida</a:t>
                      </a:r>
                      <a:r>
                        <a:rPr lang="en-GB"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6666"/>
                          </a:solidFill>
                          <a:effectLst/>
                          <a:latin typeface="Consolas" panose="020B0609020204030204" pitchFamily="49" charset="0"/>
                          <a:ea typeface="Times New Roman" panose="02020603050405020304" pitchFamily="18" charset="0"/>
                          <a:cs typeface="Times New Roman" panose="02020603050405020304" pitchFamily="18" charset="0"/>
                        </a:rPr>
                        <a:t>1;</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GB"/>
                    </a:p>
                  </a:txBody>
                  <a:tcPr/>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4278096550"/>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268</a:t>
            </a:fld>
            <a:endParaRPr lang="es-AR" dirty="0"/>
          </a:p>
        </p:txBody>
      </p:sp>
      <p:graphicFrame>
        <p:nvGraphicFramePr>
          <p:cNvPr id="14" name="Tabla 13"/>
          <p:cNvGraphicFramePr>
            <a:graphicFrameLocks noGrp="1"/>
          </p:cNvGraphicFramePr>
          <p:nvPr>
            <p:extLst>
              <p:ext uri="{D42A27DB-BD31-4B8C-83A1-F6EECF244321}">
                <p14:modId xmlns:p14="http://schemas.microsoft.com/office/powerpoint/2010/main" val="3965697453"/>
              </p:ext>
            </p:extLst>
          </p:nvPr>
        </p:nvGraphicFramePr>
        <p:xfrm>
          <a:off x="191729" y="2412389"/>
          <a:ext cx="8642555" cy="3870960"/>
        </p:xfrm>
        <a:graphic>
          <a:graphicData uri="http://schemas.openxmlformats.org/drawingml/2006/table">
            <a:tbl>
              <a:tblPr firstRow="1" firstCol="1" bandRow="1"/>
              <a:tblGrid>
                <a:gridCol w="407742">
                  <a:extLst>
                    <a:ext uri="{9D8B030D-6E8A-4147-A177-3AD203B41FA5}">
                      <a16:colId xmlns="" xmlns:a16="http://schemas.microsoft.com/office/drawing/2014/main" val="20000"/>
                    </a:ext>
                  </a:extLst>
                </a:gridCol>
                <a:gridCol w="425513">
                  <a:extLst>
                    <a:ext uri="{9D8B030D-6E8A-4147-A177-3AD203B41FA5}">
                      <a16:colId xmlns="" xmlns:a16="http://schemas.microsoft.com/office/drawing/2014/main" val="20001"/>
                    </a:ext>
                  </a:extLst>
                </a:gridCol>
                <a:gridCol w="4712139">
                  <a:extLst>
                    <a:ext uri="{9D8B030D-6E8A-4147-A177-3AD203B41FA5}">
                      <a16:colId xmlns="" xmlns:a16="http://schemas.microsoft.com/office/drawing/2014/main" val="20002"/>
                    </a:ext>
                  </a:extLst>
                </a:gridCol>
                <a:gridCol w="3097161">
                  <a:extLst>
                    <a:ext uri="{9D8B030D-6E8A-4147-A177-3AD203B41FA5}">
                      <a16:colId xmlns="" xmlns:a16="http://schemas.microsoft.com/office/drawing/2014/main" val="20003"/>
                    </a:ext>
                  </a:extLst>
                </a:gridCol>
              </a:tblGrid>
              <a:tr h="434787">
                <a:tc>
                  <a:txBody>
                    <a:bodyPr/>
                    <a:lstStyle/>
                    <a:p>
                      <a:pPr algn="just">
                        <a:spcAft>
                          <a:spcPts val="0"/>
                        </a:spcAft>
                      </a:pPr>
                      <a:r>
                        <a:rPr lang="en-GB" sz="2000" dirty="0">
                          <a:effectLst/>
                          <a:latin typeface="Calibri" panose="020F0502020204030204" pitchFamily="34" charset="0"/>
                          <a:ea typeface="Calibri" panose="020F0502020204030204" pitchFamily="34" charset="0"/>
                          <a:cs typeface="Calibri" panose="020F0502020204030204" pitchFamily="34" charset="0"/>
                        </a:rPr>
                        <a:t>3.</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spcAft>
                          <a:spcPts val="0"/>
                        </a:spcAft>
                      </a:pPr>
                      <a:r>
                        <a:rPr lang="en-GB" sz="2000">
                          <a:effectLst/>
                          <a:latin typeface="Calibri" panose="020F0502020204030204" pitchFamily="34" charset="0"/>
                          <a:ea typeface="Calibri" panose="020F0502020204030204" pitchFamily="34" charset="0"/>
                          <a:cs typeface="Calibri" panose="020F0502020204030204" pitchFamily="34" charset="0"/>
                        </a:rPr>
                        <a:t>A</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aterrorizar</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d</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System</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false;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nSpc>
                          <a:spcPct val="107000"/>
                        </a:lnSpc>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Compila pero da una salida distinta a la esperada.</a:t>
                      </a:r>
                      <a:endParaRPr lang="en-GB" sz="2000" dirty="0">
                        <a:effectLst/>
                        <a:latin typeface="Arial" panose="020B0604020202020204" pitchFamily="34" charset="0"/>
                        <a:ea typeface="Calibri" panose="020F0502020204030204" pitchFamily="34" charset="0"/>
                        <a:cs typeface="Arial" panose="020B0604020202020204" pitchFamily="34" charset="0"/>
                      </a:endParaRPr>
                    </a:p>
                    <a:p>
                      <a:pPr>
                        <a:spcAft>
                          <a:spcPts val="0"/>
                        </a:spcAft>
                      </a:pP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arrrgh</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p>
                      <a:pPr>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Respirar fuego</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p>
                      <a:pPr>
                        <a:lnSpc>
                          <a:spcPct val="107000"/>
                        </a:lnSpc>
                        <a:spcAft>
                          <a:spcPts val="0"/>
                        </a:spcAft>
                      </a:pPr>
                      <a:r>
                        <a:rPr lang="x-none" sz="2000" dirty="0" err="1">
                          <a:solidFill>
                            <a:srgbClr val="FF0000"/>
                          </a:solidFill>
                          <a:effectLst/>
                          <a:latin typeface="Arial" panose="020B0604020202020204" pitchFamily="34" charset="0"/>
                          <a:ea typeface="Calibri" panose="020F0502020204030204" pitchFamily="34" charset="0"/>
                          <a:cs typeface="Arial" panose="020B0604020202020204" pitchFamily="34" charset="0"/>
                        </a:rPr>
                        <a:t>Arrrgh</a:t>
                      </a:r>
                      <a:endParaRPr lang="en-GB" sz="2000" dirty="0">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0"/>
                        </a:spcAft>
                      </a:pPr>
                      <a:r>
                        <a:rPr lang="x-none" sz="2000" dirty="0">
                          <a:solidFill>
                            <a:srgbClr val="FF0000"/>
                          </a:solidFill>
                          <a:effectLst/>
                          <a:latin typeface="Arial" panose="020B0604020202020204" pitchFamily="34" charset="0"/>
                          <a:ea typeface="Calibri" panose="020F0502020204030204" pitchFamily="34" charset="0"/>
                          <a:cs typeface="Arial" panose="020B0604020202020204" pitchFamily="34" charset="0"/>
                        </a:rPr>
                        <a:t>Es importante recordar que la clase </a:t>
                      </a:r>
                      <a:r>
                        <a:rPr lang="x-none" sz="2000" dirty="0">
                          <a:solidFill>
                            <a:srgbClr val="FF0000"/>
                          </a:solidFill>
                          <a:effectLst/>
                          <a:latin typeface="Consolas" panose="020B0609020204030204" pitchFamily="49" charset="0"/>
                          <a:ea typeface="Calibri" panose="020F0502020204030204" pitchFamily="34" charset="0"/>
                          <a:cs typeface="Arial" panose="020B0604020202020204" pitchFamily="34" charset="0"/>
                        </a:rPr>
                        <a:t>Vampiro</a:t>
                      </a:r>
                      <a:r>
                        <a:rPr lang="x-none" sz="2000" dirty="0">
                          <a:solidFill>
                            <a:srgbClr val="FF0000"/>
                          </a:solidFill>
                          <a:effectLst/>
                          <a:latin typeface="Arial" panose="020B0604020202020204" pitchFamily="34" charset="0"/>
                          <a:ea typeface="Calibri" panose="020F0502020204030204" pitchFamily="34" charset="0"/>
                          <a:cs typeface="Arial" panose="020B0604020202020204" pitchFamily="34" charset="0"/>
                        </a:rPr>
                        <a:t> no sobre-escribió el método aterrorizar de </a:t>
                      </a:r>
                      <a:r>
                        <a:rPr lang="x-none" sz="2000" kern="1200" dirty="0">
                          <a:solidFill>
                            <a:srgbClr val="FF0000"/>
                          </a:solidFill>
                          <a:effectLst/>
                          <a:latin typeface="Consolas" panose="020B0609020204030204" pitchFamily="49" charset="0"/>
                          <a:ea typeface="Calibri" panose="020F0502020204030204" pitchFamily="34" charset="0"/>
                          <a:cs typeface="Arial" panose="020B0604020202020204" pitchFamily="34" charset="0"/>
                        </a:rPr>
                        <a:t>Monstruo</a:t>
                      </a:r>
                      <a:r>
                        <a:rPr lang="x-none" sz="2000" dirty="0">
                          <a:solidFill>
                            <a:srgbClr val="FF0000"/>
                          </a:solidFill>
                          <a:effectLst/>
                          <a:latin typeface="Arial" panose="020B0604020202020204" pitchFamily="34" charset="0"/>
                          <a:ea typeface="Calibri" panose="020F0502020204030204" pitchFamily="34" charset="0"/>
                          <a:cs typeface="Arial" panose="020B0604020202020204" pitchFamily="34" charset="0"/>
                        </a:rPr>
                        <a:t>, sino que creó un método asustar.</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0"/>
                  </a:ext>
                </a:extLst>
              </a:tr>
              <a:tr h="543483">
                <a:tc>
                  <a:txBody>
                    <a:bodyPr/>
                    <a:lstStyle/>
                    <a:p>
                      <a:pPr algn="just">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B</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asustar</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x</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a:t>
                      </a:r>
                      <a:r>
                        <a:rPr lang="en-GB"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mordida</a:t>
                      </a:r>
                      <a:r>
                        <a:rPr lang="en-GB"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GB"/>
                    </a:p>
                  </a:txBody>
                  <a:tcPr/>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6078744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err="1">
                <a:latin typeface="Consolas" panose="020B0609020204030204" pitchFamily="49" charset="0"/>
              </a:rPr>
              <a:t>toString</a:t>
            </a:r>
            <a:r>
              <a:rPr lang="es-AR" dirty="0"/>
              <a:t/>
            </a:r>
            <a:br>
              <a:rPr lang="es-AR" dirty="0"/>
            </a:br>
            <a:r>
              <a:rPr lang="es-AR" sz="2800" i="1" dirty="0">
                <a:latin typeface="Arial" panose="020B0604020202020204" pitchFamily="34" charset="0"/>
                <a:cs typeface="Arial" panose="020B0604020202020204" pitchFamily="34" charset="0"/>
              </a:rPr>
              <a:t>¿Qué Pasa si se Sobre-escribe?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26</a:t>
            </a:fld>
            <a:endParaRPr lang="es-AR" dirty="0"/>
          </a:p>
        </p:txBody>
      </p:sp>
      <p:sp>
        <p:nvSpPr>
          <p:cNvPr id="9" name="Rectángulo 8"/>
          <p:cNvSpPr/>
          <p:nvPr/>
        </p:nvSpPr>
        <p:spPr>
          <a:xfrm>
            <a:off x="32" y="2359185"/>
            <a:ext cx="9143968"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TestPersona</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000000"/>
                </a:solidFill>
                <a:latin typeface="Consolas" panose="020B0609020204030204" pitchFamily="49" charset="0"/>
              </a:rPr>
              <a:t>p1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"Jorge"</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"Calle Falsa 123"</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(p1);</a:t>
            </a:r>
          </a:p>
          <a:p>
            <a:r>
              <a:rPr lang="es-AR" dirty="0">
                <a:solidFill>
                  <a:srgbClr val="660066"/>
                </a:solidFill>
                <a:latin typeface="Consolas" panose="020B0609020204030204" pitchFamily="49" charset="0"/>
              </a:rPr>
              <a:t>    Persona </a:t>
            </a:r>
            <a:r>
              <a:rPr lang="es-AR" dirty="0">
                <a:solidFill>
                  <a:srgbClr val="000000"/>
                </a:solidFill>
                <a:latin typeface="Consolas" panose="020B0609020204030204" pitchFamily="49" charset="0"/>
              </a:rPr>
              <a:t>p2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Persona </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"Alejandro"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“Av. Siempre Viva 767"</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p2</a:t>
            </a:r>
            <a:r>
              <a:rPr lang="es-AR" dirty="0">
                <a:solidFill>
                  <a:srgbClr val="666600"/>
                </a:solidFill>
                <a:latin typeface="Consolas" panose="020B0609020204030204" pitchFamily="49" charset="0"/>
              </a:rPr>
              <a:t>);</a:t>
            </a:r>
          </a:p>
          <a:p>
            <a:r>
              <a:rPr lang="es-AR" dirty="0">
                <a:solidFill>
                  <a:srgbClr val="666600"/>
                </a:solidFill>
                <a:latin typeface="Consolas" panose="020B0609020204030204" pitchFamily="49" charset="0"/>
              </a:rPr>
              <a:t>  }</a:t>
            </a:r>
          </a:p>
          <a:p>
            <a:r>
              <a:rPr lang="es-AR" dirty="0">
                <a:solidFill>
                  <a:srgbClr val="666600"/>
                </a:solidFill>
                <a:latin typeface="Consolas" panose="020B0609020204030204" pitchFamily="49" charset="0"/>
              </a:rPr>
              <a:t>}</a:t>
            </a:r>
            <a:endParaRPr lang="es-AR" dirty="0"/>
          </a:p>
        </p:txBody>
      </p:sp>
      <p:sp>
        <p:nvSpPr>
          <p:cNvPr id="12" name="Shape 87"/>
          <p:cNvSpPr/>
          <p:nvPr/>
        </p:nvSpPr>
        <p:spPr>
          <a:xfrm>
            <a:off x="2916377" y="4511848"/>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7" name="Rectángulo 6"/>
          <p:cNvSpPr/>
          <p:nvPr/>
        </p:nvSpPr>
        <p:spPr>
          <a:xfrm>
            <a:off x="326409" y="5289288"/>
            <a:ext cx="4572000" cy="707886"/>
          </a:xfrm>
          <a:prstGeom prst="rect">
            <a:avLst/>
          </a:prstGeom>
        </p:spPr>
        <p:txBody>
          <a:bodyPr>
            <a:spAutoFit/>
          </a:bodyPr>
          <a:lstStyle/>
          <a:p>
            <a:r>
              <a:rPr lang="es-AR" sz="2000" dirty="0">
                <a:solidFill>
                  <a:srgbClr val="000000"/>
                </a:solidFill>
                <a:latin typeface="Consolas" panose="020B0609020204030204" pitchFamily="49" charset="0"/>
              </a:rPr>
              <a:t>Jorge(Calle Falsa 123)</a:t>
            </a:r>
          </a:p>
          <a:p>
            <a:r>
              <a:rPr lang="es-AR" sz="2000" dirty="0">
                <a:solidFill>
                  <a:srgbClr val="000000"/>
                </a:solidFill>
                <a:latin typeface="Consolas" panose="020B0609020204030204" pitchFamily="49" charset="0"/>
              </a:rPr>
              <a:t>Alejandro(Av. Siempre Viva 767)</a:t>
            </a:r>
            <a:endParaRPr lang="es-AR" sz="2000" dirty="0">
              <a:latin typeface="Consolas" panose="020B0609020204030204" pitchFamily="49" charset="0"/>
            </a:endParaRPr>
          </a:p>
        </p:txBody>
      </p:sp>
      <p:sp>
        <p:nvSpPr>
          <p:cNvPr id="14" name="Rectángulo 13"/>
          <p:cNvSpPr/>
          <p:nvPr/>
        </p:nvSpPr>
        <p:spPr>
          <a:xfrm>
            <a:off x="5805714" y="4882802"/>
            <a:ext cx="2956379" cy="1477328"/>
          </a:xfrm>
          <a:prstGeom prst="rect">
            <a:avLst/>
          </a:prstGeom>
        </p:spPr>
        <p:txBody>
          <a:bodyPr wrap="square">
            <a:spAutoFit/>
          </a:bodyPr>
          <a:lstStyle/>
          <a:p>
            <a:pPr algn="ctr">
              <a:buClr>
                <a:srgbClr val="000000"/>
              </a:buClr>
              <a:buSzPct val="45000"/>
            </a:pPr>
            <a:r>
              <a:rPr lang="es-AR" dirty="0">
                <a:solidFill>
                  <a:srgbClr val="000000"/>
                </a:solidFill>
                <a:latin typeface="Arial"/>
                <a:ea typeface="Arial"/>
                <a:cs typeface="Arial"/>
                <a:sym typeface="Arial"/>
              </a:rPr>
              <a:t>Al haber sobre-escrito el </a:t>
            </a:r>
            <a:r>
              <a:rPr lang="es-AR" dirty="0" err="1">
                <a:solidFill>
                  <a:srgbClr val="000000"/>
                </a:solidFill>
                <a:latin typeface="Consolas" panose="020B0609020204030204" pitchFamily="49" charset="0"/>
                <a:ea typeface="Arial"/>
                <a:cs typeface="Arial"/>
                <a:sym typeface="Arial"/>
              </a:rPr>
              <a:t>toString</a:t>
            </a:r>
            <a:r>
              <a:rPr lang="es-AR" dirty="0">
                <a:solidFill>
                  <a:srgbClr val="000000"/>
                </a:solidFill>
                <a:latin typeface="Arial"/>
                <a:ea typeface="Arial"/>
                <a:cs typeface="Arial"/>
                <a:sym typeface="Arial"/>
              </a:rPr>
              <a:t>(), la invocación retorna lo definido para la clase Persona y no el valor por defecto.</a:t>
            </a:r>
          </a:p>
        </p:txBody>
      </p:sp>
    </p:spTree>
    <p:extLst>
      <p:ext uri="{BB962C8B-B14F-4D97-AF65-F5344CB8AC3E}">
        <p14:creationId xmlns:p14="http://schemas.microsoft.com/office/powerpoint/2010/main" val="408451498"/>
      </p:ext>
    </p:extLst>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“Monstruoso”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269</a:t>
            </a:fld>
            <a:endParaRPr lang="es-AR" dirty="0"/>
          </a:p>
        </p:txBody>
      </p:sp>
      <p:graphicFrame>
        <p:nvGraphicFramePr>
          <p:cNvPr id="14" name="Tabla 13"/>
          <p:cNvGraphicFramePr>
            <a:graphicFrameLocks noGrp="1"/>
          </p:cNvGraphicFramePr>
          <p:nvPr>
            <p:extLst>
              <p:ext uri="{D42A27DB-BD31-4B8C-83A1-F6EECF244321}">
                <p14:modId xmlns:p14="http://schemas.microsoft.com/office/powerpoint/2010/main" val="3434093977"/>
              </p:ext>
            </p:extLst>
          </p:nvPr>
        </p:nvGraphicFramePr>
        <p:xfrm>
          <a:off x="191729" y="2043891"/>
          <a:ext cx="8642555" cy="4197096"/>
        </p:xfrm>
        <a:graphic>
          <a:graphicData uri="http://schemas.openxmlformats.org/drawingml/2006/table">
            <a:tbl>
              <a:tblPr firstRow="1" firstCol="1" bandRow="1"/>
              <a:tblGrid>
                <a:gridCol w="407742">
                  <a:extLst>
                    <a:ext uri="{9D8B030D-6E8A-4147-A177-3AD203B41FA5}">
                      <a16:colId xmlns="" xmlns:a16="http://schemas.microsoft.com/office/drawing/2014/main" val="20000"/>
                    </a:ext>
                  </a:extLst>
                </a:gridCol>
                <a:gridCol w="425513">
                  <a:extLst>
                    <a:ext uri="{9D8B030D-6E8A-4147-A177-3AD203B41FA5}">
                      <a16:colId xmlns="" xmlns:a16="http://schemas.microsoft.com/office/drawing/2014/main" val="20001"/>
                    </a:ext>
                  </a:extLst>
                </a:gridCol>
                <a:gridCol w="4712139">
                  <a:extLst>
                    <a:ext uri="{9D8B030D-6E8A-4147-A177-3AD203B41FA5}">
                      <a16:colId xmlns="" xmlns:a16="http://schemas.microsoft.com/office/drawing/2014/main" val="20002"/>
                    </a:ext>
                  </a:extLst>
                </a:gridCol>
                <a:gridCol w="3097161">
                  <a:extLst>
                    <a:ext uri="{9D8B030D-6E8A-4147-A177-3AD203B41FA5}">
                      <a16:colId xmlns="" xmlns:a16="http://schemas.microsoft.com/office/drawing/2014/main" val="20003"/>
                    </a:ext>
                  </a:extLst>
                </a:gridCol>
              </a:tblGrid>
              <a:tr h="434787">
                <a:tc>
                  <a:txBody>
                    <a:bodyPr/>
                    <a:lstStyle/>
                    <a:p>
                      <a:pPr algn="just">
                        <a:spcAft>
                          <a:spcPts val="0"/>
                        </a:spcAft>
                      </a:pPr>
                      <a:r>
                        <a:rPr lang="x-none" sz="2000" dirty="0">
                          <a:effectLst/>
                          <a:latin typeface="Calibri" panose="020F0502020204030204" pitchFamily="34" charset="0"/>
                          <a:ea typeface="Calibri" panose="020F0502020204030204" pitchFamily="34" charset="0"/>
                          <a:cs typeface="Calibri" panose="020F0502020204030204" pitchFamily="34" charset="0"/>
                        </a:rPr>
                        <a:t>4.</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A</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aterrorizar</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int</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z</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System</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200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"arrrgh");</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nSpc>
                          <a:spcPct val="107000"/>
                        </a:lnSpc>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Compila pero da una salida distinta a la esperada.</a:t>
                      </a:r>
                      <a:endParaRPr lang="en-GB" sz="2000" dirty="0">
                        <a:effectLst/>
                        <a:latin typeface="Arial" panose="020B0604020202020204" pitchFamily="34" charset="0"/>
                        <a:ea typeface="Calibri" panose="020F0502020204030204" pitchFamily="34" charset="0"/>
                        <a:cs typeface="Arial" panose="020B0604020202020204" pitchFamily="34" charset="0"/>
                      </a:endParaRPr>
                    </a:p>
                    <a:p>
                      <a:pPr>
                        <a:spcAft>
                          <a:spcPts val="0"/>
                        </a:spcAft>
                      </a:pPr>
                      <a:r>
                        <a:rPr lang="x-none" sz="2000" dirty="0" err="1">
                          <a:solidFill>
                            <a:srgbClr val="FF0000"/>
                          </a:solidFill>
                          <a:effectLst/>
                          <a:latin typeface="Arial" panose="020B0604020202020204" pitchFamily="34" charset="0"/>
                          <a:ea typeface="Times New Roman" panose="02020603050405020304" pitchFamily="18" charset="0"/>
                          <a:cs typeface="Arial" panose="020B0604020202020204" pitchFamily="34" charset="0"/>
                        </a:rPr>
                        <a:t>arrrgh</a:t>
                      </a: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p>
                      <a:pPr>
                        <a:spcAft>
                          <a:spcPts val="0"/>
                        </a:spcAft>
                      </a:pPr>
                      <a:r>
                        <a:rPr lang="x-none" sz="2000"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Respirar fuego</a:t>
                      </a:r>
                      <a:endParaRPr lang="en-GB" sz="2000" dirty="0">
                        <a:effectLst/>
                        <a:latin typeface="Arial" panose="020B0604020202020204" pitchFamily="34" charset="0"/>
                        <a:ea typeface="Times New Roman" panose="02020603050405020304" pitchFamily="18" charset="0"/>
                        <a:cs typeface="Arial" panose="020B0604020202020204" pitchFamily="34" charset="0"/>
                      </a:endParaRPr>
                    </a:p>
                    <a:p>
                      <a:pPr>
                        <a:lnSpc>
                          <a:spcPct val="107000"/>
                        </a:lnSpc>
                        <a:spcAft>
                          <a:spcPts val="0"/>
                        </a:spcAft>
                      </a:pPr>
                      <a:r>
                        <a:rPr lang="x-none" sz="2000" dirty="0" err="1">
                          <a:solidFill>
                            <a:srgbClr val="FF0000"/>
                          </a:solidFill>
                          <a:effectLst/>
                          <a:latin typeface="Arial" panose="020B0604020202020204" pitchFamily="34" charset="0"/>
                          <a:ea typeface="Calibri" panose="020F0502020204030204" pitchFamily="34" charset="0"/>
                          <a:cs typeface="Arial" panose="020B0604020202020204" pitchFamily="34" charset="0"/>
                        </a:rPr>
                        <a:t>Arrrgh</a:t>
                      </a:r>
                      <a:endParaRPr lang="en-GB" sz="2000" dirty="0">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0"/>
                        </a:spcAft>
                      </a:pPr>
                      <a:r>
                        <a:rPr lang="x-none" sz="2000" dirty="0">
                          <a:solidFill>
                            <a:srgbClr val="FF0000"/>
                          </a:solidFill>
                          <a:effectLst/>
                          <a:latin typeface="Arial" panose="020B0604020202020204" pitchFamily="34" charset="0"/>
                          <a:ea typeface="Calibri" panose="020F0502020204030204" pitchFamily="34" charset="0"/>
                          <a:cs typeface="Arial" panose="020B0604020202020204" pitchFamily="34" charset="0"/>
                        </a:rPr>
                        <a:t>Es importante recordar que la clase </a:t>
                      </a:r>
                      <a:r>
                        <a:rPr lang="x-none" sz="2000" dirty="0">
                          <a:solidFill>
                            <a:srgbClr val="FF0000"/>
                          </a:solidFill>
                          <a:effectLst/>
                          <a:latin typeface="Consolas" panose="020B0609020204030204" pitchFamily="49" charset="0"/>
                          <a:ea typeface="Calibri" panose="020F0502020204030204" pitchFamily="34" charset="0"/>
                          <a:cs typeface="Arial" panose="020B0604020202020204" pitchFamily="34" charset="0"/>
                        </a:rPr>
                        <a:t>Vampiro</a:t>
                      </a:r>
                      <a:r>
                        <a:rPr lang="x-none" sz="2000" dirty="0">
                          <a:solidFill>
                            <a:srgbClr val="FF0000"/>
                          </a:solidFill>
                          <a:effectLst/>
                          <a:latin typeface="Arial" panose="020B0604020202020204" pitchFamily="34" charset="0"/>
                          <a:ea typeface="Calibri" panose="020F0502020204030204" pitchFamily="34" charset="0"/>
                          <a:cs typeface="Arial" panose="020B0604020202020204" pitchFamily="34" charset="0"/>
                        </a:rPr>
                        <a:t> no sobre-escribió el método aterrorizar de </a:t>
                      </a:r>
                      <a:r>
                        <a:rPr lang="x-none" sz="2000" kern="1200" dirty="0">
                          <a:solidFill>
                            <a:srgbClr val="FF0000"/>
                          </a:solidFill>
                          <a:effectLst/>
                          <a:latin typeface="Consolas" panose="020B0609020204030204" pitchFamily="49" charset="0"/>
                          <a:ea typeface="Calibri" panose="020F0502020204030204" pitchFamily="34" charset="0"/>
                          <a:cs typeface="Arial" panose="020B0604020202020204" pitchFamily="34" charset="0"/>
                        </a:rPr>
                        <a:t>Monstruo</a:t>
                      </a:r>
                      <a:r>
                        <a:rPr lang="x-none" sz="2000" dirty="0">
                          <a:solidFill>
                            <a:srgbClr val="FF0000"/>
                          </a:solidFill>
                          <a:effectLst/>
                          <a:latin typeface="Arial" panose="020B0604020202020204" pitchFamily="34" charset="0"/>
                          <a:ea typeface="Calibri" panose="020F0502020204030204" pitchFamily="34" charset="0"/>
                          <a:cs typeface="Arial" panose="020B0604020202020204" pitchFamily="34" charset="0"/>
                        </a:rPr>
                        <a:t>, en esta opción recibe como parámetro un </a:t>
                      </a:r>
                      <a:r>
                        <a:rPr lang="x-none" sz="2000" kern="1200" dirty="0">
                          <a:solidFill>
                            <a:srgbClr val="FF0000"/>
                          </a:solidFill>
                          <a:effectLst/>
                          <a:latin typeface="Consolas" panose="020B0609020204030204" pitchFamily="49" charset="0"/>
                          <a:ea typeface="Calibri" panose="020F0502020204030204" pitchFamily="34" charset="0"/>
                          <a:cs typeface="Arial" panose="020B0604020202020204" pitchFamily="34" charset="0"/>
                        </a:rPr>
                        <a:t>byte</a:t>
                      </a:r>
                      <a:r>
                        <a:rPr lang="x-none" sz="2000" dirty="0">
                          <a:solidFill>
                            <a:srgbClr val="FF0000"/>
                          </a:solidFill>
                          <a:effectLst/>
                          <a:latin typeface="Arial" panose="020B0604020202020204" pitchFamily="34" charset="0"/>
                          <a:ea typeface="Calibri" panose="020F0502020204030204" pitchFamily="34" charset="0"/>
                          <a:cs typeface="Arial" panose="020B0604020202020204" pitchFamily="34" charset="0"/>
                        </a:rPr>
                        <a:t> en lugar de un </a:t>
                      </a:r>
                      <a:r>
                        <a:rPr lang="x-none" sz="2000" dirty="0" err="1">
                          <a:solidFill>
                            <a:srgbClr val="FF0000"/>
                          </a:solidFill>
                          <a:effectLst/>
                          <a:latin typeface="Arial" panose="020B0604020202020204" pitchFamily="34" charset="0"/>
                          <a:ea typeface="Calibri" panose="020F0502020204030204" pitchFamily="34" charset="0"/>
                          <a:cs typeface="Arial" panose="020B0604020202020204" pitchFamily="34" charset="0"/>
                        </a:rPr>
                        <a:t>int</a:t>
                      </a:r>
                      <a:r>
                        <a:rPr lang="x-none" sz="2000" dirty="0">
                          <a:solidFill>
                            <a:srgbClr val="FF0000"/>
                          </a:solidFill>
                          <a:effectLst/>
                          <a:latin typeface="Arial" panose="020B0604020202020204" pitchFamily="34" charset="0"/>
                          <a:ea typeface="Calibri" panose="020F0502020204030204" pitchFamily="34" charset="0"/>
                          <a:cs typeface="Arial" panose="020B0604020202020204" pitchFamily="34" charset="0"/>
                        </a:rPr>
                        <a:t>.</a:t>
                      </a:r>
                      <a:endParaRPr lang="en-GB" sz="2000" dirty="0">
                        <a:effectLst/>
                        <a:latin typeface="Arial" panose="020B0604020202020204" pitchFamily="34" charset="0"/>
                        <a:ea typeface="Calibri" panose="020F0502020204030204" pitchFamily="34" charset="0"/>
                        <a:cs typeface="Arial" panose="020B0604020202020204" pitchFamily="34"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0"/>
                  </a:ext>
                </a:extLst>
              </a:tr>
              <a:tr h="637958">
                <a:tc>
                  <a:txBody>
                    <a:bodyPr/>
                    <a:lstStyle/>
                    <a:p>
                      <a:pPr algn="just">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spcAft>
                          <a:spcPts val="0"/>
                        </a:spcAft>
                      </a:pPr>
                      <a:r>
                        <a:rPr lang="x-none" sz="2000">
                          <a:effectLst/>
                          <a:latin typeface="Calibri" panose="020F0502020204030204" pitchFamily="34" charset="0"/>
                          <a:ea typeface="Calibri" panose="020F0502020204030204" pitchFamily="34" charset="0"/>
                          <a:cs typeface="Calibri" panose="020F0502020204030204" pitchFamily="34" charset="0"/>
                        </a:rPr>
                        <a:t>B</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boolean</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aterrorizar</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byte</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b</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System</a:t>
                      </a:r>
                      <a:r>
                        <a:rPr lang="en-GB"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out</a:t>
                      </a:r>
                      <a:r>
                        <a:rPr lang="en-GB" sz="2000" dirty="0" err="1">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println</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una</a:t>
                      </a:r>
                      <a:r>
                        <a:rPr lang="en-GB"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err="1">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mordida</a:t>
                      </a:r>
                      <a:r>
                        <a:rPr lang="en-GB" sz="2000" dirty="0">
                          <a:solidFill>
                            <a:srgbClr val="008800"/>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2000" dirty="0">
                          <a:solidFill>
                            <a:srgbClr val="6666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660066"/>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return</a:t>
                      </a: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2000" dirty="0">
                          <a:solidFill>
                            <a:srgbClr val="000088"/>
                          </a:solidFill>
                          <a:effectLst/>
                          <a:latin typeface="Consolas" panose="020B0609020204030204" pitchFamily="49" charset="0"/>
                          <a:ea typeface="Times New Roman" panose="02020603050405020304" pitchFamily="18" charset="0"/>
                          <a:cs typeface="Times New Roman" panose="02020603050405020304" pitchFamily="18" charset="0"/>
                        </a:rPr>
                        <a:t>true;</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GB" sz="2000" dirty="0">
                          <a:solidFill>
                            <a:srgbClr val="000000"/>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5714" marR="4571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GB"/>
                    </a:p>
                  </a:txBody>
                  <a:tcPr/>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2174685926"/>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3" name="Marcador de contenido 2"/>
          <p:cNvSpPr>
            <a:spLocks noGrp="1"/>
          </p:cNvSpPr>
          <p:nvPr>
            <p:ph idx="1"/>
          </p:nvPr>
        </p:nvSpPr>
        <p:spPr/>
        <p:txBody>
          <a:bodyPr>
            <a:normAutofit fontScale="25000" lnSpcReduction="20000"/>
          </a:bodyPr>
          <a:lstStyle/>
          <a:p>
            <a:pPr eaLnBrk="0" fontAlgn="base" hangingPunct="0">
              <a:lnSpc>
                <a:spcPct val="100000"/>
              </a:lnSpc>
              <a:spcBef>
                <a:spcPct val="0"/>
              </a:spcBef>
              <a:spcAft>
                <a:spcPct val="0"/>
              </a:spcAft>
            </a:pPr>
            <a:r>
              <a:rPr lang="es-AR" altLang="en-US" sz="8000" dirty="0">
                <a:latin typeface="Arial" panose="020B0604020202020204" pitchFamily="34" charset="0"/>
                <a:ea typeface="Calibri" panose="020F0502020204030204" pitchFamily="34" charset="0"/>
                <a:cs typeface="Arial" panose="020B0604020202020204" pitchFamily="34" charset="0"/>
              </a:rPr>
              <a:t>Defina las clases (nombre, superclase, atributos y métodos) para implementar una solución orientada a objetos para el siguiente problema e implemente en Java.</a:t>
            </a:r>
          </a:p>
          <a:p>
            <a:pPr marL="0" lvl="0" indent="0" eaLnBrk="0" fontAlgn="base" hangingPunct="0">
              <a:lnSpc>
                <a:spcPct val="100000"/>
              </a:lnSpc>
              <a:spcBef>
                <a:spcPct val="0"/>
              </a:spcBef>
              <a:spcAft>
                <a:spcPct val="0"/>
              </a:spcAft>
              <a:buFontTx/>
              <a:buChar char="•"/>
            </a:pPr>
            <a:endParaRPr lang="es-AR" altLang="en-US" sz="8000" dirty="0">
              <a:latin typeface="Arial" panose="020B0604020202020204" pitchFamily="34" charset="0"/>
              <a:cs typeface="Arial" panose="020B0604020202020204" pitchFamily="34" charset="0"/>
            </a:endParaRPr>
          </a:p>
          <a:p>
            <a:pPr marL="0" lvl="0" indent="0" eaLnBrk="0" fontAlgn="base" hangingPunct="0">
              <a:lnSpc>
                <a:spcPct val="100000"/>
              </a:lnSpc>
              <a:spcBef>
                <a:spcPct val="0"/>
              </a:spcBef>
              <a:spcAft>
                <a:spcPct val="0"/>
              </a:spcAft>
              <a:buFontTx/>
              <a:buChar char="•"/>
            </a:pPr>
            <a:endParaRPr lang="es-AR" altLang="en-US" sz="8000"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r>
              <a:rPr lang="es-AR" altLang="en-US" sz="8000" dirty="0">
                <a:latin typeface="Arial" panose="020B0604020202020204" pitchFamily="34" charset="0"/>
                <a:ea typeface="Calibri" panose="020F0502020204030204" pitchFamily="34" charset="0"/>
                <a:cs typeface="Arial" panose="020B0604020202020204" pitchFamily="34" charset="0"/>
              </a:rPr>
              <a:t>Un sistema de administración de música permite organizar nuestra colección musical en base a cierta información relevante que contienen los archivos o pistas de audio. Cada pista de la colección posee los siguientes atributos:</a:t>
            </a:r>
            <a:endParaRPr lang="es-AR" altLang="en-US" sz="80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ID</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Nombre</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Duración (en segundos)</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Artista o Intérprete</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Título del Álbum</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Año</a:t>
            </a:r>
            <a:endParaRPr lang="es-AR" altLang="en-US" sz="7600"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sz="7600" dirty="0">
                <a:latin typeface="Arial" panose="020B0604020202020204" pitchFamily="34" charset="0"/>
                <a:ea typeface="Calibri" panose="020F0502020204030204" pitchFamily="34" charset="0"/>
                <a:cs typeface="Arial" panose="020B0604020202020204" pitchFamily="34" charset="0"/>
              </a:rPr>
              <a:t>Género (rock, pop, melódico, etc.)</a:t>
            </a:r>
            <a:endParaRPr lang="es-AR" altLang="en-US" sz="7600" dirty="0">
              <a:latin typeface="Arial" panose="020B0604020202020204" pitchFamily="34" charset="0"/>
              <a:cs typeface="Arial" panose="020B0604020202020204" pitchFamily="34" charset="0"/>
            </a:endParaRP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270</a:t>
            </a:fld>
            <a:endParaRPr lang="es-AR" dirty="0"/>
          </a:p>
        </p:txBody>
      </p:sp>
    </p:spTree>
    <p:extLst>
      <p:ext uri="{BB962C8B-B14F-4D97-AF65-F5344CB8AC3E}">
        <p14:creationId xmlns:p14="http://schemas.microsoft.com/office/powerpoint/2010/main" val="3726934296"/>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3" name="Marcador de contenido 2"/>
          <p:cNvSpPr>
            <a:spLocks noGrp="1"/>
          </p:cNvSpPr>
          <p:nvPr>
            <p:ph idx="1"/>
          </p:nvPr>
        </p:nvSpPr>
        <p:spPr/>
        <p:txBody>
          <a:bodyPr>
            <a:normAutofit fontScale="62500" lnSpcReduction="20000"/>
          </a:bodyPr>
          <a:lstStyle/>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Las pistas de música se pueden agregar y eliminar de la colección en todo momento, así como también cambiar cualquiera de los atributos mencionados.</a:t>
            </a: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El sistema permite la creación y administración de listas de reproducción o </a:t>
            </a:r>
            <a:r>
              <a:rPr lang="es-AR" altLang="en-US" dirty="0" err="1">
                <a:latin typeface="Arial" panose="020B0604020202020204" pitchFamily="34" charset="0"/>
                <a:ea typeface="Calibri" panose="020F0502020204030204" pitchFamily="34" charset="0"/>
                <a:cs typeface="Arial" panose="020B0604020202020204" pitchFamily="34" charset="0"/>
              </a:rPr>
              <a:t>playlists</a:t>
            </a:r>
            <a:r>
              <a:rPr lang="es-AR" altLang="en-US" dirty="0">
                <a:latin typeface="Arial" panose="020B0604020202020204" pitchFamily="34" charset="0"/>
                <a:ea typeface="Calibri" panose="020F0502020204030204" pitchFamily="34" charset="0"/>
                <a:cs typeface="Arial" panose="020B0604020202020204" pitchFamily="34" charset="0"/>
              </a:rPr>
              <a:t>. Una lista de reproducción tiene un nombre que la describe, y consiste en un subconjunto ordenado de la colección. Esto incluye el caso de que una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incluya como uno de sus elementos otra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El orden de los elementos de la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se puede modificar manualmente.</a:t>
            </a: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Además de la funcionalidad mencionada el Sistema debe proveer los siguientes servicios:</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Duración total: El sistema debe ser capaz de calcular la duración total de una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creada por el usuario, en base a la suma de las duraciones de los elementos de la misma.</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Cantidad de elementos: El sistema debe ser capaz de contar la cantidad de pistas almacenadas en la colección completa, o en una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específica.</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Impresión por pantalla: Se imprime cada uno de los elementos de la misma, en el orden establecido. Cada pista se escribe con el siguiente formato: ID - Título – Artista/Interprete – Álbum (Género, Año) - Duración</a:t>
            </a:r>
            <a:endParaRPr lang="es-AR" altLang="en-US" dirty="0">
              <a:latin typeface="Arial" panose="020B0604020202020204" pitchFamily="34" charset="0"/>
              <a:cs typeface="Arial" panose="020B0604020202020204" pitchFamily="34" charset="0"/>
            </a:endParaRP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271</a:t>
            </a:fld>
            <a:endParaRPr lang="es-AR" dirty="0"/>
          </a:p>
        </p:txBody>
      </p:sp>
    </p:spTree>
    <p:extLst>
      <p:ext uri="{BB962C8B-B14F-4D97-AF65-F5344CB8AC3E}">
        <p14:creationId xmlns:p14="http://schemas.microsoft.com/office/powerpoint/2010/main" val="556258333"/>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3" name="Marcador de contenido 2"/>
          <p:cNvSpPr>
            <a:spLocks noGrp="1"/>
          </p:cNvSpPr>
          <p:nvPr>
            <p:ph idx="1"/>
          </p:nvPr>
        </p:nvSpPr>
        <p:spPr/>
        <p:txBody>
          <a:bodyPr>
            <a:normAutofit/>
          </a:bodyPr>
          <a:lstStyle/>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Definir las siguientes pistas de música: </a:t>
            </a:r>
            <a:endParaRPr lang="es-AR" altLang="en-US" dirty="0">
              <a:latin typeface="Arial" panose="020B0604020202020204" pitchFamily="34" charset="0"/>
              <a:cs typeface="Arial" panose="020B0604020202020204" pitchFamily="34" charset="0"/>
            </a:endParaRPr>
          </a:p>
          <a:p>
            <a:pPr marL="0" lvl="0" indent="0" eaLnBrk="0" fontAlgn="base" hangingPunct="0">
              <a:lnSpc>
                <a:spcPct val="100000"/>
              </a:lnSpc>
              <a:spcBef>
                <a:spcPct val="0"/>
              </a:spcBef>
              <a:spcAft>
                <a:spcPct val="0"/>
              </a:spcAft>
              <a:buNone/>
            </a:pPr>
            <a:r>
              <a:rPr lang="es-AR" altLang="en-US" dirty="0">
                <a:latin typeface="Arial" panose="020B0604020202020204" pitchFamily="34" charset="0"/>
                <a:ea typeface="Calibri" panose="020F0502020204030204" pitchFamily="34" charset="0"/>
                <a:cs typeface="Arial" panose="020B0604020202020204" pitchFamily="34" charset="0"/>
              </a:rPr>
              <a:t> </a:t>
            </a:r>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272</a:t>
            </a:fld>
            <a:endParaRPr lang="es-AR" dirty="0"/>
          </a:p>
        </p:txBody>
      </p:sp>
      <p:graphicFrame>
        <p:nvGraphicFramePr>
          <p:cNvPr id="6" name="Marcador de contenido 7"/>
          <p:cNvGraphicFramePr>
            <a:graphicFrameLocks/>
          </p:cNvGraphicFramePr>
          <p:nvPr>
            <p:extLst/>
          </p:nvPr>
        </p:nvGraphicFramePr>
        <p:xfrm>
          <a:off x="180981" y="3117520"/>
          <a:ext cx="8798278" cy="2649429"/>
        </p:xfrm>
        <a:graphic>
          <a:graphicData uri="http://schemas.openxmlformats.org/drawingml/2006/table">
            <a:tbl>
              <a:tblPr/>
              <a:tblGrid>
                <a:gridCol w="316621">
                  <a:extLst>
                    <a:ext uri="{9D8B030D-6E8A-4147-A177-3AD203B41FA5}">
                      <a16:colId xmlns="" xmlns:a16="http://schemas.microsoft.com/office/drawing/2014/main" val="20000"/>
                    </a:ext>
                  </a:extLst>
                </a:gridCol>
                <a:gridCol w="1724898">
                  <a:extLst>
                    <a:ext uri="{9D8B030D-6E8A-4147-A177-3AD203B41FA5}">
                      <a16:colId xmlns="" xmlns:a16="http://schemas.microsoft.com/office/drawing/2014/main" val="20001"/>
                    </a:ext>
                  </a:extLst>
                </a:gridCol>
                <a:gridCol w="1157197">
                  <a:extLst>
                    <a:ext uri="{9D8B030D-6E8A-4147-A177-3AD203B41FA5}">
                      <a16:colId xmlns="" xmlns:a16="http://schemas.microsoft.com/office/drawing/2014/main" val="20002"/>
                    </a:ext>
                  </a:extLst>
                </a:gridCol>
                <a:gridCol w="1801903">
                  <a:extLst>
                    <a:ext uri="{9D8B030D-6E8A-4147-A177-3AD203B41FA5}">
                      <a16:colId xmlns="" xmlns:a16="http://schemas.microsoft.com/office/drawing/2014/main" val="20003"/>
                    </a:ext>
                  </a:extLst>
                </a:gridCol>
                <a:gridCol w="2082800">
                  <a:extLst>
                    <a:ext uri="{9D8B030D-6E8A-4147-A177-3AD203B41FA5}">
                      <a16:colId xmlns="" xmlns:a16="http://schemas.microsoft.com/office/drawing/2014/main" val="20004"/>
                    </a:ext>
                  </a:extLst>
                </a:gridCol>
                <a:gridCol w="533791">
                  <a:extLst>
                    <a:ext uri="{9D8B030D-6E8A-4147-A177-3AD203B41FA5}">
                      <a16:colId xmlns="" xmlns:a16="http://schemas.microsoft.com/office/drawing/2014/main" val="20005"/>
                    </a:ext>
                  </a:extLst>
                </a:gridCol>
                <a:gridCol w="1181068">
                  <a:extLst>
                    <a:ext uri="{9D8B030D-6E8A-4147-A177-3AD203B41FA5}">
                      <a16:colId xmlns="" xmlns:a16="http://schemas.microsoft.com/office/drawing/2014/main" val="20006"/>
                    </a:ext>
                  </a:extLst>
                </a:gridCol>
              </a:tblGrid>
              <a:tr h="174936">
                <a:tc>
                  <a:txBody>
                    <a:bodyPr/>
                    <a:lstStyle/>
                    <a:p>
                      <a:pPr marL="68580" algn="ctr">
                        <a:lnSpc>
                          <a:spcPct val="107000"/>
                        </a:lnSpc>
                        <a:spcAft>
                          <a:spcPts val="0"/>
                        </a:spcAft>
                      </a:pPr>
                      <a:r>
                        <a:rPr lang="en-GB" sz="1400" b="1" dirty="0">
                          <a:effectLst/>
                          <a:latin typeface="Arial" panose="020B0604020202020204" pitchFamily="34" charset="0"/>
                          <a:ea typeface="Times New Roman" panose="02020603050405020304" pitchFamily="18" charset="0"/>
                          <a:cs typeface="Arial" panose="020B0604020202020204" pitchFamily="34" charset="0"/>
                        </a:rPr>
                        <a:t>ID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0" algn="ctr" defTabSz="355600">
                        <a:lnSpc>
                          <a:spcPct val="107000"/>
                        </a:lnSpc>
                        <a:spcAft>
                          <a:spcPts val="0"/>
                        </a:spcAft>
                        <a:tabLst>
                          <a:tab pos="177800" algn="l"/>
                          <a:tab pos="444500" algn="l"/>
                          <a:tab pos="723900" algn="l"/>
                        </a:tabLs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Título</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Duración</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96520"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Intérprete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39395"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Título del Álbum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3970"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Año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9210" algn="ctr">
                        <a:lnSpc>
                          <a:spcPct val="107000"/>
                        </a:lnSpc>
                        <a:spcAft>
                          <a:spcPts val="0"/>
                        </a:spcAf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Género</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0"/>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1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62230">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El </a:t>
                      </a:r>
                      <a:r>
                        <a:rPr lang="en-GB" sz="1400" dirty="0" err="1">
                          <a:effectLst/>
                          <a:latin typeface="Arial" panose="020B0604020202020204" pitchFamily="34" charset="0"/>
                          <a:ea typeface="Times New Roman" panose="02020603050405020304" pitchFamily="18" charset="0"/>
                          <a:cs typeface="Arial" panose="020B0604020202020204" pitchFamily="34" charset="0"/>
                        </a:rPr>
                        <a:t>Tiempo</a:t>
                      </a:r>
                      <a:r>
                        <a:rPr lang="en-GB" sz="1400" dirty="0">
                          <a:effectLst/>
                          <a:latin typeface="Arial" panose="020B0604020202020204" pitchFamily="34" charset="0"/>
                          <a:ea typeface="Times New Roman" panose="02020603050405020304" pitchFamily="18" charset="0"/>
                          <a:cs typeface="Arial" panose="020B0604020202020204" pitchFamily="34" charset="0"/>
                        </a:rPr>
                        <a:t> No Para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311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Bersuit Vergarabat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De la cabeza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Rock nacional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1"/>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Mi caramelo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290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err="1">
                          <a:effectLst/>
                          <a:latin typeface="Arial" panose="020B0604020202020204" pitchFamily="34" charset="0"/>
                          <a:ea typeface="Times New Roman" panose="02020603050405020304" pitchFamily="18" charset="0"/>
                          <a:cs typeface="Arial" panose="020B0604020202020204" pitchFamily="34" charset="0"/>
                        </a:rPr>
                        <a:t>Bersuit</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r>
                        <a:rPr lang="en-GB" sz="1400" dirty="0" err="1">
                          <a:effectLst/>
                          <a:latin typeface="Arial" panose="020B0604020202020204" pitchFamily="34" charset="0"/>
                          <a:ea typeface="Times New Roman" panose="02020603050405020304" pitchFamily="18" charset="0"/>
                          <a:cs typeface="Arial" panose="020B0604020202020204" pitchFamily="34" charset="0"/>
                        </a:rPr>
                        <a:t>Vergarabat</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De la cabeza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Rock nacional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2"/>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3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39370">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Party Rock Anthem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408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LMFAO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Sorry for Party Rocking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2011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Electro pop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3"/>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4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Sorry for Party Rocking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421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LMFAO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Sorry for Party Rocking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2011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Electro pop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4"/>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Fix you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255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Coldplay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X&amp;Y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r>
                        <a:rPr lang="en-GB" sz="1400" dirty="0" err="1">
                          <a:effectLst/>
                          <a:latin typeface="Arial" panose="020B0604020202020204" pitchFamily="34" charset="0"/>
                          <a:ea typeface="Times New Roman" panose="02020603050405020304" pitchFamily="18" charset="0"/>
                          <a:cs typeface="Arial" panose="020B0604020202020204" pitchFamily="34" charset="0"/>
                        </a:rPr>
                        <a:t>alternativo</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5"/>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6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Speed of Sound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455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Coldplay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X&amp;Y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r>
                        <a:rPr lang="en-GB" sz="1400" dirty="0" err="1">
                          <a:effectLst/>
                          <a:latin typeface="Arial" panose="020B0604020202020204" pitchFamily="34" charset="0"/>
                          <a:ea typeface="Times New Roman" panose="02020603050405020304" pitchFamily="18" charset="0"/>
                          <a:cs typeface="Arial" panose="020B0604020202020204" pitchFamily="34" charset="0"/>
                        </a:rPr>
                        <a:t>alternativo</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6"/>
                  </a:ext>
                </a:extLst>
              </a:tr>
            </a:tbl>
          </a:graphicData>
        </a:graphic>
      </p:graphicFrame>
    </p:spTree>
    <p:extLst>
      <p:ext uri="{BB962C8B-B14F-4D97-AF65-F5344CB8AC3E}">
        <p14:creationId xmlns:p14="http://schemas.microsoft.com/office/powerpoint/2010/main" val="1348504310"/>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3" name="Marcador de contenido 2"/>
          <p:cNvSpPr>
            <a:spLocks noGrp="1"/>
          </p:cNvSpPr>
          <p:nvPr>
            <p:ph idx="1"/>
          </p:nvPr>
        </p:nvSpPr>
        <p:spPr/>
        <p:txBody>
          <a:bodyPr>
            <a:normAutofit/>
          </a:bodyPr>
          <a:lstStyle/>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Definir las siguientes pistas de música: </a:t>
            </a:r>
            <a:endParaRPr lang="es-AR" altLang="en-US" dirty="0">
              <a:latin typeface="Arial" panose="020B0604020202020204" pitchFamily="34" charset="0"/>
              <a:cs typeface="Arial" panose="020B0604020202020204" pitchFamily="34" charset="0"/>
            </a:endParaRPr>
          </a:p>
          <a:p>
            <a:pPr marL="0" lvl="0" indent="0" eaLnBrk="0" fontAlgn="base" hangingPunct="0">
              <a:lnSpc>
                <a:spcPct val="100000"/>
              </a:lnSpc>
              <a:spcBef>
                <a:spcPct val="0"/>
              </a:spcBef>
              <a:spcAft>
                <a:spcPct val="0"/>
              </a:spcAft>
              <a:buNone/>
            </a:pPr>
            <a:r>
              <a:rPr lang="es-AR" altLang="en-US" dirty="0">
                <a:latin typeface="Arial" panose="020B0604020202020204" pitchFamily="34" charset="0"/>
                <a:ea typeface="Calibri" panose="020F0502020204030204" pitchFamily="34" charset="0"/>
                <a:cs typeface="Arial" panose="020B0604020202020204" pitchFamily="34" charset="0"/>
              </a:rPr>
              <a:t> </a:t>
            </a:r>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273</a:t>
            </a:fld>
            <a:endParaRPr lang="es-AR" dirty="0"/>
          </a:p>
        </p:txBody>
      </p:sp>
      <p:graphicFrame>
        <p:nvGraphicFramePr>
          <p:cNvPr id="6" name="Marcador de contenido 7"/>
          <p:cNvGraphicFramePr>
            <a:graphicFrameLocks/>
          </p:cNvGraphicFramePr>
          <p:nvPr>
            <p:extLst>
              <p:ext uri="{D42A27DB-BD31-4B8C-83A1-F6EECF244321}">
                <p14:modId xmlns:p14="http://schemas.microsoft.com/office/powerpoint/2010/main" val="4143732554"/>
              </p:ext>
            </p:extLst>
          </p:nvPr>
        </p:nvGraphicFramePr>
        <p:xfrm>
          <a:off x="180981" y="3015920"/>
          <a:ext cx="8798278" cy="2870169"/>
        </p:xfrm>
        <a:graphic>
          <a:graphicData uri="http://schemas.openxmlformats.org/drawingml/2006/table">
            <a:tbl>
              <a:tblPr/>
              <a:tblGrid>
                <a:gridCol w="316621">
                  <a:extLst>
                    <a:ext uri="{9D8B030D-6E8A-4147-A177-3AD203B41FA5}">
                      <a16:colId xmlns="" xmlns:a16="http://schemas.microsoft.com/office/drawing/2014/main" val="20000"/>
                    </a:ext>
                  </a:extLst>
                </a:gridCol>
                <a:gridCol w="1724898">
                  <a:extLst>
                    <a:ext uri="{9D8B030D-6E8A-4147-A177-3AD203B41FA5}">
                      <a16:colId xmlns="" xmlns:a16="http://schemas.microsoft.com/office/drawing/2014/main" val="20001"/>
                    </a:ext>
                  </a:extLst>
                </a:gridCol>
                <a:gridCol w="1157197">
                  <a:extLst>
                    <a:ext uri="{9D8B030D-6E8A-4147-A177-3AD203B41FA5}">
                      <a16:colId xmlns="" xmlns:a16="http://schemas.microsoft.com/office/drawing/2014/main" val="20002"/>
                    </a:ext>
                  </a:extLst>
                </a:gridCol>
                <a:gridCol w="1801903">
                  <a:extLst>
                    <a:ext uri="{9D8B030D-6E8A-4147-A177-3AD203B41FA5}">
                      <a16:colId xmlns="" xmlns:a16="http://schemas.microsoft.com/office/drawing/2014/main" val="20003"/>
                    </a:ext>
                  </a:extLst>
                </a:gridCol>
                <a:gridCol w="2082800">
                  <a:extLst>
                    <a:ext uri="{9D8B030D-6E8A-4147-A177-3AD203B41FA5}">
                      <a16:colId xmlns="" xmlns:a16="http://schemas.microsoft.com/office/drawing/2014/main" val="20004"/>
                    </a:ext>
                  </a:extLst>
                </a:gridCol>
                <a:gridCol w="533791">
                  <a:extLst>
                    <a:ext uri="{9D8B030D-6E8A-4147-A177-3AD203B41FA5}">
                      <a16:colId xmlns="" xmlns:a16="http://schemas.microsoft.com/office/drawing/2014/main" val="20005"/>
                    </a:ext>
                  </a:extLst>
                </a:gridCol>
                <a:gridCol w="1181068">
                  <a:extLst>
                    <a:ext uri="{9D8B030D-6E8A-4147-A177-3AD203B41FA5}">
                      <a16:colId xmlns="" xmlns:a16="http://schemas.microsoft.com/office/drawing/2014/main" val="20006"/>
                    </a:ext>
                  </a:extLst>
                </a:gridCol>
              </a:tblGrid>
              <a:tr h="174936">
                <a:tc>
                  <a:txBody>
                    <a:bodyPr/>
                    <a:lstStyle/>
                    <a:p>
                      <a:pPr marL="68580" algn="ctr">
                        <a:lnSpc>
                          <a:spcPct val="107000"/>
                        </a:lnSpc>
                        <a:spcAft>
                          <a:spcPts val="0"/>
                        </a:spcAft>
                      </a:pPr>
                      <a:r>
                        <a:rPr lang="en-GB" sz="1400" b="1" dirty="0">
                          <a:effectLst/>
                          <a:latin typeface="Arial" panose="020B0604020202020204" pitchFamily="34" charset="0"/>
                          <a:ea typeface="Times New Roman" panose="02020603050405020304" pitchFamily="18" charset="0"/>
                          <a:cs typeface="Arial" panose="020B0604020202020204" pitchFamily="34" charset="0"/>
                        </a:rPr>
                        <a:t>ID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0" algn="ctr" defTabSz="355600">
                        <a:lnSpc>
                          <a:spcPct val="107000"/>
                        </a:lnSpc>
                        <a:spcAft>
                          <a:spcPts val="0"/>
                        </a:spcAft>
                        <a:tabLst>
                          <a:tab pos="177800" algn="l"/>
                          <a:tab pos="444500" algn="l"/>
                          <a:tab pos="723900" algn="l"/>
                        </a:tabLs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Título</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Duración</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96520"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Intérprete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39395"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Título del Álbum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3970" algn="ctr">
                        <a:lnSpc>
                          <a:spcPct val="107000"/>
                        </a:lnSpc>
                        <a:spcAft>
                          <a:spcPts val="0"/>
                        </a:spcAft>
                      </a:pPr>
                      <a:r>
                        <a:rPr lang="en-GB" sz="1400" b="1">
                          <a:effectLst/>
                          <a:latin typeface="Arial" panose="020B0604020202020204" pitchFamily="34" charset="0"/>
                          <a:ea typeface="Times New Roman" panose="02020603050405020304" pitchFamily="18" charset="0"/>
                          <a:cs typeface="Arial" panose="020B0604020202020204" pitchFamily="34" charset="0"/>
                        </a:rPr>
                        <a:t>Año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29210" algn="ctr">
                        <a:lnSpc>
                          <a:spcPct val="107000"/>
                        </a:lnSpc>
                        <a:spcAft>
                          <a:spcPts val="0"/>
                        </a:spcAft>
                      </a:pPr>
                      <a:r>
                        <a:rPr lang="en-GB" sz="1400" b="1" dirty="0" err="1">
                          <a:effectLst/>
                          <a:latin typeface="Arial" panose="020B0604020202020204" pitchFamily="34" charset="0"/>
                          <a:ea typeface="Times New Roman" panose="02020603050405020304" pitchFamily="18" charset="0"/>
                          <a:cs typeface="Arial" panose="020B0604020202020204" pitchFamily="34" charset="0"/>
                        </a:rPr>
                        <a:t>Género</a:t>
                      </a:r>
                      <a:r>
                        <a:rPr lang="en-GB" sz="1400" b="1"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0"/>
                  </a:ext>
                </a:extLst>
              </a:tr>
              <a:tr h="348033">
                <a:tc>
                  <a:txBody>
                    <a:bodyPr/>
                    <a:lstStyle/>
                    <a:p>
                      <a:pPr marL="68580" algn="ct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7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Viva la vida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320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Coldplay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Viva la vida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2008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r>
                        <a:rPr lang="en-GB" sz="1400" dirty="0" err="1">
                          <a:effectLst/>
                          <a:latin typeface="Arial" panose="020B0604020202020204" pitchFamily="34" charset="0"/>
                          <a:ea typeface="Times New Roman" panose="02020603050405020304" pitchFamily="18" charset="0"/>
                          <a:cs typeface="Arial" panose="020B0604020202020204" pitchFamily="34" charset="0"/>
                        </a:rPr>
                        <a:t>alternativo</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1"/>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8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6510">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With or </a:t>
                      </a:r>
                      <a:r>
                        <a:rPr lang="en-GB" sz="1400" dirty="0" err="1">
                          <a:effectLst/>
                          <a:latin typeface="Arial" panose="020B0604020202020204" pitchFamily="34" charset="0"/>
                          <a:ea typeface="Times New Roman" panose="02020603050405020304" pitchFamily="18" charset="0"/>
                          <a:cs typeface="Arial" panose="020B0604020202020204" pitchFamily="34" charset="0"/>
                        </a:rPr>
                        <a:t>whitout</a:t>
                      </a:r>
                      <a:r>
                        <a:rPr lang="en-GB" sz="1400" dirty="0">
                          <a:effectLst/>
                          <a:latin typeface="Arial" panose="020B0604020202020204" pitchFamily="34" charset="0"/>
                          <a:ea typeface="Times New Roman" panose="02020603050405020304" pitchFamily="18" charset="0"/>
                          <a:cs typeface="Arial" panose="020B0604020202020204" pitchFamily="34" charset="0"/>
                        </a:rPr>
                        <a:t> you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360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U2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The Joshua Tree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1987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Rock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2"/>
                  </a:ext>
                </a:extLst>
              </a:tr>
              <a:tr h="348033">
                <a:tc>
                  <a:txBody>
                    <a:bodyPr/>
                    <a:lstStyle/>
                    <a:p>
                      <a:pPr marL="68580"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9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Vertigo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355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U2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3970">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How to Dismantle an Atomic Bomb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2004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3"/>
                  </a:ext>
                </a:extLst>
              </a:tr>
              <a:tr h="348033">
                <a:tc>
                  <a:txBody>
                    <a:bodyPr/>
                    <a:lstStyle/>
                    <a:p>
                      <a:pPr marL="68580" algn="ctr">
                        <a:lnSpc>
                          <a:spcPct val="107000"/>
                        </a:lnSpc>
                        <a:spcAft>
                          <a:spcPts val="0"/>
                        </a:spcAft>
                      </a:pPr>
                      <a:r>
                        <a:rPr lang="en-GB" sz="1400" b="0">
                          <a:effectLst/>
                          <a:latin typeface="Arial" panose="020B0604020202020204" pitchFamily="34" charset="0"/>
                          <a:ea typeface="Times New Roman" panose="02020603050405020304" pitchFamily="18" charset="0"/>
                          <a:cs typeface="Arial" panose="020B0604020202020204" pitchFamily="34" charset="0"/>
                        </a:rPr>
                        <a:t>10 </a:t>
                      </a:r>
                      <a:endParaRPr lang="en-GB" sz="1400" b="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b="0">
                          <a:effectLst/>
                          <a:latin typeface="Arial" panose="020B0604020202020204" pitchFamily="34" charset="0"/>
                          <a:ea typeface="Times New Roman" panose="02020603050405020304" pitchFamily="18" charset="0"/>
                          <a:cs typeface="Arial" panose="020B0604020202020204" pitchFamily="34" charset="0"/>
                        </a:rPr>
                        <a:t>City of Blinding Lights </a:t>
                      </a:r>
                      <a:endParaRPr lang="en-GB" sz="1400" b="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284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U2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13970">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How to Dismantle an Atomic Bomb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2004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4"/>
                  </a:ext>
                </a:extLst>
              </a:tr>
              <a:tr h="348033">
                <a:tc>
                  <a:txBody>
                    <a:bodyPr/>
                    <a:lstStyle/>
                    <a:p>
                      <a:pPr marL="68580" algn="ctr">
                        <a:lnSpc>
                          <a:spcPct val="107000"/>
                        </a:lnSpc>
                        <a:spcAft>
                          <a:spcPts val="0"/>
                        </a:spcAft>
                      </a:pPr>
                      <a:r>
                        <a:rPr lang="en-GB" sz="1400" b="0">
                          <a:effectLst/>
                          <a:latin typeface="Arial" panose="020B0604020202020204" pitchFamily="34" charset="0"/>
                          <a:ea typeface="Times New Roman" panose="02020603050405020304" pitchFamily="18" charset="0"/>
                          <a:cs typeface="Arial" panose="020B0604020202020204" pitchFamily="34" charset="0"/>
                        </a:rPr>
                        <a:t>11 </a:t>
                      </a:r>
                      <a:endParaRPr lang="en-GB" sz="1400" b="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x-none" sz="1400" b="0">
                          <a:effectLst/>
                          <a:latin typeface="Arial" panose="020B0604020202020204" pitchFamily="34" charset="0"/>
                          <a:ea typeface="Times New Roman" panose="02020603050405020304" pitchFamily="18" charset="0"/>
                          <a:cs typeface="Arial" panose="020B0604020202020204" pitchFamily="34" charset="0"/>
                        </a:rPr>
                        <a:t>A la luz de la luna </a:t>
                      </a:r>
                      <a:endParaRPr lang="en-GB" sz="1400" b="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438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El Indio Solari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Pajaritos, bravos muchachitos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2013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a:t>
                      </a:r>
                      <a:r>
                        <a:rPr lang="en-GB" sz="1400" dirty="0" err="1">
                          <a:effectLst/>
                          <a:latin typeface="Arial" panose="020B0604020202020204" pitchFamily="34" charset="0"/>
                          <a:ea typeface="Times New Roman" panose="02020603050405020304" pitchFamily="18" charset="0"/>
                          <a:cs typeface="Arial" panose="020B0604020202020204" pitchFamily="34" charset="0"/>
                        </a:rPr>
                        <a:t>nacional</a:t>
                      </a:r>
                      <a:r>
                        <a:rPr lang="en-GB" sz="1400" dirty="0">
                          <a:effectLst/>
                          <a:latin typeface="Arial" panose="020B0604020202020204" pitchFamily="34" charset="0"/>
                          <a:ea typeface="Times New Roman" panose="02020603050405020304" pitchFamily="18" charset="0"/>
                          <a:cs typeface="Arial" panose="020B0604020202020204" pitchFamily="34" charset="0"/>
                        </a:rPr>
                        <a:t>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5"/>
                  </a:ext>
                </a:extLst>
              </a:tr>
              <a:tr h="348033">
                <a:tc>
                  <a:txBody>
                    <a:bodyPr/>
                    <a:lstStyle/>
                    <a:p>
                      <a:pPr marL="68580" algn="ctr">
                        <a:lnSpc>
                          <a:spcPct val="107000"/>
                        </a:lnSpc>
                        <a:spcAft>
                          <a:spcPts val="0"/>
                        </a:spcAft>
                      </a:pPr>
                      <a:r>
                        <a:rPr lang="en-GB" sz="1400" b="0" dirty="0">
                          <a:effectLst/>
                          <a:latin typeface="Arial" panose="020B0604020202020204" pitchFamily="34" charset="0"/>
                          <a:ea typeface="Times New Roman" panose="02020603050405020304" pitchFamily="18" charset="0"/>
                          <a:cs typeface="Arial" panose="020B0604020202020204" pitchFamily="34" charset="0"/>
                        </a:rPr>
                        <a:t>12 </a:t>
                      </a:r>
                      <a:endParaRPr lang="en-GB" sz="1400" b="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b="0" dirty="0" err="1">
                          <a:effectLst/>
                          <a:latin typeface="Arial" panose="020B0604020202020204" pitchFamily="34" charset="0"/>
                          <a:ea typeface="Times New Roman" panose="02020603050405020304" pitchFamily="18" charset="0"/>
                          <a:cs typeface="Arial" panose="020B0604020202020204" pitchFamily="34" charset="0"/>
                        </a:rPr>
                        <a:t>Yo</a:t>
                      </a:r>
                      <a:r>
                        <a:rPr lang="en-GB" sz="1400" b="0" dirty="0">
                          <a:effectLst/>
                          <a:latin typeface="Arial" panose="020B0604020202020204" pitchFamily="34" charset="0"/>
                          <a:ea typeface="Times New Roman" panose="02020603050405020304" pitchFamily="18" charset="0"/>
                          <a:cs typeface="Arial" panose="020B0604020202020204" pitchFamily="34" charset="0"/>
                        </a:rPr>
                        <a:t> </a:t>
                      </a:r>
                      <a:r>
                        <a:rPr lang="en-GB" sz="1400" b="0" dirty="0" err="1">
                          <a:effectLst/>
                          <a:latin typeface="Arial" panose="020B0604020202020204" pitchFamily="34" charset="0"/>
                          <a:ea typeface="Times New Roman" panose="02020603050405020304" pitchFamily="18" charset="0"/>
                          <a:cs typeface="Arial" panose="020B0604020202020204" pitchFamily="34" charset="0"/>
                        </a:rPr>
                        <a:t>Canibal</a:t>
                      </a:r>
                      <a:r>
                        <a:rPr lang="en-GB" sz="1400" b="0" dirty="0">
                          <a:effectLst/>
                          <a:latin typeface="Arial" panose="020B0604020202020204" pitchFamily="34" charset="0"/>
                          <a:ea typeface="Times New Roman" panose="02020603050405020304" pitchFamily="18" charset="0"/>
                          <a:cs typeface="Arial" panose="020B0604020202020204" pitchFamily="34" charset="0"/>
                        </a:rPr>
                        <a:t> </a:t>
                      </a:r>
                      <a:endParaRPr lang="en-GB" sz="1400" b="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258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R="86995">
                        <a:lnSpc>
                          <a:spcPct val="107000"/>
                        </a:lnSpc>
                        <a:spcAft>
                          <a:spcPts val="0"/>
                        </a:spcAft>
                      </a:pPr>
                      <a:r>
                        <a:rPr lang="x-none" sz="1400">
                          <a:effectLst/>
                          <a:latin typeface="Arial" panose="020B0604020202020204" pitchFamily="34" charset="0"/>
                          <a:ea typeface="Times New Roman" panose="02020603050405020304" pitchFamily="18" charset="0"/>
                          <a:cs typeface="Arial" panose="020B0604020202020204" pitchFamily="34" charset="0"/>
                        </a:rPr>
                        <a:t>Patricio rey y sus redonditos de ricota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a:effectLst/>
                          <a:latin typeface="Arial" panose="020B0604020202020204" pitchFamily="34" charset="0"/>
                          <a:ea typeface="Times New Roman" panose="02020603050405020304" pitchFamily="18" charset="0"/>
                          <a:cs typeface="Arial" panose="020B0604020202020204" pitchFamily="34" charset="0"/>
                        </a:rPr>
                        <a:t>Lobo Suelto, Cordero atado </a:t>
                      </a:r>
                      <a:endParaRPr lang="en-GB" sz="140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1993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GB" sz="1400" dirty="0">
                          <a:effectLst/>
                          <a:latin typeface="Arial" panose="020B0604020202020204" pitchFamily="34" charset="0"/>
                          <a:ea typeface="Times New Roman" panose="02020603050405020304" pitchFamily="18" charset="0"/>
                          <a:cs typeface="Arial" panose="020B0604020202020204" pitchFamily="34" charset="0"/>
                        </a:rPr>
                        <a:t>Rock Nacional </a:t>
                      </a:r>
                      <a:endParaRPr lang="en-GB" sz="1400" dirty="0">
                        <a:effectLst/>
                        <a:latin typeface="Arial" panose="020B0604020202020204" pitchFamily="34" charset="0"/>
                        <a:ea typeface="Calibri" panose="020F0502020204030204" pitchFamily="34" charset="0"/>
                        <a:cs typeface="Arial" panose="020B0604020202020204" pitchFamily="34" charset="0"/>
                      </a:endParaRPr>
                    </a:p>
                  </a:txBody>
                  <a:tcPr marL="0" marR="41666" marT="1838"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6"/>
                  </a:ext>
                </a:extLst>
              </a:tr>
            </a:tbl>
          </a:graphicData>
        </a:graphic>
      </p:graphicFrame>
    </p:spTree>
    <p:extLst>
      <p:ext uri="{BB962C8B-B14F-4D97-AF65-F5344CB8AC3E}">
        <p14:creationId xmlns:p14="http://schemas.microsoft.com/office/powerpoint/2010/main" val="526295420"/>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3" name="Marcador de contenido 2"/>
          <p:cNvSpPr>
            <a:spLocks noGrp="1"/>
          </p:cNvSpPr>
          <p:nvPr>
            <p:ph idx="1"/>
          </p:nvPr>
        </p:nvSpPr>
        <p:spPr/>
        <p:txBody>
          <a:bodyPr>
            <a:normAutofit fontScale="92500" lnSpcReduction="20000"/>
          </a:bodyPr>
          <a:lstStyle/>
          <a:p>
            <a:pPr marL="0" lvl="0" indent="0" eaLnBrk="0" fontAlgn="base" hangingPunct="0">
              <a:lnSpc>
                <a:spcPct val="100000"/>
              </a:lnSpc>
              <a:spcBef>
                <a:spcPct val="0"/>
              </a:spcBef>
              <a:spcAft>
                <a:spcPct val="0"/>
              </a:spcAft>
              <a:buNone/>
            </a:pPr>
            <a:r>
              <a:rPr lang="es-AR" altLang="en-US" dirty="0">
                <a:latin typeface="Arial" panose="020B0604020202020204" pitchFamily="34" charset="0"/>
                <a:ea typeface="Calibri" panose="020F0502020204030204" pitchFamily="34" charset="0"/>
                <a:cs typeface="Arial" panose="020B0604020202020204" pitchFamily="34" charset="0"/>
              </a:rPr>
              <a:t> </a:t>
            </a: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Definir las siguientes listas de reproducción con el orden especificado:</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b="1" dirty="0" err="1">
                <a:latin typeface="Arial" panose="020B0604020202020204" pitchFamily="34" charset="0"/>
                <a:ea typeface="Times New Roman" panose="02020603050405020304" pitchFamily="18" charset="0"/>
                <a:cs typeface="Arial" panose="020B0604020202020204" pitchFamily="34" charset="0"/>
              </a:rPr>
              <a:t>Clasicos</a:t>
            </a:r>
            <a:r>
              <a:rPr lang="es-AR" altLang="en-US" b="1" dirty="0">
                <a:latin typeface="Arial" panose="020B0604020202020204" pitchFamily="34" charset="0"/>
                <a:ea typeface="Times New Roman" panose="02020603050405020304" pitchFamily="18" charset="0"/>
                <a:cs typeface="Arial" panose="020B0604020202020204" pitchFamily="34" charset="0"/>
              </a:rPr>
              <a:t> del Rock</a:t>
            </a:r>
            <a:r>
              <a:rPr lang="es-AR" altLang="en-US" dirty="0">
                <a:latin typeface="Arial" panose="020B0604020202020204" pitchFamily="34" charset="0"/>
                <a:ea typeface="Calibri" panose="020F0502020204030204" pitchFamily="34" charset="0"/>
                <a:cs typeface="Arial" panose="020B0604020202020204" pitchFamily="34" charset="0"/>
              </a:rPr>
              <a:t>: pistas Nº 1, 2, 8, 9, 10,12 </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b="1" dirty="0">
                <a:latin typeface="Arial" panose="020B0604020202020204" pitchFamily="34" charset="0"/>
                <a:ea typeface="Times New Roman" panose="02020603050405020304" pitchFamily="18" charset="0"/>
                <a:cs typeface="Arial" panose="020B0604020202020204" pitchFamily="34" charset="0"/>
              </a:rPr>
              <a:t>Lo mejor:</a:t>
            </a:r>
            <a:r>
              <a:rPr lang="es-AR" altLang="en-US" dirty="0">
                <a:latin typeface="Arial" panose="020B0604020202020204" pitchFamily="34" charset="0"/>
                <a:ea typeface="Calibri" panose="020F0502020204030204" pitchFamily="34" charset="0"/>
                <a:cs typeface="Arial" panose="020B0604020202020204" pitchFamily="34" charset="0"/>
              </a:rPr>
              <a:t> pistas Nº 3, 4, 7,12. </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b="1" dirty="0" err="1">
                <a:latin typeface="Arial" panose="020B0604020202020204" pitchFamily="34" charset="0"/>
                <a:ea typeface="Times New Roman" panose="02020603050405020304" pitchFamily="18" charset="0"/>
                <a:cs typeface="Arial" panose="020B0604020202020204" pitchFamily="34" charset="0"/>
              </a:rPr>
              <a:t>Coldplay</a:t>
            </a:r>
            <a:r>
              <a:rPr lang="es-AR" altLang="en-US" b="1" dirty="0">
                <a:latin typeface="Arial" panose="020B0604020202020204" pitchFamily="34" charset="0"/>
                <a:ea typeface="Times New Roman" panose="02020603050405020304" pitchFamily="18" charset="0"/>
                <a:cs typeface="Arial" panose="020B0604020202020204" pitchFamily="34" charset="0"/>
              </a:rPr>
              <a:t>:</a:t>
            </a:r>
            <a:r>
              <a:rPr lang="es-AR" altLang="en-US" dirty="0">
                <a:latin typeface="Arial" panose="020B0604020202020204" pitchFamily="34" charset="0"/>
                <a:ea typeface="Calibri" panose="020F0502020204030204" pitchFamily="34" charset="0"/>
                <a:cs typeface="Arial" panose="020B0604020202020204" pitchFamily="34" charset="0"/>
              </a:rPr>
              <a:t> pistas Nº 5, 6, 7 </a:t>
            </a:r>
            <a:endParaRPr lang="es-AR" altLang="en-US" dirty="0">
              <a:latin typeface="Arial" panose="020B0604020202020204" pitchFamily="34" charset="0"/>
              <a:cs typeface="Arial" panose="020B0604020202020204" pitchFamily="34" charset="0"/>
            </a:endParaRPr>
          </a:p>
          <a:p>
            <a:pPr lvl="1" eaLnBrk="0" fontAlgn="base" hangingPunct="0">
              <a:lnSpc>
                <a:spcPct val="100000"/>
              </a:lnSpc>
              <a:spcBef>
                <a:spcPct val="0"/>
              </a:spcBef>
              <a:spcAft>
                <a:spcPct val="0"/>
              </a:spcAft>
            </a:pPr>
            <a:r>
              <a:rPr lang="es-AR" altLang="en-US" b="1" dirty="0">
                <a:latin typeface="Arial" panose="020B0604020202020204" pitchFamily="34" charset="0"/>
                <a:ea typeface="Times New Roman" panose="02020603050405020304" pitchFamily="18" charset="0"/>
                <a:cs typeface="Arial" panose="020B0604020202020204" pitchFamily="34" charset="0"/>
              </a:rPr>
              <a:t>El Indio:</a:t>
            </a:r>
            <a:r>
              <a:rPr lang="es-AR" altLang="en-US" dirty="0">
                <a:latin typeface="Arial" panose="020B0604020202020204" pitchFamily="34" charset="0"/>
                <a:ea typeface="Calibri" panose="020F0502020204030204" pitchFamily="34" charset="0"/>
                <a:cs typeface="Arial" panose="020B0604020202020204" pitchFamily="34" charset="0"/>
              </a:rPr>
              <a:t> 12, 11. </a:t>
            </a: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Imprimir por pantalla las listas “Clásicos del Rock”, “Lo mejor” y “</a:t>
            </a:r>
            <a:r>
              <a:rPr lang="es-AR" altLang="en-US" dirty="0" err="1">
                <a:latin typeface="Arial" panose="020B0604020202020204" pitchFamily="34" charset="0"/>
                <a:ea typeface="Calibri" panose="020F0502020204030204" pitchFamily="34" charset="0"/>
                <a:cs typeface="Arial" panose="020B0604020202020204" pitchFamily="34" charset="0"/>
              </a:rPr>
              <a:t>Coldplay</a:t>
            </a:r>
            <a:r>
              <a:rPr lang="es-AR" altLang="en-US" dirty="0">
                <a:latin typeface="Arial" panose="020B0604020202020204" pitchFamily="34" charset="0"/>
                <a:ea typeface="Calibri" panose="020F0502020204030204" pitchFamily="34" charset="0"/>
                <a:cs typeface="Arial" panose="020B0604020202020204" pitchFamily="34" charset="0"/>
              </a:rPr>
              <a:t>”. </a:t>
            </a:r>
            <a:endParaRPr lang="es-AR" altLang="en-US" dirty="0">
              <a:latin typeface="Arial" panose="020B0604020202020204" pitchFamily="34" charset="0"/>
              <a:cs typeface="Arial" panose="020B0604020202020204" pitchFamily="34" charset="0"/>
            </a:endParaRPr>
          </a:p>
          <a:p>
            <a:pPr eaLnBrk="0" fontAlgn="base" hangingPunct="0">
              <a:lnSpc>
                <a:spcPct val="100000"/>
              </a:lnSpc>
              <a:spcBef>
                <a:spcPct val="0"/>
              </a:spcBef>
              <a:spcAft>
                <a:spcPct val="0"/>
              </a:spcAft>
            </a:pPr>
            <a:endParaRPr lang="es-AR" altLang="en-US" dirty="0">
              <a:latin typeface="Arial" panose="020B0604020202020204" pitchFamily="34" charset="0"/>
              <a:ea typeface="Calibri" panose="020F0502020204030204" pitchFamily="34" charset="0"/>
              <a:cs typeface="Arial" panose="020B0604020202020204" pitchFamily="34" charset="0"/>
            </a:endParaRPr>
          </a:p>
          <a:p>
            <a:pPr eaLnBrk="0" fontAlgn="base" hangingPunct="0">
              <a:lnSpc>
                <a:spcPct val="100000"/>
              </a:lnSpc>
              <a:spcBef>
                <a:spcPct val="0"/>
              </a:spcBef>
              <a:spcAft>
                <a:spcPct val="0"/>
              </a:spcAft>
            </a:pPr>
            <a:r>
              <a:rPr lang="es-AR" altLang="en-US" dirty="0">
                <a:latin typeface="Arial" panose="020B0604020202020204" pitchFamily="34" charset="0"/>
                <a:ea typeface="Calibri" panose="020F0502020204030204" pitchFamily="34" charset="0"/>
                <a:cs typeface="Arial" panose="020B0604020202020204" pitchFamily="34" charset="0"/>
              </a:rPr>
              <a:t>Imprimir por pantalla la duración total de cada </a:t>
            </a:r>
            <a:r>
              <a:rPr lang="es-AR" altLang="en-US" dirty="0" err="1">
                <a:latin typeface="Arial" panose="020B0604020202020204" pitchFamily="34" charset="0"/>
                <a:ea typeface="Calibri" panose="020F0502020204030204" pitchFamily="34" charset="0"/>
                <a:cs typeface="Arial" panose="020B0604020202020204" pitchFamily="34" charset="0"/>
              </a:rPr>
              <a:t>playlist</a:t>
            </a:r>
            <a:r>
              <a:rPr lang="es-AR" altLang="en-US" dirty="0">
                <a:latin typeface="Arial" panose="020B0604020202020204" pitchFamily="34" charset="0"/>
                <a:ea typeface="Calibri" panose="020F0502020204030204" pitchFamily="34" charset="0"/>
                <a:cs typeface="Arial" panose="020B0604020202020204" pitchFamily="34" charset="0"/>
              </a:rPr>
              <a:t> definida.</a:t>
            </a:r>
            <a:endParaRPr lang="es-AR" dirty="0"/>
          </a:p>
          <a:p>
            <a:pPr marL="0" lvl="0" indent="0" eaLnBrk="0" fontAlgn="base" hangingPunct="0">
              <a:lnSpc>
                <a:spcPct val="100000"/>
              </a:lnSpc>
              <a:spcBef>
                <a:spcPct val="0"/>
              </a:spcBef>
              <a:spcAft>
                <a:spcPct val="0"/>
              </a:spcAft>
              <a:buFontTx/>
              <a:buChar char="•"/>
            </a:pPr>
            <a:endParaRPr lang="es-AR" dirty="0"/>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274</a:t>
            </a:fld>
            <a:endParaRPr lang="es-AR" dirty="0"/>
          </a:p>
        </p:txBody>
      </p:sp>
    </p:spTree>
    <p:extLst>
      <p:ext uri="{BB962C8B-B14F-4D97-AF65-F5344CB8AC3E}">
        <p14:creationId xmlns:p14="http://schemas.microsoft.com/office/powerpoint/2010/main" val="2916871278"/>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3" name="Marcador de contenido 2"/>
          <p:cNvSpPr>
            <a:spLocks noGrp="1"/>
          </p:cNvSpPr>
          <p:nvPr>
            <p:ph idx="1"/>
          </p:nvPr>
        </p:nvSpPr>
        <p:spPr/>
        <p:txBody>
          <a:bodyPr>
            <a:noAutofit/>
          </a:bodyPr>
          <a:lstStyle/>
          <a:p>
            <a:pPr marL="0" indent="0" algn="ctr">
              <a:buNone/>
            </a:pPr>
            <a:r>
              <a:rPr lang="es-AR" sz="2600" dirty="0">
                <a:solidFill>
                  <a:srgbClr val="FF0000"/>
                </a:solidFill>
                <a:latin typeface="Arial" panose="020B0604020202020204" pitchFamily="34" charset="0"/>
                <a:ea typeface="Calibri" panose="020F0502020204030204" pitchFamily="34" charset="0"/>
                <a:cs typeface="Arial" panose="020B0604020202020204" pitchFamily="34" charset="0"/>
              </a:rPr>
              <a:t>La resolución de este ejercicio es muy similar a la obtenida para el problema de Héroes y Villanos. Se conforma de 3 clases: </a:t>
            </a:r>
            <a:r>
              <a:rPr lang="es-AR" sz="2600" dirty="0" err="1">
                <a:solidFill>
                  <a:srgbClr val="FF0000"/>
                </a:solidFill>
                <a:latin typeface="Consolas" panose="020B0609020204030204" pitchFamily="49" charset="0"/>
                <a:ea typeface="Calibri" panose="020F0502020204030204" pitchFamily="34" charset="0"/>
                <a:cs typeface="Calibri" panose="020F0502020204030204" pitchFamily="34" charset="0"/>
              </a:rPr>
              <a:t>Coleccion</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s-AR" sz="2600" dirty="0" err="1">
                <a:solidFill>
                  <a:srgbClr val="FF0000"/>
                </a:solidFill>
                <a:latin typeface="Consolas" panose="020B0609020204030204" pitchFamily="49" charset="0"/>
                <a:ea typeface="Calibri" panose="020F0502020204030204" pitchFamily="34" charset="0"/>
                <a:cs typeface="Calibri" panose="020F0502020204030204" pitchFamily="34" charset="0"/>
              </a:rPr>
              <a:t>Playlist</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y </a:t>
            </a:r>
            <a:r>
              <a:rPr lang="es-AR" sz="2600" dirty="0">
                <a:solidFill>
                  <a:srgbClr val="FF0000"/>
                </a:solidFill>
                <a:latin typeface="Consolas" panose="020B0609020204030204" pitchFamily="49" charset="0"/>
                <a:ea typeface="Calibri" panose="020F0502020204030204" pitchFamily="34" charset="0"/>
                <a:cs typeface="Calibri" panose="020F0502020204030204" pitchFamily="34" charset="0"/>
              </a:rPr>
              <a:t>Pista</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s-AR" sz="2600" dirty="0" err="1">
                <a:solidFill>
                  <a:srgbClr val="FF0000"/>
                </a:solidFill>
                <a:latin typeface="Consolas" panose="020B0609020204030204" pitchFamily="49" charset="0"/>
                <a:ea typeface="Calibri" panose="020F0502020204030204" pitchFamily="34" charset="0"/>
                <a:cs typeface="Calibri" panose="020F0502020204030204" pitchFamily="34" charset="0"/>
              </a:rPr>
              <a:t>Coleccion</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s-AR" sz="2600" dirty="0">
                <a:solidFill>
                  <a:srgbClr val="FF0000"/>
                </a:solidFill>
                <a:latin typeface="Arial" panose="020B0604020202020204" pitchFamily="34" charset="0"/>
                <a:ea typeface="Calibri" panose="020F0502020204030204" pitchFamily="34" charset="0"/>
                <a:cs typeface="Arial" panose="020B0604020202020204" pitchFamily="34" charset="0"/>
              </a:rPr>
              <a:t>es el padre de una jerarquía de la que heredan</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s-AR" sz="2600" dirty="0" err="1">
                <a:solidFill>
                  <a:srgbClr val="FF0000"/>
                </a:solidFill>
                <a:latin typeface="Consolas" panose="020B0609020204030204" pitchFamily="49" charset="0"/>
                <a:ea typeface="Calibri" panose="020F0502020204030204" pitchFamily="34" charset="0"/>
                <a:cs typeface="Calibri" panose="020F0502020204030204" pitchFamily="34" charset="0"/>
              </a:rPr>
              <a:t>Playlist</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y </a:t>
            </a:r>
            <a:r>
              <a:rPr lang="es-AR" sz="2600" dirty="0">
                <a:solidFill>
                  <a:srgbClr val="FF0000"/>
                </a:solidFill>
                <a:latin typeface="Consolas" panose="020B0609020204030204" pitchFamily="49" charset="0"/>
                <a:ea typeface="Calibri" panose="020F0502020204030204" pitchFamily="34" charset="0"/>
                <a:cs typeface="Calibri" panose="020F0502020204030204" pitchFamily="34" charset="0"/>
              </a:rPr>
              <a:t>Pista</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s-AR" sz="2600" dirty="0">
                <a:solidFill>
                  <a:srgbClr val="FF0000"/>
                </a:solidFill>
                <a:latin typeface="Arial" panose="020B0604020202020204" pitchFamily="34" charset="0"/>
                <a:ea typeface="Calibri" panose="020F0502020204030204" pitchFamily="34" charset="0"/>
                <a:cs typeface="Arial" panose="020B0604020202020204" pitchFamily="34" charset="0"/>
              </a:rPr>
              <a:t>La </a:t>
            </a:r>
            <a:r>
              <a:rPr lang="es-AR" sz="2600" dirty="0" err="1">
                <a:solidFill>
                  <a:srgbClr val="FF0000"/>
                </a:solidFill>
                <a:latin typeface="Consolas" panose="020B0609020204030204" pitchFamily="49" charset="0"/>
                <a:ea typeface="Calibri" panose="020F0502020204030204" pitchFamily="34" charset="0"/>
                <a:cs typeface="Calibri" panose="020F0502020204030204" pitchFamily="34" charset="0"/>
              </a:rPr>
              <a:t>Playlist</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s-AR" sz="2600" dirty="0">
                <a:solidFill>
                  <a:srgbClr val="FF0000"/>
                </a:solidFill>
                <a:latin typeface="Arial" panose="020B0604020202020204" pitchFamily="34" charset="0"/>
                <a:ea typeface="Calibri" panose="020F0502020204030204" pitchFamily="34" charset="0"/>
                <a:cs typeface="Arial" panose="020B0604020202020204" pitchFamily="34" charset="0"/>
              </a:rPr>
              <a:t>contiene un conjunto de </a:t>
            </a:r>
            <a:r>
              <a:rPr lang="es-AR" sz="2600" dirty="0" err="1">
                <a:solidFill>
                  <a:srgbClr val="FF0000"/>
                </a:solidFill>
                <a:latin typeface="Consolas" panose="020B0609020204030204" pitchFamily="49" charset="0"/>
                <a:ea typeface="Calibri" panose="020F0502020204030204" pitchFamily="34" charset="0"/>
                <a:cs typeface="Calibri" panose="020F0502020204030204" pitchFamily="34" charset="0"/>
              </a:rPr>
              <a:t>Coleccion</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s-AR" sz="2600" dirty="0">
                <a:solidFill>
                  <a:srgbClr val="FF0000"/>
                </a:solidFill>
                <a:latin typeface="Arial" panose="020B0604020202020204" pitchFamily="34" charset="0"/>
                <a:ea typeface="Calibri" panose="020F0502020204030204" pitchFamily="34" charset="0"/>
                <a:cs typeface="Arial" panose="020B0604020202020204" pitchFamily="34" charset="0"/>
              </a:rPr>
              <a:t>La funcionalidad a implementar son métodos </a:t>
            </a:r>
            <a:r>
              <a:rPr lang="es-AR" sz="2600" dirty="0" err="1">
                <a:solidFill>
                  <a:srgbClr val="FF0000"/>
                </a:solidFill>
                <a:latin typeface="Consolas" panose="020B0609020204030204" pitchFamily="49" charset="0"/>
                <a:ea typeface="Calibri" panose="020F0502020204030204" pitchFamily="34" charset="0"/>
                <a:cs typeface="Calibri" panose="020F0502020204030204" pitchFamily="34" charset="0"/>
              </a:rPr>
              <a:t>get</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s-AR" sz="2600" dirty="0">
                <a:solidFill>
                  <a:srgbClr val="FF0000"/>
                </a:solidFill>
                <a:latin typeface="Arial" panose="020B0604020202020204" pitchFamily="34" charset="0"/>
                <a:ea typeface="Calibri" panose="020F0502020204030204" pitchFamily="34" charset="0"/>
                <a:cs typeface="Arial" panose="020B0604020202020204" pitchFamily="34" charset="0"/>
              </a:rPr>
              <a:t>los cuales en la </a:t>
            </a:r>
            <a:r>
              <a:rPr lang="es-AR" sz="2600" dirty="0">
                <a:solidFill>
                  <a:srgbClr val="FF0000"/>
                </a:solidFill>
                <a:latin typeface="Consolas" panose="020B0609020204030204" pitchFamily="49" charset="0"/>
                <a:ea typeface="Calibri" panose="020F0502020204030204" pitchFamily="34" charset="0"/>
                <a:cs typeface="Calibri" panose="020F0502020204030204" pitchFamily="34" charset="0"/>
              </a:rPr>
              <a:t>Pista</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s-AR" sz="2600" dirty="0">
                <a:solidFill>
                  <a:srgbClr val="FF0000"/>
                </a:solidFill>
                <a:latin typeface="Arial" panose="020B0604020202020204" pitchFamily="34" charset="0"/>
                <a:ea typeface="Calibri" panose="020F0502020204030204" pitchFamily="34" charset="0"/>
                <a:cs typeface="Arial" panose="020B0604020202020204" pitchFamily="34" charset="0"/>
              </a:rPr>
              <a:t>retornan los valores de sus atributos directo, mientras que en la </a:t>
            </a:r>
            <a:r>
              <a:rPr lang="es-AR" sz="2600" dirty="0" err="1">
                <a:solidFill>
                  <a:srgbClr val="FF0000"/>
                </a:solidFill>
                <a:latin typeface="Consolas" panose="020B0609020204030204" pitchFamily="49" charset="0"/>
                <a:ea typeface="Calibri" panose="020F0502020204030204" pitchFamily="34" charset="0"/>
                <a:cs typeface="Calibri" panose="020F0502020204030204" pitchFamily="34" charset="0"/>
              </a:rPr>
              <a:t>Playlist</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s-AR" sz="2600" dirty="0">
                <a:solidFill>
                  <a:srgbClr val="FF0000"/>
                </a:solidFill>
                <a:latin typeface="Arial" panose="020B0604020202020204" pitchFamily="34" charset="0"/>
                <a:ea typeface="Calibri" panose="020F0502020204030204" pitchFamily="34" charset="0"/>
                <a:cs typeface="Arial" panose="020B0604020202020204" pitchFamily="34" charset="0"/>
              </a:rPr>
              <a:t>tienen que recorrer todos sus elementos y hacer alguna operación con ellos (análogo al </a:t>
            </a:r>
            <a:r>
              <a:rPr lang="es-AR" sz="2600" dirty="0" err="1">
                <a:solidFill>
                  <a:srgbClr val="FF0000"/>
                </a:solidFill>
                <a:latin typeface="Consolas" panose="020B0609020204030204" pitchFamily="49" charset="0"/>
                <a:ea typeface="Calibri" panose="020F0502020204030204" pitchFamily="34" charset="0"/>
                <a:cs typeface="Calibri" panose="020F0502020204030204" pitchFamily="34" charset="0"/>
              </a:rPr>
              <a:t>getFuerza</a:t>
            </a:r>
            <a:r>
              <a:rPr lang="es-AR" sz="2600"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s-AR" sz="2600" dirty="0">
                <a:solidFill>
                  <a:srgbClr val="FF0000"/>
                </a:solidFill>
                <a:latin typeface="Arial" panose="020B0604020202020204" pitchFamily="34" charset="0"/>
                <a:ea typeface="Calibri" panose="020F0502020204030204" pitchFamily="34" charset="0"/>
                <a:cs typeface="Arial" panose="020B0604020202020204" pitchFamily="34" charset="0"/>
              </a:rPr>
              <a:t>del problema de Héroes y Villanos).</a:t>
            </a:r>
          </a:p>
          <a:p>
            <a:endParaRPr lang="es-AR" sz="26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275</a:t>
            </a:fld>
            <a:endParaRPr lang="es-AR" dirty="0"/>
          </a:p>
        </p:txBody>
      </p:sp>
      <p:sp>
        <p:nvSpPr>
          <p:cNvPr id="6" name="Rectángulo 5"/>
          <p:cNvSpPr/>
          <p:nvPr/>
        </p:nvSpPr>
        <p:spPr>
          <a:xfrm>
            <a:off x="2171700" y="2184402"/>
            <a:ext cx="4572000" cy="369332"/>
          </a:xfrm>
          <a:prstGeom prst="rect">
            <a:avLst/>
          </a:prstGeom>
        </p:spPr>
        <p:txBody>
          <a:bodyPr>
            <a:spAutoFit/>
          </a:bodyPr>
          <a:lstStyle/>
          <a:p>
            <a:pPr algn="just">
              <a:spcAft>
                <a:spcPts val="0"/>
              </a:spcAft>
            </a:pPr>
            <a:r>
              <a:rPr lang="es-AR" dirty="0">
                <a:latin typeface="Calibri" panose="020F0502020204030204" pitchFamily="34" charset="0"/>
                <a:ea typeface="Calibri" panose="020F0502020204030204" pitchFamily="34" charset="0"/>
                <a:cs typeface="Calibri" panose="020F0502020204030204" pitchFamily="34" charset="0"/>
              </a:rPr>
              <a:t> </a:t>
            </a:r>
            <a:endParaRPr lang="es-AR"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36666966"/>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GB" b="1" dirty="0" err="1"/>
              <a:t>Implementando</a:t>
            </a:r>
            <a:r>
              <a:rPr lang="en-GB" b="1" dirty="0"/>
              <a:t> </a:t>
            </a:r>
            <a:r>
              <a:rPr lang="en-GB" b="1" dirty="0" err="1"/>
              <a:t>Música</a:t>
            </a:r>
            <a:endParaRPr lang="en-GB" b="1" dirty="0"/>
          </a:p>
        </p:txBody>
      </p:sp>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276</a:t>
            </a:fld>
            <a:endParaRPr lang="es-ES_tradnl" dirty="0"/>
          </a:p>
        </p:txBody>
      </p:sp>
      <p:cxnSp>
        <p:nvCxnSpPr>
          <p:cNvPr id="6" name="Conector recto de flecha 5"/>
          <p:cNvCxnSpPr/>
          <p:nvPr/>
        </p:nvCxnSpPr>
        <p:spPr>
          <a:xfrm rot="16200000" flipV="1">
            <a:off x="1982540" y="5012521"/>
            <a:ext cx="489827"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7" name="Tabla 6"/>
          <p:cNvGraphicFramePr>
            <a:graphicFrameLocks noGrp="1"/>
          </p:cNvGraphicFramePr>
          <p:nvPr>
            <p:extLst>
              <p:ext uri="{D42A27DB-BD31-4B8C-83A1-F6EECF244321}">
                <p14:modId xmlns:p14="http://schemas.microsoft.com/office/powerpoint/2010/main" val="1526958387"/>
              </p:ext>
            </p:extLst>
          </p:nvPr>
        </p:nvGraphicFramePr>
        <p:xfrm>
          <a:off x="57923" y="5271940"/>
          <a:ext cx="4428000" cy="357264"/>
        </p:xfrm>
        <a:graphic>
          <a:graphicData uri="http://schemas.openxmlformats.org/drawingml/2006/table">
            <a:tbl>
              <a:tblPr>
                <a:tableStyleId>{5C22544A-7EE6-4342-B048-85BDC9FD1C3A}</a:tableStyleId>
              </a:tblPr>
              <a:tblGrid>
                <a:gridCol w="4428000">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Pista</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bl>
          </a:graphicData>
        </a:graphic>
      </p:graphicFrame>
      <p:graphicFrame>
        <p:nvGraphicFramePr>
          <p:cNvPr id="8" name="Tabla 7"/>
          <p:cNvGraphicFramePr>
            <a:graphicFrameLocks noGrp="1"/>
          </p:cNvGraphicFramePr>
          <p:nvPr>
            <p:extLst>
              <p:ext uri="{D42A27DB-BD31-4B8C-83A1-F6EECF244321}">
                <p14:modId xmlns:p14="http://schemas.microsoft.com/office/powerpoint/2010/main" val="719348826"/>
              </p:ext>
            </p:extLst>
          </p:nvPr>
        </p:nvGraphicFramePr>
        <p:xfrm>
          <a:off x="2784754" y="2127831"/>
          <a:ext cx="3967283" cy="2169072"/>
        </p:xfrm>
        <a:graphic>
          <a:graphicData uri="http://schemas.openxmlformats.org/drawingml/2006/table">
            <a:tbl>
              <a:tblPr>
                <a:tableStyleId>{5C22544A-7EE6-4342-B048-85BDC9FD1C3A}</a:tableStyleId>
              </a:tblPr>
              <a:tblGrid>
                <a:gridCol w="3967283">
                  <a:extLst>
                    <a:ext uri="{9D8B030D-6E8A-4147-A177-3AD203B41FA5}">
                      <a16:colId xmlns="" xmlns:a16="http://schemas.microsoft.com/office/drawing/2014/main" val="20000"/>
                    </a:ext>
                  </a:extLst>
                </a:gridCol>
              </a:tblGrid>
              <a:tr h="300922">
                <a:tc>
                  <a:txBody>
                    <a:bodyPr/>
                    <a:lstStyle/>
                    <a:p>
                      <a:pPr algn="ctr"/>
                      <a:r>
                        <a:rPr lang="en-GB" sz="1800" b="1" i="1" dirty="0" err="1">
                          <a:latin typeface="Arial" panose="020B0604020202020204" pitchFamily="34" charset="0"/>
                          <a:cs typeface="Arial" panose="020B0604020202020204" pitchFamily="34" charset="0"/>
                        </a:rPr>
                        <a:t>Coleccion</a:t>
                      </a:r>
                      <a:endParaRPr lang="en-GB" sz="1800" b="1" i="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3638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nombre</a:t>
                      </a:r>
                      <a:r>
                        <a:rPr lang="en-GB" sz="1800" baseline="0" dirty="0">
                          <a:latin typeface="Arial" panose="020B0604020202020204" pitchFamily="34" charset="0"/>
                          <a:cs typeface="Arial" panose="020B0604020202020204" pitchFamily="34" charset="0"/>
                        </a:rPr>
                        <a:t> : String</a:t>
                      </a:r>
                      <a:endParaRPr lang="en-GB" sz="18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i="0" dirty="0">
                          <a:latin typeface="Arial" panose="020B0604020202020204" pitchFamily="34" charset="0"/>
                          <a:cs typeface="Arial" panose="020B0604020202020204" pitchFamily="34" charset="0"/>
                        </a:rPr>
                        <a:t>+</a:t>
                      </a:r>
                      <a:r>
                        <a:rPr lang="en-GB" sz="1800" i="0" dirty="0" err="1">
                          <a:latin typeface="Arial" panose="020B0604020202020204" pitchFamily="34" charset="0"/>
                          <a:cs typeface="Arial" panose="020B0604020202020204" pitchFamily="34" charset="0"/>
                        </a:rPr>
                        <a:t>Coleccion</a:t>
                      </a:r>
                      <a:r>
                        <a:rPr lang="en-GB" sz="1800" i="0" dirty="0">
                          <a:latin typeface="Arial" panose="020B0604020202020204" pitchFamily="34" charset="0"/>
                          <a:cs typeface="Arial" panose="020B0604020202020204" pitchFamily="34" charset="0"/>
                        </a:rPr>
                        <a:t>(</a:t>
                      </a:r>
                      <a:r>
                        <a:rPr lang="en-GB" sz="1800" i="0" dirty="0" err="1">
                          <a:latin typeface="Arial" panose="020B0604020202020204" pitchFamily="34" charset="0"/>
                          <a:cs typeface="Arial" panose="020B0604020202020204" pitchFamily="34" charset="0"/>
                        </a:rPr>
                        <a:t>nombre</a:t>
                      </a:r>
                      <a:r>
                        <a:rPr lang="en-GB" sz="1800" i="0" baseline="0" dirty="0">
                          <a:latin typeface="Arial" panose="020B0604020202020204" pitchFamily="34" charset="0"/>
                          <a:cs typeface="Arial" panose="020B0604020202020204" pitchFamily="34" charset="0"/>
                        </a:rPr>
                        <a:t> : String)</a:t>
                      </a:r>
                    </a:p>
                    <a:p>
                      <a:r>
                        <a:rPr lang="en-GB" sz="1800" i="0" baseline="0" dirty="0">
                          <a:latin typeface="Arial" panose="020B0604020202020204" pitchFamily="34" charset="0"/>
                          <a:cs typeface="Arial" panose="020B0604020202020204" pitchFamily="34" charset="0"/>
                        </a:rPr>
                        <a:t>+</a:t>
                      </a:r>
                      <a:r>
                        <a:rPr lang="en-GB" sz="1800" i="0" baseline="0" dirty="0" err="1">
                          <a:latin typeface="Arial" panose="020B0604020202020204" pitchFamily="34" charset="0"/>
                          <a:cs typeface="Arial" panose="020B0604020202020204" pitchFamily="34" charset="0"/>
                        </a:rPr>
                        <a:t>setNombre</a:t>
                      </a:r>
                      <a:r>
                        <a:rPr lang="en-GB" sz="1800" i="0" baseline="0" dirty="0">
                          <a:latin typeface="Arial" panose="020B0604020202020204" pitchFamily="34" charset="0"/>
                          <a:cs typeface="Arial" panose="020B0604020202020204" pitchFamily="34" charset="0"/>
                        </a:rPr>
                        <a:t>(</a:t>
                      </a:r>
                      <a:r>
                        <a:rPr lang="en-GB" sz="1800" i="0" baseline="0" dirty="0" err="1">
                          <a:latin typeface="Arial" panose="020B0604020202020204" pitchFamily="34" charset="0"/>
                          <a:cs typeface="Arial" panose="020B0604020202020204" pitchFamily="34" charset="0"/>
                        </a:rPr>
                        <a:t>nombre</a:t>
                      </a:r>
                      <a:r>
                        <a:rPr lang="en-GB" sz="1800" i="0" baseline="0" dirty="0">
                          <a:latin typeface="Arial" panose="020B0604020202020204" pitchFamily="34" charset="0"/>
                          <a:cs typeface="Arial" panose="020B0604020202020204" pitchFamily="34" charset="0"/>
                        </a:rPr>
                        <a:t> : String) : void</a:t>
                      </a:r>
                    </a:p>
                    <a:p>
                      <a:r>
                        <a:rPr lang="en-GB" sz="1800" i="0" baseline="0" dirty="0">
                          <a:latin typeface="Arial" panose="020B0604020202020204" pitchFamily="34" charset="0"/>
                          <a:cs typeface="Arial" panose="020B0604020202020204" pitchFamily="34" charset="0"/>
                        </a:rPr>
                        <a:t>+</a:t>
                      </a:r>
                      <a:r>
                        <a:rPr lang="en-GB" sz="1800" i="0" baseline="0" dirty="0" err="1">
                          <a:latin typeface="Arial" panose="020B0604020202020204" pitchFamily="34" charset="0"/>
                          <a:cs typeface="Arial" panose="020B0604020202020204" pitchFamily="34" charset="0"/>
                        </a:rPr>
                        <a:t>getNombre</a:t>
                      </a:r>
                      <a:r>
                        <a:rPr lang="en-GB" sz="1800" i="0" baseline="0" dirty="0">
                          <a:latin typeface="Arial" panose="020B0604020202020204" pitchFamily="34" charset="0"/>
                          <a:cs typeface="Arial" panose="020B0604020202020204" pitchFamily="34" charset="0"/>
                        </a:rPr>
                        <a:t>(): String</a:t>
                      </a:r>
                      <a:endParaRPr lang="en-GB" sz="1800" i="0" dirty="0">
                        <a:latin typeface="Arial" panose="020B0604020202020204" pitchFamily="34" charset="0"/>
                        <a:cs typeface="Arial" panose="020B0604020202020204" pitchFamily="34" charset="0"/>
                      </a:endParaRPr>
                    </a:p>
                    <a:p>
                      <a:r>
                        <a:rPr lang="en-GB" sz="1800" i="1" dirty="0">
                          <a:latin typeface="Arial" panose="020B0604020202020204" pitchFamily="34" charset="0"/>
                          <a:cs typeface="Arial" panose="020B0604020202020204" pitchFamily="34" charset="0"/>
                        </a:rPr>
                        <a:t>+</a:t>
                      </a:r>
                      <a:r>
                        <a:rPr lang="en-GB" sz="1800" i="1" dirty="0" err="1">
                          <a:latin typeface="Arial" panose="020B0604020202020204" pitchFamily="34" charset="0"/>
                          <a:cs typeface="Arial" panose="020B0604020202020204" pitchFamily="34" charset="0"/>
                        </a:rPr>
                        <a:t>getDuracion</a:t>
                      </a:r>
                      <a:r>
                        <a:rPr lang="en-GB" sz="1800" i="1" dirty="0">
                          <a:latin typeface="Arial" panose="020B0604020202020204" pitchFamily="34" charset="0"/>
                          <a:cs typeface="Arial" panose="020B0604020202020204" pitchFamily="34" charset="0"/>
                        </a:rPr>
                        <a:t>()</a:t>
                      </a:r>
                      <a:r>
                        <a:rPr lang="en-GB" sz="1800" i="1" baseline="0" dirty="0">
                          <a:latin typeface="Arial" panose="020B0604020202020204" pitchFamily="34" charset="0"/>
                          <a:cs typeface="Arial" panose="020B0604020202020204" pitchFamily="34" charset="0"/>
                        </a:rPr>
                        <a:t> : </a:t>
                      </a:r>
                      <a:r>
                        <a:rPr lang="en-GB" sz="1800" i="1" baseline="0" dirty="0" err="1">
                          <a:latin typeface="Arial" panose="020B0604020202020204" pitchFamily="34" charset="0"/>
                          <a:cs typeface="Arial" panose="020B0604020202020204" pitchFamily="34" charset="0"/>
                        </a:rPr>
                        <a:t>int</a:t>
                      </a:r>
                      <a:endParaRPr lang="en-GB" sz="1800" i="1" baseline="0"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i="1" dirty="0">
                          <a:latin typeface="Arial" panose="020B0604020202020204" pitchFamily="34" charset="0"/>
                          <a:cs typeface="Arial" panose="020B0604020202020204" pitchFamily="34" charset="0"/>
                        </a:rPr>
                        <a:t>+</a:t>
                      </a:r>
                      <a:r>
                        <a:rPr lang="en-GB" sz="1800" i="1" dirty="0" err="1">
                          <a:latin typeface="Arial" panose="020B0604020202020204" pitchFamily="34" charset="0"/>
                          <a:cs typeface="Arial" panose="020B0604020202020204" pitchFamily="34" charset="0"/>
                        </a:rPr>
                        <a:t>getCantElementos</a:t>
                      </a:r>
                      <a:r>
                        <a:rPr lang="en-GB" sz="1800" i="1" dirty="0">
                          <a:latin typeface="Arial" panose="020B0604020202020204" pitchFamily="34" charset="0"/>
                          <a:cs typeface="Arial" panose="020B0604020202020204" pitchFamily="34" charset="0"/>
                        </a:rPr>
                        <a:t>()</a:t>
                      </a:r>
                      <a:r>
                        <a:rPr lang="en-GB" sz="1800" i="1" baseline="0" dirty="0">
                          <a:latin typeface="Arial" panose="020B0604020202020204" pitchFamily="34" charset="0"/>
                          <a:cs typeface="Arial" panose="020B0604020202020204" pitchFamily="34" charset="0"/>
                        </a:rPr>
                        <a:t> : </a:t>
                      </a:r>
                      <a:r>
                        <a:rPr lang="en-GB" sz="1800" i="1" baseline="0" dirty="0" err="1">
                          <a:latin typeface="Arial" panose="020B0604020202020204" pitchFamily="34" charset="0"/>
                          <a:cs typeface="Arial" panose="020B0604020202020204" pitchFamily="34" charset="0"/>
                        </a:rPr>
                        <a:t>int</a:t>
                      </a:r>
                      <a:endParaRPr lang="en-GB" sz="1800" i="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cxnSp>
        <p:nvCxnSpPr>
          <p:cNvPr id="9" name="Conector recto de flecha 8"/>
          <p:cNvCxnSpPr/>
          <p:nvPr/>
        </p:nvCxnSpPr>
        <p:spPr>
          <a:xfrm flipV="1">
            <a:off x="2216037" y="4777087"/>
            <a:ext cx="4536000"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0" name="Conector recto de flecha 9"/>
          <p:cNvCxnSpPr/>
          <p:nvPr/>
        </p:nvCxnSpPr>
        <p:spPr>
          <a:xfrm rot="16200000" flipV="1">
            <a:off x="6492048" y="5016141"/>
            <a:ext cx="489827"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1" name="Conector recto de flecha 10"/>
          <p:cNvCxnSpPr/>
          <p:nvPr/>
        </p:nvCxnSpPr>
        <p:spPr>
          <a:xfrm rot="16200000" flipV="1">
            <a:off x="4591624" y="4538697"/>
            <a:ext cx="489827"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2" name="Triángulo isósceles 11"/>
          <p:cNvSpPr/>
          <p:nvPr/>
        </p:nvSpPr>
        <p:spPr>
          <a:xfrm>
            <a:off x="4720141" y="4316137"/>
            <a:ext cx="231756" cy="219558"/>
          </a:xfrm>
          <a:prstGeom prst="triangl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lang="es-AR" sz="1633" dirty="0"/>
          </a:p>
        </p:txBody>
      </p:sp>
      <p:cxnSp>
        <p:nvCxnSpPr>
          <p:cNvPr id="13" name="Conector recto de flecha 12"/>
          <p:cNvCxnSpPr/>
          <p:nvPr/>
        </p:nvCxnSpPr>
        <p:spPr>
          <a:xfrm flipV="1">
            <a:off x="6793249" y="3846234"/>
            <a:ext cx="2196000" cy="1036"/>
          </a:xfrm>
          <a:prstGeom prst="straightConnector1">
            <a:avLst/>
          </a:prstGeom>
          <a:ln w="38100">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14" name="Conector recto de flecha 13"/>
          <p:cNvCxnSpPr/>
          <p:nvPr/>
        </p:nvCxnSpPr>
        <p:spPr>
          <a:xfrm rot="16200000" flipV="1">
            <a:off x="8203485" y="4641152"/>
            <a:ext cx="1620000"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 name="Conector recto de flecha 14"/>
          <p:cNvCxnSpPr/>
          <p:nvPr/>
        </p:nvCxnSpPr>
        <p:spPr>
          <a:xfrm flipV="1">
            <a:off x="8488697" y="5424611"/>
            <a:ext cx="522482" cy="1036"/>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6" name="Tabla 15"/>
          <p:cNvGraphicFramePr>
            <a:graphicFrameLocks noGrp="1"/>
          </p:cNvGraphicFramePr>
          <p:nvPr>
            <p:extLst>
              <p:ext uri="{D42A27DB-BD31-4B8C-83A1-F6EECF244321}">
                <p14:modId xmlns:p14="http://schemas.microsoft.com/office/powerpoint/2010/main" val="2390603105"/>
              </p:ext>
            </p:extLst>
          </p:nvPr>
        </p:nvGraphicFramePr>
        <p:xfrm>
          <a:off x="4663349" y="5274619"/>
          <a:ext cx="4200431" cy="357264"/>
        </p:xfrm>
        <a:graphic>
          <a:graphicData uri="http://schemas.openxmlformats.org/drawingml/2006/table">
            <a:tbl>
              <a:tblPr>
                <a:tableStyleId>{5C22544A-7EE6-4342-B048-85BDC9FD1C3A}</a:tableStyleId>
              </a:tblPr>
              <a:tblGrid>
                <a:gridCol w="4200431">
                  <a:extLst>
                    <a:ext uri="{9D8B030D-6E8A-4147-A177-3AD203B41FA5}">
                      <a16:colId xmlns="" xmlns:a16="http://schemas.microsoft.com/office/drawing/2014/main" val="20000"/>
                    </a:ext>
                  </a:extLst>
                </a:gridCol>
              </a:tblGrid>
              <a:tr h="336384">
                <a:tc>
                  <a:txBody>
                    <a:bodyPr/>
                    <a:lstStyle/>
                    <a:p>
                      <a:pPr algn="ctr"/>
                      <a:r>
                        <a:rPr lang="en-GB" sz="1800" b="1" dirty="0">
                          <a:latin typeface="Arial" panose="020B0604020202020204" pitchFamily="34" charset="0"/>
                          <a:cs typeface="Arial" panose="020B0604020202020204" pitchFamily="34" charset="0"/>
                        </a:rPr>
                        <a:t>Playlist</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bl>
          </a:graphicData>
        </a:graphic>
      </p:graphicFrame>
    </p:spTree>
    <p:extLst>
      <p:ext uri="{BB962C8B-B14F-4D97-AF65-F5344CB8AC3E}">
        <p14:creationId xmlns:p14="http://schemas.microsoft.com/office/powerpoint/2010/main" val="1136688804"/>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GB" b="1" dirty="0" err="1"/>
              <a:t>Implementando</a:t>
            </a:r>
            <a:r>
              <a:rPr lang="en-GB" b="1" dirty="0"/>
              <a:t> </a:t>
            </a:r>
            <a:r>
              <a:rPr lang="en-GB" b="1" dirty="0" err="1"/>
              <a:t>Música</a:t>
            </a:r>
            <a:endParaRPr lang="en-GB" b="1" dirty="0"/>
          </a:p>
        </p:txBody>
      </p:sp>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277</a:t>
            </a:fld>
            <a:endParaRPr lang="es-ES_tradnl" dirty="0"/>
          </a:p>
        </p:txBody>
      </p:sp>
      <p:graphicFrame>
        <p:nvGraphicFramePr>
          <p:cNvPr id="7" name="Tabla 6"/>
          <p:cNvGraphicFramePr>
            <a:graphicFrameLocks noGrp="1"/>
          </p:cNvGraphicFramePr>
          <p:nvPr>
            <p:extLst>
              <p:ext uri="{D42A27DB-BD31-4B8C-83A1-F6EECF244321}">
                <p14:modId xmlns:p14="http://schemas.microsoft.com/office/powerpoint/2010/main" val="1853110109"/>
              </p:ext>
            </p:extLst>
          </p:nvPr>
        </p:nvGraphicFramePr>
        <p:xfrm>
          <a:off x="2358000" y="2120315"/>
          <a:ext cx="4428000" cy="3814992"/>
        </p:xfrm>
        <a:graphic>
          <a:graphicData uri="http://schemas.openxmlformats.org/drawingml/2006/table">
            <a:tbl>
              <a:tblPr>
                <a:tableStyleId>{5C22544A-7EE6-4342-B048-85BDC9FD1C3A}</a:tableStyleId>
              </a:tblPr>
              <a:tblGrid>
                <a:gridCol w="4428000">
                  <a:extLst>
                    <a:ext uri="{9D8B030D-6E8A-4147-A177-3AD203B41FA5}">
                      <a16:colId xmlns="" xmlns:a16="http://schemas.microsoft.com/office/drawing/2014/main" val="20000"/>
                    </a:ext>
                  </a:extLst>
                </a:gridCol>
              </a:tblGrid>
              <a:tr h="336384">
                <a:tc>
                  <a:txBody>
                    <a:bodyPr/>
                    <a:lstStyle/>
                    <a:p>
                      <a:pPr algn="ctr"/>
                      <a:r>
                        <a:rPr lang="en-GB" sz="1800" b="1" dirty="0" err="1">
                          <a:latin typeface="Arial" panose="020B0604020202020204" pitchFamily="34" charset="0"/>
                          <a:cs typeface="Arial" panose="020B0604020202020204" pitchFamily="34" charset="0"/>
                        </a:rPr>
                        <a:t>Pista</a:t>
                      </a:r>
                      <a:endParaRPr lang="en-GB" sz="18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36384">
                <a:tc>
                  <a:txBody>
                    <a:bodyPr/>
                    <a:lstStyle/>
                    <a:p>
                      <a:r>
                        <a:rPr lang="en-GB" sz="1800" b="0" kern="1200" dirty="0">
                          <a:solidFill>
                            <a:schemeClr val="dk1"/>
                          </a:solidFill>
                          <a:latin typeface="Arial" panose="020B0604020202020204" pitchFamily="34" charset="0"/>
                          <a:ea typeface="+mn-ea"/>
                          <a:cs typeface="Arial" panose="020B0604020202020204" pitchFamily="34" charset="0"/>
                        </a:rPr>
                        <a:t>-id</a:t>
                      </a:r>
                      <a:r>
                        <a:rPr lang="en-GB" sz="1800" b="0" kern="1200" baseline="0" dirty="0">
                          <a:solidFill>
                            <a:schemeClr val="dk1"/>
                          </a:solidFill>
                          <a:latin typeface="Arial" panose="020B0604020202020204" pitchFamily="34" charset="0"/>
                          <a:ea typeface="+mn-ea"/>
                          <a:cs typeface="Arial" panose="020B0604020202020204" pitchFamily="34" charset="0"/>
                        </a:rPr>
                        <a:t> : </a:t>
                      </a:r>
                      <a:r>
                        <a:rPr lang="en-GB" sz="1800" b="0" kern="1200" baseline="0" dirty="0" err="1">
                          <a:solidFill>
                            <a:schemeClr val="dk1"/>
                          </a:solidFill>
                          <a:latin typeface="Arial" panose="020B0604020202020204" pitchFamily="34" charset="0"/>
                          <a:ea typeface="+mn-ea"/>
                          <a:cs typeface="Arial" panose="020B0604020202020204" pitchFamily="34" charset="0"/>
                        </a:rPr>
                        <a:t>int</a:t>
                      </a:r>
                      <a:endParaRPr lang="en-GB" sz="1800" b="0" kern="1200" dirty="0">
                        <a:solidFill>
                          <a:schemeClr val="dk1"/>
                        </a:solidFill>
                        <a:latin typeface="Arial" panose="020B0604020202020204" pitchFamily="34" charset="0"/>
                        <a:ea typeface="+mn-ea"/>
                        <a:cs typeface="Arial" panose="020B0604020202020204" pitchFamily="34" charset="0"/>
                      </a:endParaRPr>
                    </a:p>
                    <a:p>
                      <a:r>
                        <a:rPr lang="en-GB" sz="1800" b="0" kern="1200" dirty="0">
                          <a:solidFill>
                            <a:schemeClr val="dk1"/>
                          </a:solidFill>
                          <a:latin typeface="Arial" panose="020B0604020202020204" pitchFamily="34" charset="0"/>
                          <a:ea typeface="+mn-ea"/>
                          <a:cs typeface="Arial" panose="020B0604020202020204" pitchFamily="34" charset="0"/>
                        </a:rPr>
                        <a:t>-</a:t>
                      </a:r>
                      <a:r>
                        <a:rPr lang="en-GB" sz="1800" b="0" kern="1200" dirty="0" err="1">
                          <a:solidFill>
                            <a:schemeClr val="dk1"/>
                          </a:solidFill>
                          <a:latin typeface="Arial" panose="020B0604020202020204" pitchFamily="34" charset="0"/>
                          <a:ea typeface="+mn-ea"/>
                          <a:cs typeface="Arial" panose="020B0604020202020204" pitchFamily="34" charset="0"/>
                        </a:rPr>
                        <a:t>duracion</a:t>
                      </a:r>
                      <a:r>
                        <a:rPr lang="en-GB" sz="1800" b="0" kern="1200" baseline="0" dirty="0">
                          <a:solidFill>
                            <a:schemeClr val="dk1"/>
                          </a:solidFill>
                          <a:latin typeface="Arial" panose="020B0604020202020204" pitchFamily="34" charset="0"/>
                          <a:ea typeface="+mn-ea"/>
                          <a:cs typeface="Arial" panose="020B0604020202020204" pitchFamily="34" charset="0"/>
                        </a:rPr>
                        <a:t> : </a:t>
                      </a:r>
                      <a:r>
                        <a:rPr lang="en-GB" sz="1800" b="0" kern="1200" baseline="0" dirty="0" err="1">
                          <a:solidFill>
                            <a:schemeClr val="dk1"/>
                          </a:solidFill>
                          <a:latin typeface="Arial" panose="020B0604020202020204" pitchFamily="34" charset="0"/>
                          <a:ea typeface="+mn-ea"/>
                          <a:cs typeface="Arial" panose="020B0604020202020204" pitchFamily="34" charset="0"/>
                        </a:rPr>
                        <a:t>int</a:t>
                      </a:r>
                      <a:endParaRPr lang="en-GB" sz="1800" b="0" kern="1200" dirty="0">
                        <a:solidFill>
                          <a:schemeClr val="dk1"/>
                        </a:solidFill>
                        <a:latin typeface="Arial" panose="020B0604020202020204" pitchFamily="34" charset="0"/>
                        <a:ea typeface="+mn-ea"/>
                        <a:cs typeface="Arial" panose="020B0604020202020204" pitchFamily="34" charset="0"/>
                      </a:endParaRPr>
                    </a:p>
                    <a:p>
                      <a:r>
                        <a:rPr lang="en-GB" sz="1800" b="0" kern="1200" dirty="0">
                          <a:solidFill>
                            <a:schemeClr val="dk1"/>
                          </a:solidFill>
                          <a:latin typeface="Arial" panose="020B0604020202020204" pitchFamily="34" charset="0"/>
                          <a:ea typeface="+mn-ea"/>
                          <a:cs typeface="Arial" panose="020B0604020202020204" pitchFamily="34" charset="0"/>
                        </a:rPr>
                        <a:t>-</a:t>
                      </a:r>
                      <a:r>
                        <a:rPr lang="en-GB" sz="1800" b="0" kern="1200" dirty="0" err="1">
                          <a:solidFill>
                            <a:schemeClr val="dk1"/>
                          </a:solidFill>
                          <a:latin typeface="Arial" panose="020B0604020202020204" pitchFamily="34" charset="0"/>
                          <a:ea typeface="+mn-ea"/>
                          <a:cs typeface="Arial" panose="020B0604020202020204" pitchFamily="34" charset="0"/>
                        </a:rPr>
                        <a:t>artista</a:t>
                      </a:r>
                      <a:r>
                        <a:rPr lang="en-GB" sz="1800" b="0" kern="1200" baseline="0" dirty="0">
                          <a:solidFill>
                            <a:schemeClr val="dk1"/>
                          </a:solidFill>
                          <a:latin typeface="Arial" panose="020B0604020202020204" pitchFamily="34" charset="0"/>
                          <a:ea typeface="+mn-ea"/>
                          <a:cs typeface="Arial" panose="020B0604020202020204" pitchFamily="34" charset="0"/>
                        </a:rPr>
                        <a:t> : String</a:t>
                      </a:r>
                      <a:endParaRPr lang="en-GB" sz="1800" b="0" kern="1200" dirty="0">
                        <a:solidFill>
                          <a:schemeClr val="dk1"/>
                        </a:solidFill>
                        <a:latin typeface="Arial" panose="020B0604020202020204" pitchFamily="34" charset="0"/>
                        <a:ea typeface="+mn-ea"/>
                        <a:cs typeface="Arial" panose="020B0604020202020204" pitchFamily="34" charset="0"/>
                      </a:endParaRPr>
                    </a:p>
                    <a:p>
                      <a:r>
                        <a:rPr lang="en-GB" sz="1800" b="0" kern="1200" dirty="0">
                          <a:solidFill>
                            <a:schemeClr val="dk1"/>
                          </a:solidFill>
                          <a:latin typeface="Arial" panose="020B0604020202020204" pitchFamily="34" charset="0"/>
                          <a:ea typeface="+mn-ea"/>
                          <a:cs typeface="Arial" panose="020B0604020202020204" pitchFamily="34" charset="0"/>
                        </a:rPr>
                        <a:t>-albu</a:t>
                      </a:r>
                      <a:r>
                        <a:rPr lang="en-GB" sz="1800" b="0" kern="1200" baseline="0" dirty="0">
                          <a:solidFill>
                            <a:schemeClr val="dk1"/>
                          </a:solidFill>
                          <a:latin typeface="Arial" panose="020B0604020202020204" pitchFamily="34" charset="0"/>
                          <a:ea typeface="+mn-ea"/>
                          <a:cs typeface="Arial" panose="020B0604020202020204" pitchFamily="34" charset="0"/>
                        </a:rPr>
                        <a:t>m : String</a:t>
                      </a:r>
                      <a:endParaRPr lang="en-GB" sz="1800" b="0" kern="1200" dirty="0">
                        <a:solidFill>
                          <a:schemeClr val="dk1"/>
                        </a:solidFill>
                        <a:latin typeface="Arial" panose="020B0604020202020204" pitchFamily="34" charset="0"/>
                        <a:ea typeface="+mn-ea"/>
                        <a:cs typeface="Arial" panose="020B0604020202020204" pitchFamily="34" charset="0"/>
                      </a:endParaRPr>
                    </a:p>
                    <a:p>
                      <a:r>
                        <a:rPr lang="en-GB" sz="1800" b="0" kern="1200" dirty="0">
                          <a:solidFill>
                            <a:schemeClr val="dk1"/>
                          </a:solidFill>
                          <a:latin typeface="Arial" panose="020B0604020202020204" pitchFamily="34" charset="0"/>
                          <a:ea typeface="+mn-ea"/>
                          <a:cs typeface="Arial" panose="020B0604020202020204" pitchFamily="34" charset="0"/>
                        </a:rPr>
                        <a:t>-</a:t>
                      </a:r>
                      <a:r>
                        <a:rPr lang="en-GB" sz="1800" b="0" kern="1200" dirty="0" err="1">
                          <a:solidFill>
                            <a:schemeClr val="dk1"/>
                          </a:solidFill>
                          <a:latin typeface="Arial" panose="020B0604020202020204" pitchFamily="34" charset="0"/>
                          <a:ea typeface="+mn-ea"/>
                          <a:cs typeface="Arial" panose="020B0604020202020204" pitchFamily="34" charset="0"/>
                        </a:rPr>
                        <a:t>anio</a:t>
                      </a:r>
                      <a:r>
                        <a:rPr lang="en-GB" sz="1800" b="0" kern="1200" baseline="0" dirty="0">
                          <a:solidFill>
                            <a:schemeClr val="dk1"/>
                          </a:solidFill>
                          <a:latin typeface="Arial" panose="020B0604020202020204" pitchFamily="34" charset="0"/>
                          <a:ea typeface="+mn-ea"/>
                          <a:cs typeface="Arial" panose="020B0604020202020204" pitchFamily="34" charset="0"/>
                        </a:rPr>
                        <a:t> : </a:t>
                      </a:r>
                      <a:r>
                        <a:rPr lang="en-GB" sz="1800" b="0" kern="1200" baseline="0" dirty="0" err="1">
                          <a:solidFill>
                            <a:schemeClr val="dk1"/>
                          </a:solidFill>
                          <a:latin typeface="Arial" panose="020B0604020202020204" pitchFamily="34" charset="0"/>
                          <a:ea typeface="+mn-ea"/>
                          <a:cs typeface="Arial" panose="020B0604020202020204" pitchFamily="34" charset="0"/>
                        </a:rPr>
                        <a:t>int</a:t>
                      </a:r>
                      <a:endParaRPr lang="en-GB" sz="1800" b="0" kern="1200" dirty="0">
                        <a:solidFill>
                          <a:schemeClr val="dk1"/>
                        </a:solidFill>
                        <a:latin typeface="Arial" panose="020B0604020202020204" pitchFamily="34" charset="0"/>
                        <a:ea typeface="+mn-ea"/>
                        <a:cs typeface="Arial" panose="020B0604020202020204" pitchFamily="34" charset="0"/>
                      </a:endParaRPr>
                    </a:p>
                    <a:p>
                      <a:r>
                        <a:rPr lang="en-GB" sz="1800" b="0" kern="1200" dirty="0">
                          <a:solidFill>
                            <a:schemeClr val="dk1"/>
                          </a:solidFill>
                          <a:latin typeface="Arial" panose="020B0604020202020204" pitchFamily="34" charset="0"/>
                          <a:ea typeface="+mn-ea"/>
                          <a:cs typeface="Arial" panose="020B0604020202020204" pitchFamily="34" charset="0"/>
                        </a:rPr>
                        <a:t>-</a:t>
                      </a:r>
                      <a:r>
                        <a:rPr lang="en-GB" sz="1800" b="0" kern="1200" dirty="0" err="1">
                          <a:solidFill>
                            <a:schemeClr val="dk1"/>
                          </a:solidFill>
                          <a:latin typeface="Arial" panose="020B0604020202020204" pitchFamily="34" charset="0"/>
                          <a:ea typeface="+mn-ea"/>
                          <a:cs typeface="Arial" panose="020B0604020202020204" pitchFamily="34" charset="0"/>
                        </a:rPr>
                        <a:t>genero</a:t>
                      </a:r>
                      <a:r>
                        <a:rPr lang="en-GB" sz="1800" b="0" kern="1200" baseline="0" dirty="0">
                          <a:solidFill>
                            <a:schemeClr val="dk1"/>
                          </a:solidFill>
                          <a:latin typeface="Arial" panose="020B0604020202020204" pitchFamily="34" charset="0"/>
                          <a:ea typeface="+mn-ea"/>
                          <a:cs typeface="Arial" panose="020B0604020202020204" pitchFamily="34" charset="0"/>
                        </a:rPr>
                        <a:t> : </a:t>
                      </a:r>
                      <a:r>
                        <a:rPr lang="en-GB" sz="1800" b="0" kern="1200" baseline="0" dirty="0" err="1">
                          <a:solidFill>
                            <a:schemeClr val="dk1"/>
                          </a:solidFill>
                          <a:latin typeface="Arial" panose="020B0604020202020204" pitchFamily="34" charset="0"/>
                          <a:ea typeface="+mn-ea"/>
                          <a:cs typeface="Arial" panose="020B0604020202020204" pitchFamily="34" charset="0"/>
                        </a:rPr>
                        <a:t>int</a:t>
                      </a:r>
                      <a:endParaRPr lang="en-GB" sz="1800" b="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3840">
                <a:tc>
                  <a:txBody>
                    <a:bodyPr/>
                    <a:lstStyle/>
                    <a:p>
                      <a:r>
                        <a:rPr lang="en-GB" sz="1800" b="0" dirty="0">
                          <a:latin typeface="Arial" panose="020B0604020202020204" pitchFamily="34" charset="0"/>
                          <a:cs typeface="Arial" panose="020B0604020202020204" pitchFamily="34" charset="0"/>
                        </a:rPr>
                        <a:t>+</a:t>
                      </a:r>
                      <a:r>
                        <a:rPr lang="en-GB" sz="1800" b="0" kern="1200" dirty="0" err="1">
                          <a:solidFill>
                            <a:schemeClr val="dk1"/>
                          </a:solidFill>
                          <a:latin typeface="Arial" panose="020B0604020202020204" pitchFamily="34" charset="0"/>
                          <a:ea typeface="+mn-ea"/>
                          <a:cs typeface="Arial" panose="020B0604020202020204" pitchFamily="34" charset="0"/>
                        </a:rPr>
                        <a:t>Pista</a:t>
                      </a:r>
                      <a:r>
                        <a:rPr lang="en-GB" sz="1800" b="0" kern="1200" dirty="0">
                          <a:solidFill>
                            <a:schemeClr val="dk1"/>
                          </a:solidFill>
                          <a:latin typeface="Arial" panose="020B0604020202020204" pitchFamily="34" charset="0"/>
                          <a:ea typeface="+mn-ea"/>
                          <a:cs typeface="Arial" panose="020B0604020202020204" pitchFamily="34" charset="0"/>
                        </a:rPr>
                        <a:t>(id : </a:t>
                      </a:r>
                      <a:r>
                        <a:rPr lang="en-GB" sz="1800" b="0" kern="1200" dirty="0" err="1">
                          <a:solidFill>
                            <a:schemeClr val="dk1"/>
                          </a:solidFill>
                          <a:latin typeface="Arial" panose="020B0604020202020204" pitchFamily="34" charset="0"/>
                          <a:ea typeface="+mn-ea"/>
                          <a:cs typeface="Arial" panose="020B0604020202020204" pitchFamily="34" charset="0"/>
                        </a:rPr>
                        <a:t>int</a:t>
                      </a:r>
                      <a:r>
                        <a:rPr lang="en-GB" sz="1800" b="0" kern="1200" dirty="0">
                          <a:solidFill>
                            <a:schemeClr val="dk1"/>
                          </a:solidFill>
                          <a:latin typeface="Arial" panose="020B0604020202020204" pitchFamily="34" charset="0"/>
                          <a:ea typeface="+mn-ea"/>
                          <a:cs typeface="Arial" panose="020B0604020202020204" pitchFamily="34" charset="0"/>
                        </a:rPr>
                        <a:t>, </a:t>
                      </a:r>
                      <a:r>
                        <a:rPr lang="en-GB" sz="1800" b="0" kern="1200" dirty="0" err="1">
                          <a:solidFill>
                            <a:schemeClr val="dk1"/>
                          </a:solidFill>
                          <a:latin typeface="Arial" panose="020B0604020202020204" pitchFamily="34" charset="0"/>
                          <a:ea typeface="+mn-ea"/>
                          <a:cs typeface="Arial" panose="020B0604020202020204" pitchFamily="34" charset="0"/>
                        </a:rPr>
                        <a:t>nombre</a:t>
                      </a:r>
                      <a:r>
                        <a:rPr lang="en-GB" sz="1800" b="0" kern="1200" dirty="0">
                          <a:solidFill>
                            <a:schemeClr val="dk1"/>
                          </a:solidFill>
                          <a:latin typeface="Arial" panose="020B0604020202020204" pitchFamily="34" charset="0"/>
                          <a:ea typeface="+mn-ea"/>
                          <a:cs typeface="Arial" panose="020B0604020202020204" pitchFamily="34" charset="0"/>
                        </a:rPr>
                        <a:t> : String, </a:t>
                      </a:r>
                      <a:r>
                        <a:rPr lang="en-GB" sz="1800" b="0" kern="1200" dirty="0" err="1">
                          <a:solidFill>
                            <a:schemeClr val="dk1"/>
                          </a:solidFill>
                          <a:latin typeface="Arial" panose="020B0604020202020204" pitchFamily="34" charset="0"/>
                          <a:ea typeface="+mn-ea"/>
                          <a:cs typeface="Arial" panose="020B0604020202020204" pitchFamily="34" charset="0"/>
                        </a:rPr>
                        <a:t>duracion</a:t>
                      </a:r>
                      <a:r>
                        <a:rPr lang="en-GB" sz="1800" b="0" kern="1200" dirty="0">
                          <a:solidFill>
                            <a:schemeClr val="dk1"/>
                          </a:solidFill>
                          <a:latin typeface="Arial" panose="020B0604020202020204" pitchFamily="34" charset="0"/>
                          <a:ea typeface="+mn-ea"/>
                          <a:cs typeface="Arial" panose="020B0604020202020204" pitchFamily="34" charset="0"/>
                        </a:rPr>
                        <a:t> : </a:t>
                      </a:r>
                      <a:r>
                        <a:rPr lang="en-GB" sz="1800" b="0" kern="1200" dirty="0" err="1">
                          <a:solidFill>
                            <a:schemeClr val="dk1"/>
                          </a:solidFill>
                          <a:latin typeface="Arial" panose="020B0604020202020204" pitchFamily="34" charset="0"/>
                          <a:ea typeface="+mn-ea"/>
                          <a:cs typeface="Arial" panose="020B0604020202020204" pitchFamily="34" charset="0"/>
                        </a:rPr>
                        <a:t>int</a:t>
                      </a:r>
                      <a:r>
                        <a:rPr lang="en-GB" sz="1800" b="0" kern="1200" dirty="0">
                          <a:solidFill>
                            <a:schemeClr val="dk1"/>
                          </a:solidFill>
                          <a:latin typeface="Arial" panose="020B0604020202020204" pitchFamily="34" charset="0"/>
                          <a:ea typeface="+mn-ea"/>
                          <a:cs typeface="Arial" panose="020B0604020202020204" pitchFamily="34" charset="0"/>
                        </a:rPr>
                        <a:t>, </a:t>
                      </a:r>
                      <a:r>
                        <a:rPr lang="en-GB" sz="1800" b="0" kern="1200" dirty="0" err="1">
                          <a:solidFill>
                            <a:schemeClr val="dk1"/>
                          </a:solidFill>
                          <a:latin typeface="Arial" panose="020B0604020202020204" pitchFamily="34" charset="0"/>
                          <a:ea typeface="+mn-ea"/>
                          <a:cs typeface="Arial" panose="020B0604020202020204" pitchFamily="34" charset="0"/>
                        </a:rPr>
                        <a:t>artista</a:t>
                      </a:r>
                      <a:r>
                        <a:rPr lang="en-GB" sz="1800" b="0" kern="1200" dirty="0">
                          <a:solidFill>
                            <a:schemeClr val="dk1"/>
                          </a:solidFill>
                          <a:latin typeface="Arial" panose="020B0604020202020204" pitchFamily="34" charset="0"/>
                          <a:ea typeface="+mn-ea"/>
                          <a:cs typeface="Arial" panose="020B0604020202020204" pitchFamily="34" charset="0"/>
                        </a:rPr>
                        <a:t> : String, album : String, </a:t>
                      </a:r>
                      <a:r>
                        <a:rPr lang="en-GB" sz="1800" b="0" kern="1200" dirty="0" err="1">
                          <a:solidFill>
                            <a:schemeClr val="dk1"/>
                          </a:solidFill>
                          <a:latin typeface="Arial" panose="020B0604020202020204" pitchFamily="34" charset="0"/>
                          <a:ea typeface="+mn-ea"/>
                          <a:cs typeface="Arial" panose="020B0604020202020204" pitchFamily="34" charset="0"/>
                        </a:rPr>
                        <a:t>anio</a:t>
                      </a:r>
                      <a:r>
                        <a:rPr lang="en-GB" sz="1800" b="0" kern="1200" dirty="0">
                          <a:solidFill>
                            <a:schemeClr val="dk1"/>
                          </a:solidFill>
                          <a:latin typeface="Arial" panose="020B0604020202020204" pitchFamily="34" charset="0"/>
                          <a:ea typeface="+mn-ea"/>
                          <a:cs typeface="Arial" panose="020B0604020202020204" pitchFamily="34" charset="0"/>
                        </a:rPr>
                        <a:t> : </a:t>
                      </a:r>
                      <a:r>
                        <a:rPr lang="en-GB" sz="1800" b="0" kern="1200" dirty="0" err="1">
                          <a:solidFill>
                            <a:schemeClr val="dk1"/>
                          </a:solidFill>
                          <a:latin typeface="Arial" panose="020B0604020202020204" pitchFamily="34" charset="0"/>
                          <a:ea typeface="+mn-ea"/>
                          <a:cs typeface="Arial" panose="020B0604020202020204" pitchFamily="34" charset="0"/>
                        </a:rPr>
                        <a:t>int</a:t>
                      </a:r>
                      <a:r>
                        <a:rPr lang="en-GB" sz="1800" b="0" kern="1200" dirty="0">
                          <a:solidFill>
                            <a:schemeClr val="dk1"/>
                          </a:solidFill>
                          <a:latin typeface="Arial" panose="020B0604020202020204" pitchFamily="34" charset="0"/>
                          <a:ea typeface="+mn-ea"/>
                          <a:cs typeface="Arial" panose="020B0604020202020204" pitchFamily="34" charset="0"/>
                        </a:rPr>
                        <a:t>, </a:t>
                      </a:r>
                      <a:r>
                        <a:rPr lang="en-GB" sz="1800" b="0" kern="1200" dirty="0" err="1">
                          <a:solidFill>
                            <a:schemeClr val="dk1"/>
                          </a:solidFill>
                          <a:latin typeface="Arial" panose="020B0604020202020204" pitchFamily="34" charset="0"/>
                          <a:ea typeface="+mn-ea"/>
                          <a:cs typeface="Arial" panose="020B0604020202020204" pitchFamily="34" charset="0"/>
                        </a:rPr>
                        <a:t>genero</a:t>
                      </a:r>
                      <a:r>
                        <a:rPr lang="en-GB" sz="1800" b="0" kern="1200" dirty="0">
                          <a:solidFill>
                            <a:schemeClr val="dk1"/>
                          </a:solidFill>
                          <a:latin typeface="Arial" panose="020B0604020202020204" pitchFamily="34" charset="0"/>
                          <a:ea typeface="+mn-ea"/>
                          <a:cs typeface="Arial" panose="020B0604020202020204" pitchFamily="34" charset="0"/>
                        </a:rPr>
                        <a:t> : String) </a:t>
                      </a:r>
                    </a:p>
                    <a:p>
                      <a:r>
                        <a:rPr lang="en-GB" sz="1800" b="0" i="0" dirty="0">
                          <a:latin typeface="Arial" panose="020B0604020202020204" pitchFamily="34" charset="0"/>
                          <a:cs typeface="Arial" panose="020B0604020202020204" pitchFamily="34" charset="0"/>
                        </a:rPr>
                        <a:t>+</a:t>
                      </a:r>
                      <a:r>
                        <a:rPr lang="en-GB" sz="1800" b="0" i="0" dirty="0" err="1">
                          <a:latin typeface="Arial" panose="020B0604020202020204" pitchFamily="34" charset="0"/>
                          <a:cs typeface="Arial" panose="020B0604020202020204" pitchFamily="34" charset="0"/>
                        </a:rPr>
                        <a:t>getDuracion</a:t>
                      </a:r>
                      <a:r>
                        <a:rPr lang="en-GB" sz="1800" b="0" i="0" dirty="0">
                          <a:latin typeface="Arial" panose="020B0604020202020204" pitchFamily="34" charset="0"/>
                          <a:cs typeface="Arial" panose="020B0604020202020204" pitchFamily="34" charset="0"/>
                        </a:rPr>
                        <a:t>()</a:t>
                      </a:r>
                      <a:r>
                        <a:rPr lang="en-GB" sz="1800" b="0" i="0" baseline="0" dirty="0">
                          <a:latin typeface="Arial" panose="020B0604020202020204" pitchFamily="34" charset="0"/>
                          <a:cs typeface="Arial" panose="020B0604020202020204" pitchFamily="34" charset="0"/>
                        </a:rPr>
                        <a:t> : </a:t>
                      </a:r>
                      <a:r>
                        <a:rPr lang="en-GB" sz="1800" b="0" i="0" baseline="0" dirty="0" err="1">
                          <a:latin typeface="Arial" panose="020B0604020202020204" pitchFamily="34" charset="0"/>
                          <a:cs typeface="Arial" panose="020B0604020202020204" pitchFamily="34" charset="0"/>
                        </a:rPr>
                        <a:t>int</a:t>
                      </a:r>
                      <a:endParaRPr lang="en-GB" sz="1800" b="0" i="0" baseline="0"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i="0" dirty="0">
                          <a:latin typeface="Arial" panose="020B0604020202020204" pitchFamily="34" charset="0"/>
                          <a:cs typeface="Arial" panose="020B0604020202020204" pitchFamily="34" charset="0"/>
                        </a:rPr>
                        <a:t>+</a:t>
                      </a:r>
                      <a:r>
                        <a:rPr lang="en-GB" sz="1800" b="0" i="0" dirty="0" err="1">
                          <a:latin typeface="Arial" panose="020B0604020202020204" pitchFamily="34" charset="0"/>
                          <a:cs typeface="Arial" panose="020B0604020202020204" pitchFamily="34" charset="0"/>
                        </a:rPr>
                        <a:t>getCantElementos</a:t>
                      </a:r>
                      <a:r>
                        <a:rPr lang="en-GB" sz="1800" b="0" i="0" dirty="0">
                          <a:latin typeface="Arial" panose="020B0604020202020204" pitchFamily="34" charset="0"/>
                          <a:cs typeface="Arial" panose="020B0604020202020204" pitchFamily="34" charset="0"/>
                        </a:rPr>
                        <a:t>()</a:t>
                      </a:r>
                      <a:r>
                        <a:rPr lang="en-GB" sz="1800" b="0" i="0" baseline="0" dirty="0">
                          <a:latin typeface="Arial" panose="020B0604020202020204" pitchFamily="34" charset="0"/>
                          <a:cs typeface="Arial" panose="020B0604020202020204" pitchFamily="34" charset="0"/>
                        </a:rPr>
                        <a:t> : </a:t>
                      </a:r>
                      <a:r>
                        <a:rPr lang="en-GB" sz="1800" b="0" i="0" baseline="0" dirty="0" err="1">
                          <a:latin typeface="Arial" panose="020B0604020202020204" pitchFamily="34" charset="0"/>
                          <a:cs typeface="Arial" panose="020B0604020202020204" pitchFamily="34" charset="0"/>
                        </a:rPr>
                        <a:t>int</a:t>
                      </a:r>
                      <a:endParaRPr lang="en-GB" sz="1800" b="0" i="0" baseline="0"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i="0" baseline="0" dirty="0">
                          <a:latin typeface="Arial" panose="020B0604020202020204" pitchFamily="34" charset="0"/>
                          <a:cs typeface="Arial" panose="020B0604020202020204" pitchFamily="34" charset="0"/>
                        </a:rPr>
                        <a:t>+</a:t>
                      </a:r>
                      <a:r>
                        <a:rPr lang="en-GB" sz="1800" b="0" i="0" baseline="0" dirty="0" err="1">
                          <a:latin typeface="Arial" panose="020B0604020202020204" pitchFamily="34" charset="0"/>
                          <a:cs typeface="Arial" panose="020B0604020202020204" pitchFamily="34" charset="0"/>
                        </a:rPr>
                        <a:t>toString</a:t>
                      </a:r>
                      <a:r>
                        <a:rPr lang="en-GB" sz="1800" b="0" i="0" baseline="0" dirty="0">
                          <a:latin typeface="Arial" panose="020B0604020202020204" pitchFamily="34" charset="0"/>
                          <a:cs typeface="Arial" panose="020B0604020202020204" pitchFamily="34" charset="0"/>
                        </a:rPr>
                        <a:t>() : String</a:t>
                      </a:r>
                      <a:endParaRPr lang="en-GB" sz="1800" b="0" i="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
        <p:nvSpPr>
          <p:cNvPr id="3" name="CuadroTexto 2"/>
          <p:cNvSpPr txBox="1"/>
          <p:nvPr/>
        </p:nvSpPr>
        <p:spPr>
          <a:xfrm>
            <a:off x="1091381" y="6135362"/>
            <a:ext cx="8052588" cy="400110"/>
          </a:xfrm>
          <a:prstGeom prst="rect">
            <a:avLst/>
          </a:prstGeom>
          <a:noFill/>
        </p:spPr>
        <p:txBody>
          <a:bodyPr wrap="square" rtlCol="0">
            <a:spAutoFit/>
          </a:bodyPr>
          <a:lstStyle/>
          <a:p>
            <a:r>
              <a:rPr lang="en-GB" sz="2000" dirty="0">
                <a:latin typeface="Arial" panose="020B0604020202020204" pitchFamily="34" charset="0"/>
                <a:cs typeface="Arial" panose="020B0604020202020204" pitchFamily="34" charset="0"/>
              </a:rPr>
              <a:t>NOTA: </a:t>
            </a:r>
            <a:r>
              <a:rPr lang="en-GB" sz="2000" dirty="0" err="1">
                <a:latin typeface="Arial" panose="020B0604020202020204" pitchFamily="34" charset="0"/>
                <a:cs typeface="Arial" panose="020B0604020202020204" pitchFamily="34" charset="0"/>
              </a:rPr>
              <a:t>Faltan</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los</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métodos</a:t>
            </a:r>
            <a:r>
              <a:rPr lang="en-GB" sz="2000" dirty="0">
                <a:latin typeface="Arial" panose="020B0604020202020204" pitchFamily="34" charset="0"/>
                <a:cs typeface="Arial" panose="020B0604020202020204" pitchFamily="34" charset="0"/>
              </a:rPr>
              <a:t> get y set para </a:t>
            </a:r>
            <a:r>
              <a:rPr lang="en-GB" sz="2000" dirty="0" err="1">
                <a:latin typeface="Arial" panose="020B0604020202020204" pitchFamily="34" charset="0"/>
                <a:cs typeface="Arial" panose="020B0604020202020204" pitchFamily="34" charset="0"/>
              </a:rPr>
              <a:t>todos</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los</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atributos</a:t>
            </a:r>
            <a:r>
              <a:rPr lang="en-GB" sz="2000" dirty="0">
                <a:latin typeface="Arial" panose="020B0604020202020204" pitchFamily="34" charset="0"/>
                <a:cs typeface="Arial" panose="020B0604020202020204" pitchFamily="34" charset="0"/>
              </a:rPr>
              <a:t> </a:t>
            </a:r>
            <a:r>
              <a:rPr lang="en-GB" sz="2000" dirty="0" err="1">
                <a:latin typeface="Arial" panose="020B0604020202020204" pitchFamily="34" charset="0"/>
                <a:cs typeface="Arial" panose="020B0604020202020204" pitchFamily="34" charset="0"/>
              </a:rPr>
              <a:t>definidos</a:t>
            </a:r>
            <a:r>
              <a:rPr lang="en-GB" sz="20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029948781"/>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GB" b="1" dirty="0" err="1"/>
              <a:t>Implementando</a:t>
            </a:r>
            <a:r>
              <a:rPr lang="en-GB" b="1" dirty="0"/>
              <a:t> </a:t>
            </a:r>
            <a:r>
              <a:rPr lang="en-GB" b="1" dirty="0" err="1"/>
              <a:t>Música</a:t>
            </a:r>
            <a:endParaRPr lang="en-GB" b="1" dirty="0"/>
          </a:p>
        </p:txBody>
      </p:sp>
      <p:sp>
        <p:nvSpPr>
          <p:cNvPr id="4" name="Marcador de pie de página 3"/>
          <p:cNvSpPr>
            <a:spLocks noGrp="1"/>
          </p:cNvSpPr>
          <p:nvPr>
            <p:ph type="ftr" sz="quarter" idx="11"/>
          </p:nvPr>
        </p:nvSpPr>
        <p:spPr/>
        <p:txBody>
          <a:bodyPr/>
          <a:lstStyle/>
          <a:p>
            <a:r>
              <a:rPr lang="es-ES"/>
              <a:t>Módulo 2: Programación Orientada a Objetos</a:t>
            </a:r>
            <a:endParaRPr lang="es-ES_tradnl" dirty="0"/>
          </a:p>
        </p:txBody>
      </p:sp>
      <p:sp>
        <p:nvSpPr>
          <p:cNvPr id="5" name="Marcador de número de diapositiva 4"/>
          <p:cNvSpPr>
            <a:spLocks noGrp="1"/>
          </p:cNvSpPr>
          <p:nvPr>
            <p:ph type="sldNum" sz="quarter" idx="12"/>
          </p:nvPr>
        </p:nvSpPr>
        <p:spPr/>
        <p:txBody>
          <a:bodyPr/>
          <a:lstStyle/>
          <a:p>
            <a:fld id="{D802D9E1-0DDA-174F-9155-A972C397A999}" type="slidenum">
              <a:rPr lang="es-ES_tradnl" smtClean="0"/>
              <a:pPr/>
              <a:t>278</a:t>
            </a:fld>
            <a:endParaRPr lang="es-ES_tradnl" dirty="0"/>
          </a:p>
        </p:txBody>
      </p:sp>
      <p:graphicFrame>
        <p:nvGraphicFramePr>
          <p:cNvPr id="16" name="Tabla 15"/>
          <p:cNvGraphicFramePr>
            <a:graphicFrameLocks noGrp="1"/>
          </p:cNvGraphicFramePr>
          <p:nvPr>
            <p:extLst>
              <p:ext uri="{D42A27DB-BD31-4B8C-83A1-F6EECF244321}">
                <p14:modId xmlns:p14="http://schemas.microsoft.com/office/powerpoint/2010/main" val="1260927764"/>
              </p:ext>
            </p:extLst>
          </p:nvPr>
        </p:nvGraphicFramePr>
        <p:xfrm>
          <a:off x="2215116" y="2337850"/>
          <a:ext cx="5041090" cy="3540672"/>
        </p:xfrm>
        <a:graphic>
          <a:graphicData uri="http://schemas.openxmlformats.org/drawingml/2006/table">
            <a:tbl>
              <a:tblPr>
                <a:tableStyleId>{5C22544A-7EE6-4342-B048-85BDC9FD1C3A}</a:tableStyleId>
              </a:tblPr>
              <a:tblGrid>
                <a:gridCol w="5041090">
                  <a:extLst>
                    <a:ext uri="{9D8B030D-6E8A-4147-A177-3AD203B41FA5}">
                      <a16:colId xmlns="" xmlns:a16="http://schemas.microsoft.com/office/drawing/2014/main" val="20000"/>
                    </a:ext>
                  </a:extLst>
                </a:gridCol>
              </a:tblGrid>
              <a:tr h="336384">
                <a:tc>
                  <a:txBody>
                    <a:bodyPr/>
                    <a:lstStyle/>
                    <a:p>
                      <a:pPr algn="ctr"/>
                      <a:r>
                        <a:rPr lang="en-GB" sz="1800" b="1" dirty="0">
                          <a:latin typeface="Arial" panose="020B0604020202020204" pitchFamily="34" charset="0"/>
                          <a:cs typeface="Arial" panose="020B0604020202020204" pitchFamily="34" charset="0"/>
                        </a:rPr>
                        <a:t>Playlist</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36384">
                <a:tc>
                  <a:txBody>
                    <a:bodyPr/>
                    <a:lstStyle/>
                    <a:p>
                      <a:r>
                        <a:rPr lang="en-GB" sz="1800" baseline="0" dirty="0">
                          <a:latin typeface="Arial" panose="020B0604020202020204" pitchFamily="34" charset="0"/>
                          <a:cs typeface="Arial" panose="020B0604020202020204" pitchFamily="34" charset="0"/>
                        </a:rPr>
                        <a:t>-</a:t>
                      </a:r>
                      <a:r>
                        <a:rPr lang="en-GB" sz="1800" baseline="0" dirty="0" err="1">
                          <a:latin typeface="Arial" panose="020B0604020202020204" pitchFamily="34" charset="0"/>
                          <a:cs typeface="Arial" panose="020B0604020202020204" pitchFamily="34" charset="0"/>
                        </a:rPr>
                        <a:t>elementos</a:t>
                      </a:r>
                      <a:r>
                        <a:rPr lang="en-GB" sz="1800" baseline="0" dirty="0">
                          <a:latin typeface="Arial" panose="020B0604020202020204" pitchFamily="34" charset="0"/>
                          <a:cs typeface="Arial" panose="020B0604020202020204" pitchFamily="34" charset="0"/>
                        </a:rPr>
                        <a:t>: </a:t>
                      </a:r>
                      <a:r>
                        <a:rPr lang="en-GB" sz="1800" dirty="0" err="1">
                          <a:latin typeface="Arial" panose="020B0604020202020204" pitchFamily="34" charset="0"/>
                          <a:cs typeface="Arial" panose="020B0604020202020204" pitchFamily="34" charset="0"/>
                        </a:rPr>
                        <a:t>Coleccion</a:t>
                      </a:r>
                      <a:r>
                        <a:rPr lang="en-GB" sz="1800" dirty="0">
                          <a:latin typeface="Arial" panose="020B0604020202020204" pitchFamily="34" charset="0"/>
                          <a:cs typeface="Arial" panose="020B0604020202020204" pitchFamily="34" charset="0"/>
                        </a:rPr>
                        <a:t>[]</a:t>
                      </a:r>
                    </a:p>
                    <a:p>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ultimoAgregado</a:t>
                      </a:r>
                      <a:r>
                        <a:rPr lang="en-GB" sz="1800" baseline="0" dirty="0">
                          <a:latin typeface="Arial" panose="020B0604020202020204" pitchFamily="34" charset="0"/>
                          <a:cs typeface="Arial" panose="020B0604020202020204" pitchFamily="34" charset="0"/>
                        </a:rPr>
                        <a:t> : </a:t>
                      </a:r>
                      <a:r>
                        <a:rPr lang="en-GB" sz="1800" baseline="0" dirty="0" err="1">
                          <a:latin typeface="Arial" panose="020B0604020202020204" pitchFamily="34" charset="0"/>
                          <a:cs typeface="Arial" panose="020B0604020202020204" pitchFamily="34" charset="0"/>
                        </a:rPr>
                        <a:t>int</a:t>
                      </a:r>
                      <a:endParaRPr lang="en-GB" sz="1800" baseline="0" dirty="0">
                        <a:latin typeface="Arial" panose="020B0604020202020204" pitchFamily="34" charset="0"/>
                        <a:cs typeface="Arial" panose="020B0604020202020204" pitchFamily="34" charset="0"/>
                      </a:endParaRPr>
                    </a:p>
                    <a:p>
                      <a:r>
                        <a:rPr lang="en-GB" sz="1800" u="sng" baseline="0" dirty="0">
                          <a:latin typeface="Arial" panose="020B0604020202020204" pitchFamily="34" charset="0"/>
                          <a:cs typeface="Arial" panose="020B0604020202020204" pitchFamily="34" charset="0"/>
                        </a:rPr>
                        <a:t>+MAX_ELEMENTOS : </a:t>
                      </a:r>
                      <a:r>
                        <a:rPr lang="en-GB" sz="1800" u="sng" baseline="0" dirty="0" err="1">
                          <a:latin typeface="Arial" panose="020B0604020202020204" pitchFamily="34" charset="0"/>
                          <a:cs typeface="Arial" panose="020B0604020202020204" pitchFamily="34" charset="0"/>
                        </a:rPr>
                        <a:t>int</a:t>
                      </a:r>
                      <a:endParaRPr lang="en-GB" sz="1800" u="sng"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684288">
                <a:tc>
                  <a:txBody>
                    <a:bodyPr/>
                    <a:lstStyle/>
                    <a:p>
                      <a:r>
                        <a:rPr lang="en-GB" sz="1800" i="0" dirty="0">
                          <a:latin typeface="Arial" panose="020B0604020202020204" pitchFamily="34" charset="0"/>
                          <a:cs typeface="Arial" panose="020B0604020202020204" pitchFamily="34" charset="0"/>
                        </a:rPr>
                        <a:t>+Playlist(</a:t>
                      </a:r>
                      <a:r>
                        <a:rPr lang="en-GB" sz="1800" i="0" dirty="0" err="1">
                          <a:latin typeface="Arial" panose="020B0604020202020204" pitchFamily="34" charset="0"/>
                          <a:cs typeface="Arial" panose="020B0604020202020204" pitchFamily="34" charset="0"/>
                        </a:rPr>
                        <a:t>nombre</a:t>
                      </a:r>
                      <a:r>
                        <a:rPr lang="en-GB" sz="1800" i="0" dirty="0">
                          <a:latin typeface="Arial" panose="020B0604020202020204" pitchFamily="34" charset="0"/>
                          <a:cs typeface="Arial" panose="020B0604020202020204" pitchFamily="34" charset="0"/>
                        </a:rPr>
                        <a:t> : String)</a:t>
                      </a:r>
                    </a:p>
                    <a:p>
                      <a:r>
                        <a:rPr lang="en-GB" sz="1800" i="0" dirty="0">
                          <a:latin typeface="Arial" panose="020B0604020202020204" pitchFamily="34" charset="0"/>
                          <a:cs typeface="Arial" panose="020B0604020202020204" pitchFamily="34" charset="0"/>
                        </a:rPr>
                        <a:t>+</a:t>
                      </a:r>
                      <a:r>
                        <a:rPr lang="en-GB" sz="1800" i="0" dirty="0" err="1">
                          <a:latin typeface="Arial" panose="020B0604020202020204" pitchFamily="34" charset="0"/>
                          <a:cs typeface="Arial" panose="020B0604020202020204" pitchFamily="34" charset="0"/>
                        </a:rPr>
                        <a:t>getDuracion</a:t>
                      </a:r>
                      <a:r>
                        <a:rPr lang="en-GB" sz="1800" i="0" dirty="0">
                          <a:latin typeface="Arial" panose="020B0604020202020204" pitchFamily="34" charset="0"/>
                          <a:cs typeface="Arial" panose="020B0604020202020204" pitchFamily="34" charset="0"/>
                        </a:rPr>
                        <a:t>()</a:t>
                      </a:r>
                      <a:r>
                        <a:rPr lang="en-GB" sz="1800" i="0" baseline="0" dirty="0">
                          <a:latin typeface="Arial" panose="020B0604020202020204" pitchFamily="34" charset="0"/>
                          <a:cs typeface="Arial" panose="020B0604020202020204" pitchFamily="34" charset="0"/>
                        </a:rPr>
                        <a:t> : </a:t>
                      </a:r>
                      <a:r>
                        <a:rPr lang="en-GB" sz="1800" i="0" baseline="0" dirty="0" err="1">
                          <a:latin typeface="Arial" panose="020B0604020202020204" pitchFamily="34" charset="0"/>
                          <a:cs typeface="Arial" panose="020B0604020202020204" pitchFamily="34" charset="0"/>
                        </a:rPr>
                        <a:t>int</a:t>
                      </a:r>
                      <a:endParaRPr lang="en-GB" sz="1800" i="0" baseline="0"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i="0" dirty="0">
                          <a:latin typeface="Arial" panose="020B0604020202020204" pitchFamily="34" charset="0"/>
                          <a:cs typeface="Arial" panose="020B0604020202020204" pitchFamily="34" charset="0"/>
                        </a:rPr>
                        <a:t>+</a:t>
                      </a:r>
                      <a:r>
                        <a:rPr lang="en-GB" sz="1800" i="0" dirty="0" err="1">
                          <a:latin typeface="Arial" panose="020B0604020202020204" pitchFamily="34" charset="0"/>
                          <a:cs typeface="Arial" panose="020B0604020202020204" pitchFamily="34" charset="0"/>
                        </a:rPr>
                        <a:t>getCantElementos</a:t>
                      </a:r>
                      <a:r>
                        <a:rPr lang="en-GB" sz="1800" i="0" dirty="0">
                          <a:latin typeface="Arial" panose="020B0604020202020204" pitchFamily="34" charset="0"/>
                          <a:cs typeface="Arial" panose="020B0604020202020204" pitchFamily="34" charset="0"/>
                        </a:rPr>
                        <a:t>()</a:t>
                      </a:r>
                      <a:r>
                        <a:rPr lang="en-GB" sz="1800" i="0" baseline="0" dirty="0">
                          <a:latin typeface="Arial" panose="020B0604020202020204" pitchFamily="34" charset="0"/>
                          <a:cs typeface="Arial" panose="020B0604020202020204" pitchFamily="34" charset="0"/>
                        </a:rPr>
                        <a:t> : </a:t>
                      </a:r>
                      <a:r>
                        <a:rPr lang="en-GB" sz="1800" i="0" baseline="0" dirty="0" err="1">
                          <a:latin typeface="Arial" panose="020B0604020202020204" pitchFamily="34" charset="0"/>
                          <a:cs typeface="Arial" panose="020B0604020202020204" pitchFamily="34" charset="0"/>
                        </a:rPr>
                        <a:t>int</a:t>
                      </a:r>
                      <a:endParaRPr lang="en-GB" sz="1800" i="0" dirty="0">
                        <a:latin typeface="Arial" panose="020B0604020202020204" pitchFamily="34" charset="0"/>
                        <a:cs typeface="Arial" panose="020B0604020202020204" pitchFamily="34" charset="0"/>
                      </a:endParaRPr>
                    </a:p>
                    <a:p>
                      <a:r>
                        <a:rPr lang="en-GB" sz="1800" i="0" dirty="0">
                          <a:latin typeface="Arial" panose="020B0604020202020204" pitchFamily="34" charset="0"/>
                          <a:cs typeface="Arial" panose="020B0604020202020204" pitchFamily="34" charset="0"/>
                        </a:rPr>
                        <a:t>+</a:t>
                      </a:r>
                      <a:r>
                        <a:rPr lang="en-GB" sz="1800" i="0" dirty="0" err="1">
                          <a:latin typeface="Arial" panose="020B0604020202020204" pitchFamily="34" charset="0"/>
                          <a:cs typeface="Arial" panose="020B0604020202020204" pitchFamily="34" charset="0"/>
                        </a:rPr>
                        <a:t>addElemento</a:t>
                      </a:r>
                      <a:r>
                        <a:rPr lang="en-GB" sz="1800" i="0" dirty="0">
                          <a:latin typeface="Arial" panose="020B0604020202020204" pitchFamily="34" charset="0"/>
                          <a:cs typeface="Arial" panose="020B0604020202020204" pitchFamily="34" charset="0"/>
                        </a:rPr>
                        <a:t>(</a:t>
                      </a:r>
                      <a:r>
                        <a:rPr lang="en-GB" sz="1800" i="0" dirty="0" err="1">
                          <a:latin typeface="Arial" panose="020B0604020202020204" pitchFamily="34" charset="0"/>
                          <a:cs typeface="Arial" panose="020B0604020202020204" pitchFamily="34" charset="0"/>
                        </a:rPr>
                        <a:t>elemento</a:t>
                      </a:r>
                      <a:r>
                        <a:rPr lang="en-GB" sz="1800" i="0" dirty="0">
                          <a:latin typeface="Arial" panose="020B0604020202020204" pitchFamily="34" charset="0"/>
                          <a:cs typeface="Arial" panose="020B0604020202020204" pitchFamily="34" charset="0"/>
                        </a:rPr>
                        <a:t> : </a:t>
                      </a:r>
                      <a:r>
                        <a:rPr lang="en-GB" sz="1800" i="0" dirty="0" err="1">
                          <a:latin typeface="Arial" panose="020B0604020202020204" pitchFamily="34" charset="0"/>
                          <a:cs typeface="Arial" panose="020B0604020202020204" pitchFamily="34" charset="0"/>
                        </a:rPr>
                        <a:t>Coleccion</a:t>
                      </a:r>
                      <a:r>
                        <a:rPr lang="en-GB" sz="1800" i="0" dirty="0">
                          <a:latin typeface="Arial" panose="020B0604020202020204" pitchFamily="34" charset="0"/>
                          <a:cs typeface="Arial" panose="020B0604020202020204" pitchFamily="34" charset="0"/>
                        </a:rPr>
                        <a:t>)</a:t>
                      </a:r>
                      <a:r>
                        <a:rPr lang="en-GB" sz="1800" i="0" baseline="0" dirty="0">
                          <a:latin typeface="Arial" panose="020B0604020202020204" pitchFamily="34" charset="0"/>
                          <a:cs typeface="Arial" panose="020B0604020202020204" pitchFamily="34" charset="0"/>
                        </a:rPr>
                        <a:t> : void</a:t>
                      </a:r>
                    </a:p>
                    <a:p>
                      <a:r>
                        <a:rPr lang="en-GB" sz="1800" i="0" baseline="0" dirty="0">
                          <a:latin typeface="Arial" panose="020B0604020202020204" pitchFamily="34" charset="0"/>
                          <a:cs typeface="Arial" panose="020B0604020202020204" pitchFamily="34" charset="0"/>
                        </a:rPr>
                        <a:t>+</a:t>
                      </a:r>
                      <a:r>
                        <a:rPr lang="en-GB" sz="1800" i="0" baseline="0" dirty="0" err="1">
                          <a:latin typeface="Arial" panose="020B0604020202020204" pitchFamily="34" charset="0"/>
                          <a:cs typeface="Arial" panose="020B0604020202020204" pitchFamily="34" charset="0"/>
                        </a:rPr>
                        <a:t>removeElemento</a:t>
                      </a:r>
                      <a:r>
                        <a:rPr lang="en-GB" sz="1800" i="0" baseline="0" dirty="0">
                          <a:latin typeface="Arial" panose="020B0604020202020204" pitchFamily="34" charset="0"/>
                          <a:cs typeface="Arial" panose="020B0604020202020204" pitchFamily="34" charset="0"/>
                        </a:rPr>
                        <a:t>(</a:t>
                      </a:r>
                      <a:r>
                        <a:rPr lang="en-GB" sz="1800" i="0" baseline="0" dirty="0" err="1">
                          <a:latin typeface="Arial" panose="020B0604020202020204" pitchFamily="34" charset="0"/>
                          <a:cs typeface="Arial" panose="020B0604020202020204" pitchFamily="34" charset="0"/>
                        </a:rPr>
                        <a:t>elemento</a:t>
                      </a:r>
                      <a:r>
                        <a:rPr lang="en-GB" sz="1800" i="0" baseline="0" dirty="0">
                          <a:latin typeface="Arial" panose="020B0604020202020204" pitchFamily="34" charset="0"/>
                          <a:cs typeface="Arial" panose="020B0604020202020204" pitchFamily="34" charset="0"/>
                        </a:rPr>
                        <a:t> : </a:t>
                      </a:r>
                      <a:r>
                        <a:rPr lang="en-GB" sz="1800" i="0" baseline="0" dirty="0" err="1">
                          <a:latin typeface="Arial" panose="020B0604020202020204" pitchFamily="34" charset="0"/>
                          <a:cs typeface="Arial" panose="020B0604020202020204" pitchFamily="34" charset="0"/>
                        </a:rPr>
                        <a:t>Coleccion</a:t>
                      </a:r>
                      <a:r>
                        <a:rPr lang="en-GB" sz="1800" i="0" baseline="0" dirty="0">
                          <a:latin typeface="Arial" panose="020B0604020202020204" pitchFamily="34" charset="0"/>
                          <a:cs typeface="Arial" panose="020B0604020202020204" pitchFamily="34" charset="0"/>
                        </a:rPr>
                        <a:t>) : void</a:t>
                      </a:r>
                    </a:p>
                    <a:p>
                      <a:r>
                        <a:rPr lang="en-GB" sz="1800" i="0" baseline="0" dirty="0">
                          <a:latin typeface="Arial" panose="020B0604020202020204" pitchFamily="34" charset="0"/>
                          <a:cs typeface="Arial" panose="020B0604020202020204" pitchFamily="34" charset="0"/>
                        </a:rPr>
                        <a:t>-</a:t>
                      </a:r>
                      <a:r>
                        <a:rPr lang="en-GB" sz="1800" i="0" baseline="0" dirty="0" err="1">
                          <a:latin typeface="Arial" panose="020B0604020202020204" pitchFamily="34" charset="0"/>
                          <a:cs typeface="Arial" panose="020B0604020202020204" pitchFamily="34" charset="0"/>
                        </a:rPr>
                        <a:t>getIndice</a:t>
                      </a:r>
                      <a:r>
                        <a:rPr lang="en-GB" sz="1800" i="0" baseline="0" dirty="0">
                          <a:latin typeface="Arial" panose="020B0604020202020204" pitchFamily="34" charset="0"/>
                          <a:cs typeface="Arial" panose="020B0604020202020204" pitchFamily="34" charset="0"/>
                        </a:rPr>
                        <a:t>(</a:t>
                      </a:r>
                      <a:r>
                        <a:rPr lang="en-GB" sz="1800" i="0" baseline="0" dirty="0" err="1">
                          <a:latin typeface="Arial" panose="020B0604020202020204" pitchFamily="34" charset="0"/>
                          <a:cs typeface="Arial" panose="020B0604020202020204" pitchFamily="34" charset="0"/>
                        </a:rPr>
                        <a:t>elemento</a:t>
                      </a:r>
                      <a:r>
                        <a:rPr lang="en-GB" sz="1800" i="0" baseline="0" dirty="0">
                          <a:latin typeface="Arial" panose="020B0604020202020204" pitchFamily="34" charset="0"/>
                          <a:cs typeface="Arial" panose="020B0604020202020204" pitchFamily="34" charset="0"/>
                        </a:rPr>
                        <a:t> : </a:t>
                      </a:r>
                      <a:r>
                        <a:rPr lang="en-GB" sz="1800" i="0" baseline="0" dirty="0" err="1">
                          <a:latin typeface="Arial" panose="020B0604020202020204" pitchFamily="34" charset="0"/>
                          <a:cs typeface="Arial" panose="020B0604020202020204" pitchFamily="34" charset="0"/>
                        </a:rPr>
                        <a:t>Coleccion</a:t>
                      </a:r>
                      <a:r>
                        <a:rPr lang="en-GB" sz="1800" i="0" baseline="0" dirty="0">
                          <a:latin typeface="Arial" panose="020B0604020202020204" pitchFamily="34" charset="0"/>
                          <a:cs typeface="Arial" panose="020B0604020202020204" pitchFamily="34" charset="0"/>
                        </a:rPr>
                        <a:t>) : </a:t>
                      </a:r>
                      <a:r>
                        <a:rPr lang="en-GB" sz="1800" i="0" baseline="0" dirty="0" err="1">
                          <a:latin typeface="Arial" panose="020B0604020202020204" pitchFamily="34" charset="0"/>
                          <a:cs typeface="Arial" panose="020B0604020202020204" pitchFamily="34" charset="0"/>
                        </a:rPr>
                        <a:t>int</a:t>
                      </a:r>
                      <a:endParaRPr lang="en-GB" sz="1800" i="0" baseline="0" dirty="0">
                        <a:latin typeface="Arial" panose="020B0604020202020204" pitchFamily="34" charset="0"/>
                        <a:cs typeface="Arial" panose="020B0604020202020204" pitchFamily="34" charset="0"/>
                      </a:endParaRPr>
                    </a:p>
                    <a:p>
                      <a:r>
                        <a:rPr lang="en-GB" sz="1800" i="0" baseline="0" dirty="0">
                          <a:latin typeface="Arial" panose="020B0604020202020204" pitchFamily="34" charset="0"/>
                          <a:cs typeface="Arial" panose="020B0604020202020204" pitchFamily="34" charset="0"/>
                        </a:rPr>
                        <a:t>+</a:t>
                      </a:r>
                      <a:r>
                        <a:rPr lang="en-GB" sz="1800" i="0" baseline="0" dirty="0" err="1">
                          <a:latin typeface="Arial" panose="020B0604020202020204" pitchFamily="34" charset="0"/>
                          <a:cs typeface="Arial" panose="020B0604020202020204" pitchFamily="34" charset="0"/>
                        </a:rPr>
                        <a:t>toString</a:t>
                      </a:r>
                      <a:r>
                        <a:rPr lang="en-GB" sz="1800" i="0" baseline="0" dirty="0">
                          <a:latin typeface="Arial" panose="020B0604020202020204" pitchFamily="34" charset="0"/>
                          <a:cs typeface="Arial" panose="020B0604020202020204" pitchFamily="34" charset="0"/>
                        </a:rPr>
                        <a:t>() : String</a:t>
                      </a:r>
                    </a:p>
                    <a:p>
                      <a:r>
                        <a:rPr lang="en-GB" sz="1800" i="0" baseline="0" dirty="0">
                          <a:latin typeface="Arial" panose="020B0604020202020204" pitchFamily="34" charset="0"/>
                          <a:cs typeface="Arial" panose="020B0604020202020204" pitchFamily="34" charset="0"/>
                        </a:rPr>
                        <a:t>+</a:t>
                      </a:r>
                      <a:r>
                        <a:rPr lang="en-GB" sz="1800" i="0" baseline="0" dirty="0" err="1">
                          <a:latin typeface="Arial" panose="020B0604020202020204" pitchFamily="34" charset="0"/>
                          <a:cs typeface="Arial" panose="020B0604020202020204" pitchFamily="34" charset="0"/>
                        </a:rPr>
                        <a:t>intercambiarPosicion</a:t>
                      </a:r>
                      <a:r>
                        <a:rPr lang="en-GB" sz="1800" i="0" baseline="0" dirty="0">
                          <a:latin typeface="Arial" panose="020B0604020202020204" pitchFamily="34" charset="0"/>
                          <a:cs typeface="Arial" panose="020B0604020202020204" pitchFamily="34" charset="0"/>
                        </a:rPr>
                        <a:t>(</a:t>
                      </a:r>
                      <a:r>
                        <a:rPr lang="en-GB" sz="1800" i="0" baseline="0" dirty="0" err="1">
                          <a:latin typeface="Arial" panose="020B0604020202020204" pitchFamily="34" charset="0"/>
                          <a:cs typeface="Arial" panose="020B0604020202020204" pitchFamily="34" charset="0"/>
                        </a:rPr>
                        <a:t>int</a:t>
                      </a:r>
                      <a:r>
                        <a:rPr lang="en-GB" sz="1800" i="0" baseline="0" dirty="0">
                          <a:latin typeface="Arial" panose="020B0604020202020204" pitchFamily="34" charset="0"/>
                          <a:cs typeface="Arial" panose="020B0604020202020204" pitchFamily="34" charset="0"/>
                        </a:rPr>
                        <a:t> pos1,pos2) : void</a:t>
                      </a:r>
                      <a:endParaRPr lang="en-GB" sz="1800" i="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37608235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p:cNvSpPr/>
          <p:nvPr/>
        </p:nvSpPr>
        <p:spPr>
          <a:xfrm>
            <a:off x="3056" y="3614132"/>
            <a:ext cx="5399147"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private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private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mes;</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private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anio</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mes</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mes</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mes;</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anio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anio</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Imprimiendo Fechas</a:t>
            </a:r>
          </a:p>
        </p:txBody>
      </p:sp>
      <p:sp>
        <p:nvSpPr>
          <p:cNvPr id="3" name="Marcador de contenido 2"/>
          <p:cNvSpPr>
            <a:spLocks noGrp="1"/>
          </p:cNvSpPr>
          <p:nvPr>
            <p:ph idx="1"/>
          </p:nvPr>
        </p:nvSpPr>
        <p:spPr/>
        <p:txBody>
          <a:bodyPr/>
          <a:lstStyle/>
          <a:p>
            <a:r>
              <a:rPr lang="es-AR" dirty="0"/>
              <a:t>Dada la siguiente clase </a:t>
            </a:r>
            <a:r>
              <a:rPr lang="es-AR" dirty="0">
                <a:latin typeface="Consolas" panose="020B0609020204030204" pitchFamily="49" charset="0"/>
              </a:rPr>
              <a:t>Fecha</a:t>
            </a:r>
            <a:r>
              <a:rPr lang="es-AR" dirty="0"/>
              <a:t>, implemente el método </a:t>
            </a:r>
            <a:r>
              <a:rPr lang="es-AR" dirty="0" err="1">
                <a:latin typeface="Consolas" panose="020B0609020204030204" pitchFamily="49" charset="0"/>
              </a:rPr>
              <a:t>toString</a:t>
            </a:r>
            <a:r>
              <a:rPr lang="es-AR" dirty="0"/>
              <a:t>() de forma que la fecha tenga el formato día/mes/año.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27</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8" name="Rectángulo 7"/>
          <p:cNvSpPr/>
          <p:nvPr/>
        </p:nvSpPr>
        <p:spPr>
          <a:xfrm>
            <a:off x="5402202" y="4091751"/>
            <a:ext cx="3480620" cy="400110"/>
          </a:xfrm>
          <a:prstGeom prst="rect">
            <a:avLst/>
          </a:prstGeom>
        </p:spPr>
        <p:txBody>
          <a:bodyPr wrap="square">
            <a:spAutoFit/>
          </a:bodyPr>
          <a:lstStyle/>
          <a:p>
            <a:pPr algn="ctr"/>
            <a:r>
              <a:rPr lang="es-AR" sz="2000" dirty="0">
                <a:latin typeface="Arial" panose="020B0604020202020204" pitchFamily="34" charset="0"/>
                <a:cs typeface="Arial" panose="020B0604020202020204" pitchFamily="34" charset="0"/>
              </a:rPr>
              <a:t>No es necesario agregarlo</a:t>
            </a:r>
          </a:p>
        </p:txBody>
      </p:sp>
      <p:cxnSp>
        <p:nvCxnSpPr>
          <p:cNvPr id="9" name="Conector curvado 8"/>
          <p:cNvCxnSpPr>
            <a:stCxn id="8" idx="1"/>
          </p:cNvCxnSpPr>
          <p:nvPr/>
        </p:nvCxnSpPr>
        <p:spPr>
          <a:xfrm rot="10800000">
            <a:off x="4286252" y="3790950"/>
            <a:ext cx="1115951" cy="500856"/>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Rectángulo redondeado 9"/>
          <p:cNvSpPr/>
          <p:nvPr/>
        </p:nvSpPr>
        <p:spPr>
          <a:xfrm>
            <a:off x="2459348" y="3614132"/>
            <a:ext cx="1826903" cy="32879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Rectángulo 13"/>
          <p:cNvSpPr/>
          <p:nvPr/>
        </p:nvSpPr>
        <p:spPr>
          <a:xfrm>
            <a:off x="3591339" y="5598725"/>
            <a:ext cx="5420139" cy="923330"/>
          </a:xfrm>
          <a:prstGeom prst="rect">
            <a:avLst/>
          </a:prstGeom>
        </p:spPr>
        <p:txBody>
          <a:bodyPr wrap="square">
            <a:spAutoFit/>
          </a:bodyPr>
          <a:lstStyle/>
          <a:p>
            <a:pPr algn="ctr"/>
            <a:r>
              <a:rPr lang="es-AR" dirty="0">
                <a:solidFill>
                  <a:srgbClr val="FF0000"/>
                </a:solidFill>
                <a:latin typeface="Arial" panose="020B0604020202020204" pitchFamily="34" charset="0"/>
                <a:cs typeface="Arial" panose="020B0604020202020204" pitchFamily="34" charset="0"/>
              </a:rPr>
              <a:t>NOTA</a:t>
            </a:r>
            <a:r>
              <a:rPr lang="es-AR" dirty="0">
                <a:latin typeface="Arial" panose="020B0604020202020204" pitchFamily="34" charset="0"/>
                <a:cs typeface="Arial" panose="020B0604020202020204" pitchFamily="34" charset="0"/>
              </a:rPr>
              <a:t>: Para convertir un </a:t>
            </a:r>
            <a:r>
              <a:rPr lang="es-AR" dirty="0" err="1">
                <a:latin typeface="Consolas" panose="020B0609020204030204" pitchFamily="49" charset="0"/>
                <a:cs typeface="Arial" panose="020B0604020202020204" pitchFamily="34" charset="0"/>
              </a:rPr>
              <a:t>int</a:t>
            </a:r>
            <a:r>
              <a:rPr lang="es-AR" dirty="0">
                <a:latin typeface="Arial" panose="020B0604020202020204" pitchFamily="34" charset="0"/>
                <a:cs typeface="Arial" panose="020B0604020202020204" pitchFamily="34" charset="0"/>
              </a:rPr>
              <a:t> en un </a:t>
            </a:r>
            <a:r>
              <a:rPr lang="es-AR" dirty="0" err="1">
                <a:latin typeface="Consolas" panose="020B0609020204030204" pitchFamily="49" charset="0"/>
                <a:cs typeface="Arial" panose="020B0604020202020204" pitchFamily="34" charset="0"/>
              </a:rPr>
              <a:t>String</a:t>
            </a:r>
            <a:r>
              <a:rPr lang="es-AR" dirty="0">
                <a:latin typeface="Arial" panose="020B0604020202020204" pitchFamily="34" charset="0"/>
                <a:cs typeface="Arial" panose="020B0604020202020204" pitchFamily="34" charset="0"/>
              </a:rPr>
              <a:t> se puede usar el método </a:t>
            </a:r>
            <a:r>
              <a:rPr lang="es-AR" dirty="0" err="1">
                <a:latin typeface="Consolas" panose="020B0609020204030204" pitchFamily="49" charset="0"/>
                <a:cs typeface="Arial" panose="020B0604020202020204" pitchFamily="34" charset="0"/>
              </a:rPr>
              <a:t>String.valueOf</a:t>
            </a:r>
            <a:r>
              <a:rPr lang="es-AR" dirty="0">
                <a:latin typeface="Consolas" panose="020B0609020204030204" pitchFamily="49" charset="0"/>
                <a:cs typeface="Arial" panose="020B0604020202020204" pitchFamily="34" charset="0"/>
              </a:rPr>
              <a:t>(</a:t>
            </a:r>
            <a:r>
              <a:rPr lang="es-AR" dirty="0" err="1">
                <a:latin typeface="Consolas" panose="020B0609020204030204" pitchFamily="49" charset="0"/>
                <a:cs typeface="Arial" panose="020B0604020202020204" pitchFamily="34" charset="0"/>
              </a:rPr>
              <a:t>int</a:t>
            </a:r>
            <a:r>
              <a:rPr lang="es-AR" dirty="0">
                <a:latin typeface="Consolas" panose="020B0609020204030204" pitchFamily="49" charset="0"/>
                <a:cs typeface="Arial" panose="020B0604020202020204" pitchFamily="34" charset="0"/>
              </a:rPr>
              <a:t>)</a:t>
            </a:r>
            <a:r>
              <a:rPr lang="es-AR" dirty="0">
                <a:latin typeface="Arial" panose="020B0604020202020204" pitchFamily="34" charset="0"/>
                <a:cs typeface="Arial" panose="020B0604020202020204" pitchFamily="34" charset="0"/>
              </a:rPr>
              <a:t>.</a:t>
            </a:r>
          </a:p>
          <a:p>
            <a:pPr algn="ctr"/>
            <a:r>
              <a:rPr lang="es-AR" dirty="0">
                <a:latin typeface="Arial" panose="020B0604020202020204" pitchFamily="34" charset="0"/>
                <a:cs typeface="Arial" panose="020B0604020202020204" pitchFamily="34" charset="0"/>
              </a:rPr>
              <a:t>Por ejemplo: </a:t>
            </a:r>
            <a:r>
              <a:rPr lang="es-AR" dirty="0" err="1">
                <a:latin typeface="Consolas" panose="020B0609020204030204" pitchFamily="49" charset="0"/>
                <a:cs typeface="Arial" panose="020B0604020202020204" pitchFamily="34" charset="0"/>
              </a:rPr>
              <a:t>String.valueOf</a:t>
            </a:r>
            <a:r>
              <a:rPr lang="es-AR" dirty="0">
                <a:latin typeface="Consolas" panose="020B0609020204030204" pitchFamily="49" charset="0"/>
                <a:cs typeface="Arial" panose="020B0604020202020204" pitchFamily="34" charset="0"/>
              </a:rPr>
              <a:t>(</a:t>
            </a:r>
            <a:r>
              <a:rPr lang="es-AR" dirty="0" err="1">
                <a:latin typeface="Consolas" panose="020B0609020204030204" pitchFamily="49" charset="0"/>
                <a:cs typeface="Arial" panose="020B0604020202020204" pitchFamily="34" charset="0"/>
              </a:rPr>
              <a:t>dia</a:t>
            </a:r>
            <a:r>
              <a:rPr lang="es-AR" dirty="0">
                <a:latin typeface="Consolas" panose="020B0609020204030204" pitchFamily="49" charset="0"/>
                <a:cs typeface="Arial" panose="020B0604020202020204" pitchFamily="34" charset="0"/>
              </a:rPr>
              <a:t>).</a:t>
            </a:r>
          </a:p>
        </p:txBody>
      </p:sp>
    </p:spTree>
    <p:extLst>
      <p:ext uri="{BB962C8B-B14F-4D97-AF65-F5344CB8AC3E}">
        <p14:creationId xmlns:p14="http://schemas.microsoft.com/office/powerpoint/2010/main" val="593234008"/>
      </p:ext>
    </p:extLst>
  </p:cSld>
  <p:clrMapOvr>
    <a:masterClrMapping/>
  </p:clrMapOvr>
  <p:timing>
    <p:tnLst>
      <p:par>
        <p:cT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279</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ángulo 2"/>
          <p:cNvSpPr/>
          <p:nvPr/>
        </p:nvSpPr>
        <p:spPr>
          <a:xfrm>
            <a:off x="0" y="1723260"/>
            <a:ext cx="7374194" cy="5324535"/>
          </a:xfrm>
          <a:prstGeom prst="rect">
            <a:avLst/>
          </a:prstGeom>
        </p:spPr>
        <p:txBody>
          <a:bodyPr wrap="square">
            <a:spAutoFit/>
          </a:bodyPr>
          <a:lstStyle/>
          <a:p>
            <a:r>
              <a:rPr lang="en-GB" sz="1700" dirty="0">
                <a:solidFill>
                  <a:srgbClr val="000088"/>
                </a:solidFill>
                <a:latin typeface="Consolas" panose="020B0609020204030204" pitchFamily="49" charset="0"/>
              </a:rPr>
              <a:t>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abstract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class</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a:t>
            </a:r>
            <a:endParaRPr lang="en-GB" sz="1700" dirty="0"/>
          </a:p>
          <a:p>
            <a:endParaRPr lang="en-GB" sz="1700" dirty="0"/>
          </a:p>
          <a:p>
            <a:r>
              <a:rPr lang="en-GB" sz="1700" dirty="0">
                <a:solidFill>
                  <a:srgbClr val="660066"/>
                </a:solidFill>
                <a:latin typeface="Consolas" panose="020B0609020204030204" pitchFamily="49" charset="0"/>
              </a:rPr>
              <a:t>  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nombre</a:t>
            </a:r>
            <a:r>
              <a:rPr lang="en-GB" sz="1700" dirty="0">
                <a:solidFill>
                  <a:srgbClr val="0000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666600"/>
                </a:solidFill>
                <a:latin typeface="Consolas" panose="020B0609020204030204" pitchFamily="49" charset="0"/>
              </a:rPr>
              <a:t>(</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nombre</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nombre</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nombre</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p>
          <a:p>
            <a:endParaRPr lang="en-GB" sz="1700" dirty="0"/>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void</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setNombre</a:t>
            </a:r>
            <a:r>
              <a:rPr lang="en-GB" sz="1700" dirty="0">
                <a:solidFill>
                  <a:srgbClr val="666600"/>
                </a:solidFill>
                <a:latin typeface="Consolas" panose="020B0609020204030204" pitchFamily="49" charset="0"/>
              </a:rPr>
              <a:t>(</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nombre</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nombre</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nombre</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endParaRPr lang="en-GB" sz="1700" dirty="0">
              <a:solidFill>
                <a:srgbClr val="000088"/>
              </a:solidFill>
              <a:latin typeface="Consolas" panose="020B0609020204030204" pitchFamily="49" charset="0"/>
            </a:endParaRPr>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getNombre</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nombre</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endParaRPr lang="en-GB" sz="1700" dirty="0">
              <a:solidFill>
                <a:srgbClr val="000088"/>
              </a:solidFill>
              <a:latin typeface="Consolas" panose="020B0609020204030204" pitchFamily="49" charset="0"/>
            </a:endParaRPr>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abstract</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getCantElementos</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abstract</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getDuracion</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a:t>
            </a:r>
            <a:endParaRPr lang="en-GB" sz="1700" dirty="0"/>
          </a:p>
          <a:p>
            <a:r>
              <a:rPr lang="en-GB" sz="1700" dirty="0"/>
              <a:t/>
            </a:r>
            <a:br>
              <a:rPr lang="en-GB" sz="1700" dirty="0"/>
            </a:br>
            <a:endParaRPr lang="en-GB" sz="1700" dirty="0"/>
          </a:p>
        </p:txBody>
      </p:sp>
    </p:spTree>
    <p:extLst>
      <p:ext uri="{BB962C8B-B14F-4D97-AF65-F5344CB8AC3E}">
        <p14:creationId xmlns:p14="http://schemas.microsoft.com/office/powerpoint/2010/main" val="3451944654"/>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280</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1" y="1797618"/>
            <a:ext cx="9144001" cy="5062924"/>
          </a:xfrm>
          <a:prstGeom prst="rect">
            <a:avLst/>
          </a:prstGeom>
        </p:spPr>
        <p:txBody>
          <a:bodyPr wrap="square">
            <a:spAutoFit/>
          </a:bodyPr>
          <a:lstStyle/>
          <a:p>
            <a:r>
              <a:rPr lang="en-GB" sz="1700" dirty="0">
                <a:solidFill>
                  <a:srgbClr val="000088"/>
                </a:solidFill>
                <a:latin typeface="Consolas" panose="020B0609020204030204" pitchFamily="49" charset="0"/>
              </a:rPr>
              <a:t>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class</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extends</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660066"/>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private</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id;</a:t>
            </a:r>
            <a:endParaRPr lang="en-GB" sz="1700" dirty="0"/>
          </a:p>
          <a:p>
            <a:r>
              <a:rPr lang="en-GB" sz="1700" dirty="0">
                <a:solidFill>
                  <a:srgbClr val="000088"/>
                </a:solidFill>
                <a:latin typeface="Consolas" panose="020B0609020204030204" pitchFamily="49" charset="0"/>
              </a:rPr>
              <a:t>  private</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duracion</a:t>
            </a:r>
            <a:r>
              <a:rPr lang="en-GB" sz="1700" dirty="0">
                <a:solidFill>
                  <a:srgbClr val="0000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private</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artista</a:t>
            </a:r>
            <a:r>
              <a:rPr lang="en-GB" sz="1700" dirty="0">
                <a:solidFill>
                  <a:srgbClr val="0000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private</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album;</a:t>
            </a:r>
            <a:endParaRPr lang="en-GB" sz="1700" dirty="0"/>
          </a:p>
          <a:p>
            <a:r>
              <a:rPr lang="en-GB" sz="1700" dirty="0">
                <a:solidFill>
                  <a:srgbClr val="000088"/>
                </a:solidFill>
                <a:latin typeface="Consolas" panose="020B0609020204030204" pitchFamily="49" charset="0"/>
              </a:rPr>
              <a:t>  private</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anio</a:t>
            </a:r>
            <a:r>
              <a:rPr lang="en-GB" sz="1700" dirty="0">
                <a:solidFill>
                  <a:srgbClr val="0000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private</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genero</a:t>
            </a:r>
            <a:r>
              <a:rPr lang="en-GB" sz="1700" dirty="0">
                <a:solidFill>
                  <a:srgbClr val="000000"/>
                </a:solidFill>
                <a:latin typeface="Consolas" panose="020B0609020204030204" pitchFamily="49" charset="0"/>
              </a:rPr>
              <a:t>;</a:t>
            </a:r>
          </a:p>
          <a:p>
            <a:endParaRPr lang="en-GB" sz="1700" dirty="0"/>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id</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nombre</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duracion</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artista</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album</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anio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genero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super</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nombre</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this</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id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id;</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duracion</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duracion</a:t>
            </a:r>
            <a:r>
              <a:rPr lang="en-GB" sz="1700" dirty="0">
                <a:solidFill>
                  <a:srgbClr val="0000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artista</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artista</a:t>
            </a:r>
            <a:r>
              <a:rPr lang="en-GB" sz="1700" dirty="0">
                <a:solidFill>
                  <a:srgbClr val="0000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album</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album;</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anio</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anio</a:t>
            </a:r>
            <a:r>
              <a:rPr lang="en-GB" sz="1700" dirty="0">
                <a:solidFill>
                  <a:srgbClr val="0000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genero</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genero</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endParaRPr lang="en-GB" sz="1700" dirty="0"/>
          </a:p>
        </p:txBody>
      </p:sp>
    </p:spTree>
    <p:extLst>
      <p:ext uri="{BB962C8B-B14F-4D97-AF65-F5344CB8AC3E}">
        <p14:creationId xmlns:p14="http://schemas.microsoft.com/office/powerpoint/2010/main" val="1273943769"/>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281</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1" y="1797618"/>
            <a:ext cx="9144001" cy="4539704"/>
          </a:xfrm>
          <a:prstGeom prst="rect">
            <a:avLst/>
          </a:prstGeom>
        </p:spPr>
        <p:txBody>
          <a:bodyPr wrap="square">
            <a:spAutoFit/>
          </a:bodyPr>
          <a:lstStyle/>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void</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setId</a:t>
            </a:r>
            <a:r>
              <a:rPr lang="en-GB" sz="1700" dirty="0">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id</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this</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id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id;</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t/>
            </a:r>
            <a:br>
              <a:rPr lang="en-GB" sz="1700" dirty="0"/>
            </a:br>
            <a:r>
              <a:rPr lang="en-GB" sz="1700" dirty="0"/>
              <a:t>     </a:t>
            </a:r>
            <a:r>
              <a:rPr lang="en-GB" sz="1700" dirty="0">
                <a:solidFill>
                  <a:srgbClr val="000088"/>
                </a:solidFill>
                <a:latin typeface="Consolas" panose="020B0609020204030204" pitchFamily="49" charset="0"/>
              </a:rPr>
              <a:t>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void</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setDuracion</a:t>
            </a:r>
            <a:r>
              <a:rPr lang="en-GB" sz="1700" dirty="0">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duracion</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duracion</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duracion</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t/>
            </a:r>
            <a:br>
              <a:rPr lang="en-GB" sz="1700" dirty="0"/>
            </a:br>
            <a:r>
              <a:rPr lang="en-GB" sz="1700" dirty="0"/>
              <a:t>     </a:t>
            </a:r>
            <a:r>
              <a:rPr lang="en-GB" sz="1700" dirty="0">
                <a:solidFill>
                  <a:srgbClr val="000088"/>
                </a:solidFill>
                <a:latin typeface="Consolas" panose="020B0609020204030204" pitchFamily="49" charset="0"/>
              </a:rPr>
              <a:t>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void</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setArtista</a:t>
            </a:r>
            <a:r>
              <a:rPr lang="en-GB" sz="1700" dirty="0">
                <a:solidFill>
                  <a:srgbClr val="666600"/>
                </a:solidFill>
                <a:latin typeface="Consolas" panose="020B0609020204030204" pitchFamily="49" charset="0"/>
              </a:rPr>
              <a:t>(</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artista</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artista</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artista</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endParaRPr lang="en-GB" sz="1700" dirty="0"/>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void</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setAlbum</a:t>
            </a:r>
            <a:r>
              <a:rPr lang="en-GB" sz="1700" dirty="0">
                <a:solidFill>
                  <a:srgbClr val="666600"/>
                </a:solidFill>
                <a:latin typeface="Consolas" panose="020B0609020204030204" pitchFamily="49" charset="0"/>
              </a:rPr>
              <a:t>(</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album</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album</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album;</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t/>
            </a:r>
            <a:br>
              <a:rPr lang="en-GB" sz="1700" dirty="0"/>
            </a:br>
            <a:r>
              <a:rPr lang="en-GB" sz="1700" dirty="0"/>
              <a:t>     </a:t>
            </a:r>
          </a:p>
        </p:txBody>
      </p:sp>
    </p:spTree>
    <p:extLst>
      <p:ext uri="{BB962C8B-B14F-4D97-AF65-F5344CB8AC3E}">
        <p14:creationId xmlns:p14="http://schemas.microsoft.com/office/powerpoint/2010/main" val="385906571"/>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282</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1" y="1797618"/>
            <a:ext cx="9144001" cy="4278094"/>
          </a:xfrm>
          <a:prstGeom prst="rect">
            <a:avLst/>
          </a:prstGeom>
        </p:spPr>
        <p:txBody>
          <a:bodyPr wrap="square">
            <a:spAutoFit/>
          </a:bodyPr>
          <a:lstStyle/>
          <a:p>
            <a:r>
              <a:rPr lang="en-GB" sz="1700" dirty="0"/>
              <a:t>     </a:t>
            </a:r>
            <a:r>
              <a:rPr lang="en-GB" sz="1700" dirty="0">
                <a:solidFill>
                  <a:srgbClr val="000088"/>
                </a:solidFill>
                <a:latin typeface="Consolas" panose="020B0609020204030204" pitchFamily="49" charset="0"/>
              </a:rPr>
              <a:t>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void</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setAnio</a:t>
            </a:r>
            <a:r>
              <a:rPr lang="en-GB" sz="1700" dirty="0">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anio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anio</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anio</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t/>
            </a:r>
            <a:br>
              <a:rPr lang="en-GB" sz="1700" dirty="0"/>
            </a:br>
            <a:r>
              <a:rPr lang="en-GB" sz="1700" dirty="0"/>
              <a:t>     </a:t>
            </a:r>
            <a:r>
              <a:rPr lang="en-GB" sz="1700" dirty="0">
                <a:solidFill>
                  <a:srgbClr val="000088"/>
                </a:solidFill>
                <a:latin typeface="Consolas" panose="020B0609020204030204" pitchFamily="49" charset="0"/>
              </a:rPr>
              <a:t>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void</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setGenero</a:t>
            </a:r>
            <a:r>
              <a:rPr lang="en-GB" sz="1700" dirty="0">
                <a:solidFill>
                  <a:srgbClr val="666600"/>
                </a:solidFill>
                <a:latin typeface="Consolas" panose="020B0609020204030204" pitchFamily="49" charset="0"/>
              </a:rPr>
              <a:t>(</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genero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this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genero</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genero</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endParaRPr lang="en-GB" sz="1700" dirty="0">
              <a:solidFill>
                <a:srgbClr val="000088"/>
              </a:solidFill>
              <a:latin typeface="Consolas" panose="020B0609020204030204" pitchFamily="49" charset="0"/>
            </a:endParaRPr>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getId</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id;</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a:t>
            </a:r>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getDuracion</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duracion</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a:t>
            </a:r>
          </a:p>
        </p:txBody>
      </p:sp>
    </p:spTree>
    <p:extLst>
      <p:ext uri="{BB962C8B-B14F-4D97-AF65-F5344CB8AC3E}">
        <p14:creationId xmlns:p14="http://schemas.microsoft.com/office/powerpoint/2010/main" val="1609775213"/>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283</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1" y="1797618"/>
            <a:ext cx="9144001" cy="4539704"/>
          </a:xfrm>
          <a:prstGeom prst="rect">
            <a:avLst/>
          </a:prstGeom>
        </p:spPr>
        <p:txBody>
          <a:bodyPr wrap="square">
            <a:spAutoFit/>
          </a:bodyPr>
          <a:lstStyle/>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getArtista</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artista</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endParaRPr lang="en-GB" sz="1700" dirty="0">
              <a:solidFill>
                <a:srgbClr val="000088"/>
              </a:solidFill>
              <a:latin typeface="Consolas" panose="020B0609020204030204" pitchFamily="49" charset="0"/>
            </a:endParaRPr>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getGenero</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genero</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a:t>
            </a:r>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getAlbum</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album;</a:t>
            </a:r>
            <a:endParaRPr lang="en-GB" sz="1700" dirty="0"/>
          </a:p>
          <a:p>
            <a:r>
              <a:rPr lang="en-GB" sz="1700" dirty="0">
                <a:solidFill>
                  <a:srgbClr val="000000"/>
                </a:solidFill>
                <a:latin typeface="Consolas" panose="020B0609020204030204" pitchFamily="49" charset="0"/>
              </a:rPr>
              <a:t>  }</a:t>
            </a:r>
            <a:endParaRPr lang="en-GB" sz="1700" dirty="0"/>
          </a:p>
          <a:p>
            <a:endParaRPr lang="en-GB" sz="1700" dirty="0">
              <a:solidFill>
                <a:srgbClr val="000088"/>
              </a:solidFill>
              <a:latin typeface="Consolas" panose="020B0609020204030204" pitchFamily="49" charset="0"/>
            </a:endParaRPr>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getAnio</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anio</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endParaRPr lang="en-GB" sz="1700" dirty="0">
              <a:solidFill>
                <a:srgbClr val="000088"/>
              </a:solidFill>
              <a:latin typeface="Consolas" panose="020B0609020204030204" pitchFamily="49" charset="0"/>
            </a:endParaRPr>
          </a:p>
          <a:p>
            <a:endParaRPr lang="en-GB" sz="1700" dirty="0"/>
          </a:p>
        </p:txBody>
      </p:sp>
    </p:spTree>
    <p:extLst>
      <p:ext uri="{BB962C8B-B14F-4D97-AF65-F5344CB8AC3E}">
        <p14:creationId xmlns:p14="http://schemas.microsoft.com/office/powerpoint/2010/main" val="439484731"/>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284</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1" y="1797618"/>
            <a:ext cx="9144001" cy="3493264"/>
          </a:xfrm>
          <a:prstGeom prst="rect">
            <a:avLst/>
          </a:prstGeom>
        </p:spPr>
        <p:txBody>
          <a:bodyPr wrap="square">
            <a:spAutoFit/>
          </a:bodyPr>
          <a:lstStyle/>
          <a:p>
            <a:endParaRPr lang="en-GB" sz="1700" dirty="0">
              <a:solidFill>
                <a:srgbClr val="000088"/>
              </a:solidFill>
              <a:latin typeface="Consolas" panose="020B0609020204030204" pitchFamily="49" charset="0"/>
            </a:endParaRPr>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toString</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mensaje</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id</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 - "</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nombre</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 - "</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artista</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 -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album</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genero</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anio</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 - "</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duracion</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"\n";</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mensaje</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endParaRPr lang="en-GB" sz="1700" dirty="0">
              <a:solidFill>
                <a:srgbClr val="000088"/>
              </a:solidFill>
              <a:latin typeface="Consolas" panose="020B0609020204030204" pitchFamily="49" charset="0"/>
            </a:endParaRPr>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getCantElementos</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1;</a:t>
            </a:r>
            <a:endParaRPr lang="en-GB" sz="1700" dirty="0"/>
          </a:p>
          <a:p>
            <a:r>
              <a:rPr lang="en-GB" sz="1700" dirty="0">
                <a:solidFill>
                  <a:srgbClr val="000000"/>
                </a:solidFill>
                <a:latin typeface="Consolas" panose="020B0609020204030204" pitchFamily="49" charset="0"/>
              </a:rPr>
              <a:t>  }</a:t>
            </a:r>
          </a:p>
          <a:p>
            <a:endParaRPr lang="en-GB" sz="1700" dirty="0"/>
          </a:p>
          <a:p>
            <a:r>
              <a:rPr lang="en-GB" sz="1700" dirty="0">
                <a:solidFill>
                  <a:srgbClr val="000000"/>
                </a:solidFill>
                <a:latin typeface="Consolas" panose="020B0609020204030204" pitchFamily="49" charset="0"/>
              </a:rPr>
              <a:t>}</a:t>
            </a:r>
            <a:endParaRPr lang="en-GB" sz="1700" dirty="0"/>
          </a:p>
          <a:p>
            <a:endParaRPr lang="en-GB" sz="1700" dirty="0"/>
          </a:p>
        </p:txBody>
      </p:sp>
    </p:spTree>
    <p:extLst>
      <p:ext uri="{BB962C8B-B14F-4D97-AF65-F5344CB8AC3E}">
        <p14:creationId xmlns:p14="http://schemas.microsoft.com/office/powerpoint/2010/main" val="705949673"/>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285</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ángulo 2"/>
          <p:cNvSpPr/>
          <p:nvPr/>
        </p:nvSpPr>
        <p:spPr>
          <a:xfrm>
            <a:off x="0" y="1917288"/>
            <a:ext cx="9144000" cy="5062924"/>
          </a:xfrm>
          <a:prstGeom prst="rect">
            <a:avLst/>
          </a:prstGeom>
        </p:spPr>
        <p:txBody>
          <a:bodyPr wrap="square">
            <a:spAutoFit/>
          </a:bodyPr>
          <a:lstStyle/>
          <a:p>
            <a:r>
              <a:rPr lang="en-GB" sz="1700" dirty="0">
                <a:solidFill>
                  <a:srgbClr val="000088"/>
                </a:solidFill>
                <a:latin typeface="Consolas" panose="020B0609020204030204" pitchFamily="49" charset="0"/>
              </a:rPr>
              <a:t>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class</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Playlist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extends</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660066"/>
                </a:solidFill>
                <a:latin typeface="Consolas" panose="020B0609020204030204" pitchFamily="49" charset="0"/>
              </a:rPr>
              <a:t>{</a:t>
            </a:r>
            <a:endParaRPr lang="en-GB" sz="1700" dirty="0"/>
          </a:p>
          <a:p>
            <a:endParaRPr lang="en-GB" sz="1700" dirty="0"/>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static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final</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MAX_ELEMENTOS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100;  </a:t>
            </a:r>
            <a:endParaRPr lang="en-GB" sz="1700" dirty="0"/>
          </a:p>
          <a:p>
            <a:r>
              <a:rPr lang="en-GB" sz="1700" dirty="0">
                <a:solidFill>
                  <a:srgbClr val="000088"/>
                </a:solidFill>
                <a:latin typeface="Consolas" panose="020B0609020204030204" pitchFamily="49" charset="0"/>
              </a:rPr>
              <a:t>  private</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private</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ultimoAgregado</a:t>
            </a:r>
            <a:r>
              <a:rPr lang="en-GB" sz="1700" dirty="0">
                <a:solidFill>
                  <a:srgbClr val="000000"/>
                </a:solidFill>
                <a:latin typeface="Consolas" panose="020B0609020204030204" pitchFamily="49" charset="0"/>
              </a:rPr>
              <a:t>;</a:t>
            </a:r>
            <a:endParaRPr lang="en-GB" sz="1700" dirty="0"/>
          </a:p>
          <a:p>
            <a:endParaRPr lang="en-GB" sz="1700" dirty="0">
              <a:solidFill>
                <a:srgbClr val="000088"/>
              </a:solidFill>
              <a:latin typeface="Consolas" panose="020B0609020204030204" pitchFamily="49" charset="0"/>
            </a:endParaRPr>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Playlist</a:t>
            </a:r>
            <a:r>
              <a:rPr lang="en-GB" sz="1700" dirty="0">
                <a:solidFill>
                  <a:srgbClr val="666600"/>
                </a:solidFill>
                <a:latin typeface="Consolas" panose="020B0609020204030204" pitchFamily="49" charset="0"/>
              </a:rPr>
              <a:t>(</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nombre</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super</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nombre</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MAX_ELEMENTOS</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ultimoAgregado</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0;</a:t>
            </a:r>
            <a:endParaRPr lang="en-GB" sz="1700" dirty="0"/>
          </a:p>
          <a:p>
            <a:r>
              <a:rPr lang="en-GB" sz="1700" dirty="0">
                <a:solidFill>
                  <a:srgbClr val="000000"/>
                </a:solidFill>
                <a:latin typeface="Consolas" panose="020B0609020204030204" pitchFamily="49" charset="0"/>
              </a:rPr>
              <a:t>  }</a:t>
            </a:r>
          </a:p>
          <a:p>
            <a:endParaRPr lang="en-GB" sz="1700" dirty="0"/>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void</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if</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ultimoAgregado</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&lt;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length</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ultimoAgregado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ultimoAgregado</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t/>
            </a:r>
            <a:br>
              <a:rPr lang="en-GB" sz="1700" dirty="0"/>
            </a:br>
            <a:endParaRPr lang="en-GB" sz="1700" dirty="0"/>
          </a:p>
        </p:txBody>
      </p:sp>
    </p:spTree>
    <p:extLst>
      <p:ext uri="{BB962C8B-B14F-4D97-AF65-F5344CB8AC3E}">
        <p14:creationId xmlns:p14="http://schemas.microsoft.com/office/powerpoint/2010/main" val="1615775947"/>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286</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ángulo 2"/>
          <p:cNvSpPr/>
          <p:nvPr/>
        </p:nvSpPr>
        <p:spPr>
          <a:xfrm>
            <a:off x="0" y="1917288"/>
            <a:ext cx="9144000" cy="5324535"/>
          </a:xfrm>
          <a:prstGeom prst="rect">
            <a:avLst/>
          </a:prstGeom>
        </p:spPr>
        <p:txBody>
          <a:bodyPr wrap="square">
            <a:spAutoFit/>
          </a:bodyPr>
          <a:lstStyle/>
          <a:p>
            <a:r>
              <a:rPr lang="en-GB" sz="1700" dirty="0">
                <a:solidFill>
                  <a:srgbClr val="880000"/>
                </a:solidFill>
                <a:latin typeface="Consolas" panose="020B0609020204030204" pitchFamily="49" charset="0"/>
              </a:rPr>
              <a:t>  //</a:t>
            </a:r>
            <a:r>
              <a:rPr lang="en-GB" sz="1700" dirty="0" err="1">
                <a:solidFill>
                  <a:srgbClr val="880000"/>
                </a:solidFill>
                <a:latin typeface="Consolas" panose="020B0609020204030204" pitchFamily="49" charset="0"/>
              </a:rPr>
              <a:t>Es</a:t>
            </a:r>
            <a:r>
              <a:rPr lang="en-GB" sz="1700" dirty="0">
                <a:solidFill>
                  <a:srgbClr val="880000"/>
                </a:solidFill>
                <a:latin typeface="Consolas" panose="020B0609020204030204" pitchFamily="49" charset="0"/>
              </a:rPr>
              <a:t> </a:t>
            </a:r>
            <a:r>
              <a:rPr lang="en-GB" sz="1700" dirty="0" err="1">
                <a:solidFill>
                  <a:srgbClr val="880000"/>
                </a:solidFill>
                <a:latin typeface="Consolas" panose="020B0609020204030204" pitchFamily="49" charset="0"/>
              </a:rPr>
              <a:t>preciso</a:t>
            </a:r>
            <a:r>
              <a:rPr lang="en-GB" sz="1700" dirty="0">
                <a:solidFill>
                  <a:srgbClr val="880000"/>
                </a:solidFill>
                <a:latin typeface="Consolas" panose="020B0609020204030204" pitchFamily="49" charset="0"/>
              </a:rPr>
              <a:t> </a:t>
            </a:r>
            <a:r>
              <a:rPr lang="en-GB" sz="1700" dirty="0" err="1">
                <a:solidFill>
                  <a:srgbClr val="880000"/>
                </a:solidFill>
                <a:latin typeface="Consolas" panose="020B0609020204030204" pitchFamily="49" charset="0"/>
              </a:rPr>
              <a:t>recorrer</a:t>
            </a:r>
            <a:r>
              <a:rPr lang="en-GB" sz="1700" dirty="0">
                <a:solidFill>
                  <a:srgbClr val="880000"/>
                </a:solidFill>
                <a:latin typeface="Consolas" panose="020B0609020204030204" pitchFamily="49" charset="0"/>
              </a:rPr>
              <a:t> el </a:t>
            </a:r>
            <a:r>
              <a:rPr lang="en-GB" sz="1700" dirty="0" err="1">
                <a:solidFill>
                  <a:srgbClr val="880000"/>
                </a:solidFill>
                <a:latin typeface="Consolas" panose="020B0609020204030204" pitchFamily="49" charset="0"/>
              </a:rPr>
              <a:t>arreglo</a:t>
            </a:r>
            <a:r>
              <a:rPr lang="en-GB" sz="1700" dirty="0">
                <a:solidFill>
                  <a:srgbClr val="880000"/>
                </a:solidFill>
                <a:latin typeface="Consolas" panose="020B0609020204030204" pitchFamily="49" charset="0"/>
              </a:rPr>
              <a:t> para </a:t>
            </a:r>
            <a:r>
              <a:rPr lang="en-GB" sz="1700" dirty="0" err="1">
                <a:solidFill>
                  <a:srgbClr val="880000"/>
                </a:solidFill>
                <a:latin typeface="Consolas" panose="020B0609020204030204" pitchFamily="49" charset="0"/>
              </a:rPr>
              <a:t>determinar</a:t>
            </a:r>
            <a:r>
              <a:rPr lang="en-GB" sz="1700" dirty="0">
                <a:solidFill>
                  <a:srgbClr val="880000"/>
                </a:solidFill>
                <a:latin typeface="Consolas" panose="020B0609020204030204" pitchFamily="49" charset="0"/>
              </a:rPr>
              <a:t> que </a:t>
            </a:r>
            <a:r>
              <a:rPr lang="en-GB" sz="1700" dirty="0" err="1">
                <a:solidFill>
                  <a:srgbClr val="880000"/>
                </a:solidFill>
                <a:latin typeface="Consolas" panose="020B0609020204030204" pitchFamily="49" charset="0"/>
              </a:rPr>
              <a:t>existe</a:t>
            </a:r>
            <a:r>
              <a:rPr lang="en-GB" sz="1700" dirty="0">
                <a:solidFill>
                  <a:srgbClr val="8800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void</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removeElemento</a:t>
            </a:r>
            <a:r>
              <a:rPr lang="en-GB" sz="1700" dirty="0">
                <a:solidFill>
                  <a:srgbClr val="666600"/>
                </a:solidFill>
                <a:latin typeface="Consolas" panose="020B0609020204030204" pitchFamily="49" charset="0"/>
              </a:rPr>
              <a:t>(</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indice</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getIndice</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elemento</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if</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indice</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1</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for</a:t>
            </a:r>
            <a:r>
              <a:rPr lang="en-GB" sz="1700" dirty="0">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indice</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&lt;</a:t>
            </a:r>
            <a:r>
              <a:rPr lang="en-GB" sz="1700" dirty="0" err="1">
                <a:solidFill>
                  <a:srgbClr val="000000"/>
                </a:solidFill>
                <a:latin typeface="Consolas" panose="020B0609020204030204" pitchFamily="49" charset="0"/>
              </a:rPr>
              <a:t>ultimoAgregado</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880000"/>
                </a:solidFill>
                <a:latin typeface="Consolas" panose="020B0609020204030204" pitchFamily="49" charset="0"/>
              </a:rPr>
              <a:t>//Se </a:t>
            </a:r>
            <a:r>
              <a:rPr lang="en-GB" sz="1700" dirty="0" err="1">
                <a:solidFill>
                  <a:srgbClr val="880000"/>
                </a:solidFill>
                <a:latin typeface="Consolas" panose="020B0609020204030204" pitchFamily="49" charset="0"/>
              </a:rPr>
              <a:t>corren</a:t>
            </a:r>
            <a:r>
              <a:rPr lang="en-GB" sz="1700" dirty="0">
                <a:solidFill>
                  <a:srgbClr val="880000"/>
                </a:solidFill>
                <a:latin typeface="Consolas" panose="020B0609020204030204" pitchFamily="49" charset="0"/>
              </a:rPr>
              <a:t> a la </a:t>
            </a:r>
            <a:r>
              <a:rPr lang="en-GB" sz="1700" dirty="0" err="1">
                <a:solidFill>
                  <a:srgbClr val="880000"/>
                </a:solidFill>
                <a:latin typeface="Consolas" panose="020B0609020204030204" pitchFamily="49" charset="0"/>
              </a:rPr>
              <a:t>izquieda</a:t>
            </a:r>
            <a:r>
              <a:rPr lang="en-GB" sz="1700" dirty="0">
                <a:solidFill>
                  <a:srgbClr val="880000"/>
                </a:solidFill>
                <a:latin typeface="Consolas" panose="020B0609020204030204" pitchFamily="49" charset="0"/>
              </a:rPr>
              <a:t> </a:t>
            </a:r>
            <a:r>
              <a:rPr lang="en-GB" sz="1700" dirty="0" err="1">
                <a:solidFill>
                  <a:srgbClr val="880000"/>
                </a:solidFill>
                <a:latin typeface="Consolas" panose="020B0609020204030204" pitchFamily="49" charset="0"/>
              </a:rPr>
              <a:t>todos</a:t>
            </a:r>
            <a:r>
              <a:rPr lang="en-GB" sz="1700" dirty="0">
                <a:solidFill>
                  <a:srgbClr val="880000"/>
                </a:solidFill>
                <a:latin typeface="Consolas" panose="020B0609020204030204" pitchFamily="49" charset="0"/>
              </a:rPr>
              <a:t> </a:t>
            </a:r>
            <a:r>
              <a:rPr lang="en-GB" sz="1700" dirty="0" err="1">
                <a:solidFill>
                  <a:srgbClr val="880000"/>
                </a:solidFill>
                <a:latin typeface="Consolas" panose="020B0609020204030204" pitchFamily="49" charset="0"/>
              </a:rPr>
              <a:t>los</a:t>
            </a:r>
            <a:r>
              <a:rPr lang="en-GB" sz="1700" dirty="0">
                <a:solidFill>
                  <a:srgbClr val="880000"/>
                </a:solidFill>
                <a:latin typeface="Consolas" panose="020B0609020204030204" pitchFamily="49" charset="0"/>
              </a:rPr>
              <a:t> </a:t>
            </a:r>
            <a:r>
              <a:rPr lang="en-GB" sz="1700" dirty="0" err="1">
                <a:solidFill>
                  <a:srgbClr val="880000"/>
                </a:solidFill>
                <a:latin typeface="Consolas" panose="020B0609020204030204" pitchFamily="49" charset="0"/>
              </a:rPr>
              <a:t>elementos</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1</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ultimoAgregado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880000"/>
                </a:solidFill>
                <a:latin typeface="Consolas" panose="020B0609020204030204" pitchFamily="49" charset="0"/>
              </a:rPr>
              <a:t>//Se </a:t>
            </a:r>
            <a:r>
              <a:rPr lang="en-GB" sz="1700" dirty="0" err="1">
                <a:solidFill>
                  <a:srgbClr val="880000"/>
                </a:solidFill>
                <a:latin typeface="Consolas" panose="020B0609020204030204" pitchFamily="49" charset="0"/>
              </a:rPr>
              <a:t>eliminó</a:t>
            </a:r>
            <a:r>
              <a:rPr lang="en-GB" sz="1700" dirty="0">
                <a:solidFill>
                  <a:srgbClr val="880000"/>
                </a:solidFill>
                <a:latin typeface="Consolas" panose="020B0609020204030204" pitchFamily="49" charset="0"/>
              </a:rPr>
              <a:t> </a:t>
            </a:r>
            <a:r>
              <a:rPr lang="en-GB" sz="1700" dirty="0" err="1">
                <a:solidFill>
                  <a:srgbClr val="880000"/>
                </a:solidFill>
                <a:latin typeface="Consolas" panose="020B0609020204030204" pitchFamily="49" charset="0"/>
              </a:rPr>
              <a:t>uno</a:t>
            </a:r>
            <a:r>
              <a:rPr lang="en-GB" sz="1700" dirty="0">
                <a:solidFill>
                  <a:srgbClr val="880000"/>
                </a:solidFill>
                <a:latin typeface="Consolas" panose="020B0609020204030204" pitchFamily="49" charset="0"/>
              </a:rPr>
              <a:t>, </a:t>
            </a:r>
            <a:r>
              <a:rPr lang="en-GB" sz="1700" dirty="0" err="1">
                <a:solidFill>
                  <a:srgbClr val="880000"/>
                </a:solidFill>
                <a:latin typeface="Consolas" panose="020B0609020204030204" pitchFamily="49" charset="0"/>
              </a:rPr>
              <a:t>asi</a:t>
            </a:r>
            <a:r>
              <a:rPr lang="en-GB" sz="1700" dirty="0">
                <a:solidFill>
                  <a:srgbClr val="880000"/>
                </a:solidFill>
                <a:latin typeface="Consolas" panose="020B0609020204030204" pitchFamily="49" charset="0"/>
              </a:rPr>
              <a:t> que hay </a:t>
            </a:r>
            <a:r>
              <a:rPr lang="en-GB" sz="1700" dirty="0" err="1">
                <a:solidFill>
                  <a:srgbClr val="880000"/>
                </a:solidFill>
                <a:latin typeface="Consolas" panose="020B0609020204030204" pitchFamily="49" charset="0"/>
              </a:rPr>
              <a:t>uno</a:t>
            </a:r>
            <a:r>
              <a:rPr lang="en-GB" sz="1700" dirty="0">
                <a:solidFill>
                  <a:srgbClr val="880000"/>
                </a:solidFill>
                <a:latin typeface="Consolas" panose="020B0609020204030204" pitchFamily="49" charset="0"/>
              </a:rPr>
              <a:t> </a:t>
            </a:r>
            <a:r>
              <a:rPr lang="en-GB" sz="1700" dirty="0" err="1">
                <a:solidFill>
                  <a:srgbClr val="880000"/>
                </a:solidFill>
                <a:latin typeface="Consolas" panose="020B0609020204030204" pitchFamily="49" charset="0"/>
              </a:rPr>
              <a:t>menos</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solidFill>
                  <a:srgbClr val="000000"/>
                </a:solidFill>
                <a:latin typeface="Consolas" panose="020B0609020204030204" pitchFamily="49" charset="0"/>
              </a:rPr>
              <a:t>}</a:t>
            </a:r>
          </a:p>
          <a:p>
            <a:endParaRPr lang="en-GB" sz="1700" dirty="0"/>
          </a:p>
          <a:p>
            <a:r>
              <a:rPr lang="en-GB" sz="1700" dirty="0">
                <a:solidFill>
                  <a:srgbClr val="000088"/>
                </a:solidFill>
                <a:latin typeface="Consolas" panose="020B0609020204030204" pitchFamily="49" charset="0"/>
              </a:rPr>
              <a:t>  private</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getIndice</a:t>
            </a:r>
            <a:r>
              <a:rPr lang="en-GB" sz="1700" dirty="0">
                <a:solidFill>
                  <a:srgbClr val="666600"/>
                </a:solidFill>
                <a:latin typeface="Consolas" panose="020B0609020204030204" pitchFamily="49" charset="0"/>
              </a:rPr>
              <a:t>(</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indice</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1;</a:t>
            </a:r>
            <a:endParaRPr lang="en-GB" sz="1700" dirty="0"/>
          </a:p>
          <a:p>
            <a:r>
              <a:rPr lang="en-GB" sz="1700" dirty="0">
                <a:solidFill>
                  <a:srgbClr val="000088"/>
                </a:solidFill>
                <a:latin typeface="Consolas" panose="020B0609020204030204" pitchFamily="49" charset="0"/>
              </a:rPr>
              <a:t>    for</a:t>
            </a:r>
            <a:r>
              <a:rPr lang="en-GB" sz="1700" dirty="0">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0</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&lt;</a:t>
            </a:r>
            <a:r>
              <a:rPr lang="en-GB" sz="1700" dirty="0" err="1">
                <a:solidFill>
                  <a:srgbClr val="000000"/>
                </a:solidFill>
                <a:latin typeface="Consolas" panose="020B0609020204030204" pitchFamily="49" charset="0"/>
              </a:rPr>
              <a:t>ultimoAgregado</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&amp;&amp;</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indice</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&lt;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0</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if</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equals</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elemento</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indice</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0000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indice</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t/>
            </a:r>
            <a:br>
              <a:rPr lang="en-GB" sz="1700" dirty="0"/>
            </a:br>
            <a:endParaRPr lang="en-GB" sz="1700" dirty="0"/>
          </a:p>
        </p:txBody>
      </p:sp>
    </p:spTree>
    <p:extLst>
      <p:ext uri="{BB962C8B-B14F-4D97-AF65-F5344CB8AC3E}">
        <p14:creationId xmlns:p14="http://schemas.microsoft.com/office/powerpoint/2010/main" val="3651670707"/>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287</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ángulo 2"/>
          <p:cNvSpPr/>
          <p:nvPr/>
        </p:nvSpPr>
        <p:spPr>
          <a:xfrm>
            <a:off x="0" y="1917288"/>
            <a:ext cx="9144000" cy="4278094"/>
          </a:xfrm>
          <a:prstGeom prst="rect">
            <a:avLst/>
          </a:prstGeom>
        </p:spPr>
        <p:txBody>
          <a:bodyPr wrap="square">
            <a:spAutoFit/>
          </a:bodyPr>
          <a:lstStyle/>
          <a:p>
            <a:r>
              <a:rPr lang="en-GB" sz="1700" dirty="0"/>
              <a:t>     </a:t>
            </a:r>
            <a:r>
              <a:rPr lang="en-GB" sz="1700" dirty="0">
                <a:solidFill>
                  <a:srgbClr val="000088"/>
                </a:solidFill>
                <a:latin typeface="Consolas" panose="020B0609020204030204" pitchFamily="49" charset="0"/>
              </a:rPr>
              <a:t>public</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getDuracion</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duracion</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0;</a:t>
            </a:r>
            <a:endParaRPr lang="en-GB" sz="1700" dirty="0"/>
          </a:p>
          <a:p>
            <a:r>
              <a:rPr lang="en-GB" sz="1700" dirty="0">
                <a:solidFill>
                  <a:srgbClr val="000088"/>
                </a:solidFill>
                <a:latin typeface="Consolas" panose="020B0609020204030204" pitchFamily="49" charset="0"/>
              </a:rPr>
              <a:t>    for</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0</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&lt;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ultimoAgregado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duracion</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getDuracion</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duracion</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p>
          <a:p>
            <a:endParaRPr lang="en-GB" sz="1700" dirty="0"/>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toString</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String</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canciones</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for</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0</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&lt;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ultimoAgregado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canciones</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toString</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canciones</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p>
          <a:p>
            <a:endParaRPr lang="en-GB" sz="1700" dirty="0"/>
          </a:p>
          <a:p>
            <a:r>
              <a:rPr lang="en-GB" sz="1700" dirty="0"/>
              <a:t/>
            </a:r>
            <a:br>
              <a:rPr lang="en-GB" sz="1700" dirty="0"/>
            </a:br>
            <a:endParaRPr lang="en-GB" sz="1700" dirty="0"/>
          </a:p>
        </p:txBody>
      </p:sp>
    </p:spTree>
    <p:extLst>
      <p:ext uri="{BB962C8B-B14F-4D97-AF65-F5344CB8AC3E}">
        <p14:creationId xmlns:p14="http://schemas.microsoft.com/office/powerpoint/2010/main" val="1602842797"/>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288</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ángulo 2"/>
          <p:cNvSpPr/>
          <p:nvPr/>
        </p:nvSpPr>
        <p:spPr>
          <a:xfrm>
            <a:off x="0" y="1917288"/>
            <a:ext cx="9144000" cy="4016484"/>
          </a:xfrm>
          <a:prstGeom prst="rect">
            <a:avLst/>
          </a:prstGeom>
        </p:spPr>
        <p:txBody>
          <a:bodyPr wrap="square">
            <a:spAutoFit/>
          </a:bodyPr>
          <a:lstStyle/>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getCantElementos</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cantidad</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0;</a:t>
            </a:r>
            <a:endParaRPr lang="en-GB" sz="1700" dirty="0"/>
          </a:p>
          <a:p>
            <a:r>
              <a:rPr lang="en-GB" sz="1700" dirty="0">
                <a:solidFill>
                  <a:srgbClr val="000088"/>
                </a:solidFill>
                <a:latin typeface="Consolas" panose="020B0609020204030204" pitchFamily="49" charset="0"/>
              </a:rPr>
              <a:t>    for</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0</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&lt;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ultimoAgregado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cantidad</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i</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getCantElementos</a:t>
            </a:r>
            <a:r>
              <a:rPr lang="en-GB" sz="1700" dirty="0">
                <a:solidFill>
                  <a:srgbClr val="666600"/>
                </a:solidFill>
                <a:latin typeface="Consolas" panose="020B0609020204030204" pitchFamily="49" charset="0"/>
              </a:rPr>
              <a:t>();</a:t>
            </a:r>
            <a:endParaRPr lang="en-GB" sz="1700" dirty="0"/>
          </a:p>
          <a:p>
            <a:r>
              <a:rPr lang="en-GB" sz="1700" dirty="0">
                <a:solidFill>
                  <a:srgbClr val="000088"/>
                </a:solidFill>
                <a:latin typeface="Consolas" panose="020B0609020204030204" pitchFamily="49" charset="0"/>
              </a:rPr>
              <a:t>    return</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cantidad</a:t>
            </a:r>
            <a:r>
              <a:rPr lang="en-GB" sz="1700" dirty="0">
                <a:solidFill>
                  <a:srgbClr val="0000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p>
          <a:p>
            <a:endParaRPr lang="en-GB" sz="1700" dirty="0"/>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void</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intercambiarPosicion</a:t>
            </a:r>
            <a:r>
              <a:rPr lang="en-GB" sz="1700" dirty="0">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pos1</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88"/>
                </a:solidFill>
                <a:latin typeface="Consolas" panose="020B0609020204030204" pitchFamily="49" charset="0"/>
              </a:rPr>
              <a:t>int</a:t>
            </a:r>
            <a:r>
              <a:rPr lang="en-GB" sz="1700" dirty="0">
                <a:solidFill>
                  <a:srgbClr val="000000"/>
                </a:solidFill>
                <a:latin typeface="Consolas" panose="020B0609020204030204" pitchFamily="49" charset="0"/>
              </a:rPr>
              <a:t> pos2</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aux;</a:t>
            </a:r>
            <a:endParaRPr lang="en-GB" sz="1700" dirty="0"/>
          </a:p>
          <a:p>
            <a:r>
              <a:rPr lang="en-GB" sz="1700" dirty="0">
                <a:solidFill>
                  <a:srgbClr val="000000"/>
                </a:solidFill>
                <a:latin typeface="Consolas" panose="020B0609020204030204" pitchFamily="49" charset="0"/>
              </a:rPr>
              <a:t>    aux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pos1</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pos1</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pos2</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elementos</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pos2</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aux;</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solidFill>
                  <a:srgbClr val="000000"/>
                </a:solidFill>
                <a:latin typeface="Consolas" panose="020B0609020204030204" pitchFamily="49" charset="0"/>
              </a:rPr>
              <a:t>}</a:t>
            </a:r>
            <a:r>
              <a:rPr lang="en-GB" sz="1700" dirty="0"/>
              <a:t/>
            </a:r>
            <a:br>
              <a:rPr lang="en-GB" sz="1700" dirty="0"/>
            </a:br>
            <a:endParaRPr lang="en-GB" sz="1700" dirty="0"/>
          </a:p>
        </p:txBody>
      </p:sp>
    </p:spTree>
    <p:extLst>
      <p:ext uri="{BB962C8B-B14F-4D97-AF65-F5344CB8AC3E}">
        <p14:creationId xmlns:p14="http://schemas.microsoft.com/office/powerpoint/2010/main" val="14160744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1713905"/>
            <a:ext cx="8796477" cy="4862870"/>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a:t>
            </a:r>
            <a:endParaRPr lang="es-AR" dirty="0"/>
          </a:p>
          <a:p>
            <a:r>
              <a:rPr lang="es-AR" sz="1400" dirty="0">
                <a:solidFill>
                  <a:srgbClr val="000088"/>
                </a:solidFill>
                <a:latin typeface="Consolas" panose="020B0609020204030204" pitchFamily="49" charset="0"/>
              </a:rPr>
              <a:t>  </a:t>
            </a:r>
            <a:r>
              <a:rPr lang="es-AR" sz="1400" dirty="0" err="1">
                <a:solidFill>
                  <a:srgbClr val="000088"/>
                </a:solidFill>
                <a:latin typeface="Consolas" panose="020B0609020204030204" pitchFamily="49" charset="0"/>
              </a:rPr>
              <a:t>private</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int</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dia</a:t>
            </a:r>
            <a:r>
              <a:rPr lang="es-AR" sz="1400" dirty="0">
                <a:solidFill>
                  <a:srgbClr val="000000"/>
                </a:solidFill>
                <a:latin typeface="Consolas" panose="020B0609020204030204" pitchFamily="49" charset="0"/>
              </a:rPr>
              <a:t>;</a:t>
            </a:r>
            <a:endParaRPr lang="es-AR" sz="1400" dirty="0"/>
          </a:p>
          <a:p>
            <a:r>
              <a:rPr lang="es-AR" sz="1400" dirty="0">
                <a:solidFill>
                  <a:srgbClr val="000088"/>
                </a:solidFill>
                <a:latin typeface="Consolas" panose="020B0609020204030204" pitchFamily="49" charset="0"/>
              </a:rPr>
              <a:t>  </a:t>
            </a:r>
            <a:r>
              <a:rPr lang="es-AR" sz="1400" dirty="0" err="1">
                <a:solidFill>
                  <a:srgbClr val="000088"/>
                </a:solidFill>
                <a:latin typeface="Consolas" panose="020B0609020204030204" pitchFamily="49" charset="0"/>
              </a:rPr>
              <a:t>private</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int</a:t>
            </a:r>
            <a:r>
              <a:rPr lang="es-AR" sz="1400" dirty="0">
                <a:solidFill>
                  <a:srgbClr val="000000"/>
                </a:solidFill>
                <a:latin typeface="Consolas" panose="020B0609020204030204" pitchFamily="49" charset="0"/>
              </a:rPr>
              <a:t> mes;</a:t>
            </a:r>
            <a:endParaRPr lang="es-AR" sz="1400" dirty="0"/>
          </a:p>
          <a:p>
            <a:r>
              <a:rPr lang="es-AR" sz="1400" dirty="0">
                <a:solidFill>
                  <a:srgbClr val="000088"/>
                </a:solidFill>
                <a:latin typeface="Consolas" panose="020B0609020204030204" pitchFamily="49" charset="0"/>
              </a:rPr>
              <a:t>  </a:t>
            </a:r>
            <a:r>
              <a:rPr lang="es-AR" sz="1400" dirty="0" err="1">
                <a:solidFill>
                  <a:srgbClr val="000088"/>
                </a:solidFill>
                <a:latin typeface="Consolas" panose="020B0609020204030204" pitchFamily="49" charset="0"/>
              </a:rPr>
              <a:t>private</a:t>
            </a:r>
            <a:r>
              <a:rPr lang="es-AR" sz="1400" dirty="0">
                <a:solidFill>
                  <a:srgbClr val="000000"/>
                </a:solidFill>
                <a:latin typeface="Consolas" panose="020B0609020204030204" pitchFamily="49" charset="0"/>
              </a:rPr>
              <a:t> </a:t>
            </a:r>
            <a:r>
              <a:rPr lang="es-AR" sz="1400" dirty="0" err="1">
                <a:solidFill>
                  <a:srgbClr val="000088"/>
                </a:solidFill>
                <a:latin typeface="Consolas" panose="020B0609020204030204" pitchFamily="49" charset="0"/>
              </a:rPr>
              <a:t>int</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anio</a:t>
            </a:r>
            <a:r>
              <a:rPr lang="es-AR" sz="1400" dirty="0">
                <a:solidFill>
                  <a:srgbClr val="000000"/>
                </a:solidFill>
                <a:latin typeface="Consolas" panose="020B0609020204030204" pitchFamily="49" charset="0"/>
              </a:rPr>
              <a:t>;</a:t>
            </a:r>
            <a:endParaRPr lang="es-AR" sz="1400" dirty="0">
              <a:solidFill>
                <a:srgbClr val="000088"/>
              </a:solidFill>
              <a:latin typeface="Consolas" panose="020B0609020204030204" pitchFamily="49" charset="0"/>
            </a:endParaRPr>
          </a:p>
          <a:p>
            <a:r>
              <a:rPr lang="es-AR" sz="1400" dirty="0">
                <a:solidFill>
                  <a:srgbClr val="000088"/>
                </a:solidFill>
                <a:latin typeface="Consolas" panose="020B0609020204030204" pitchFamily="49" charset="0"/>
              </a:rPr>
              <a:t>  </a:t>
            </a:r>
            <a:r>
              <a:rPr lang="es-AR" sz="1400" dirty="0" err="1">
                <a:solidFill>
                  <a:srgbClr val="000088"/>
                </a:solidFill>
                <a:latin typeface="Consolas" panose="020B0609020204030204" pitchFamily="49" charset="0"/>
              </a:rPr>
              <a:t>public</a:t>
            </a:r>
            <a:r>
              <a:rPr lang="es-AR" sz="1400" dirty="0">
                <a:solidFill>
                  <a:srgbClr val="000000"/>
                </a:solidFill>
                <a:latin typeface="Consolas" panose="020B0609020204030204" pitchFamily="49" charset="0"/>
              </a:rPr>
              <a:t> </a:t>
            </a:r>
            <a:r>
              <a:rPr lang="es-AR" sz="1400" dirty="0">
                <a:solidFill>
                  <a:srgbClr val="660066"/>
                </a:solidFill>
                <a:latin typeface="Consolas" panose="020B0609020204030204" pitchFamily="49" charset="0"/>
              </a:rPr>
              <a:t>Fecha</a:t>
            </a:r>
            <a:r>
              <a:rPr lang="es-AR" sz="1400" dirty="0">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int</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dia</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int</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mes</a:t>
            </a:r>
            <a:r>
              <a:rPr lang="es-AR" sz="1400" dirty="0" err="1">
                <a:solidFill>
                  <a:srgbClr val="666600"/>
                </a:solidFill>
                <a:latin typeface="Consolas" panose="020B0609020204030204" pitchFamily="49" charset="0"/>
              </a:rPr>
              <a:t>,</a:t>
            </a:r>
            <a:r>
              <a:rPr lang="es-AR" sz="1400" dirty="0" err="1">
                <a:solidFill>
                  <a:srgbClr val="000088"/>
                </a:solidFill>
                <a:latin typeface="Consolas" panose="020B0609020204030204" pitchFamily="49" charset="0"/>
              </a:rPr>
              <a:t>int</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anio</a:t>
            </a:r>
            <a:r>
              <a:rPr lang="es-AR" sz="1400" dirty="0">
                <a:solidFill>
                  <a:srgbClr val="666600"/>
                </a:solidFill>
                <a:latin typeface="Consolas" panose="020B0609020204030204" pitchFamily="49" charset="0"/>
              </a:rPr>
              <a:t>){</a:t>
            </a:r>
            <a:endParaRPr lang="es-AR" sz="1400" dirty="0"/>
          </a:p>
          <a:p>
            <a:r>
              <a:rPr lang="es-AR" sz="1400" dirty="0">
                <a:solidFill>
                  <a:srgbClr val="000088"/>
                </a:solidFill>
                <a:latin typeface="Consolas" panose="020B0609020204030204" pitchFamily="49" charset="0"/>
              </a:rPr>
              <a:t>    </a:t>
            </a:r>
            <a:r>
              <a:rPr lang="es-AR" sz="1400" dirty="0" err="1">
                <a:solidFill>
                  <a:srgbClr val="000088"/>
                </a:solidFill>
                <a:latin typeface="Consolas" panose="020B0609020204030204" pitchFamily="49" charset="0"/>
              </a:rPr>
              <a:t>this</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dia</a:t>
            </a:r>
            <a:r>
              <a:rPr lang="es-AR" sz="1400" dirty="0">
                <a:solidFill>
                  <a:srgbClr val="000000"/>
                </a:solidFill>
                <a:latin typeface="Consolas" panose="020B0609020204030204" pitchFamily="49" charset="0"/>
              </a:rPr>
              <a:t>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dia</a:t>
            </a:r>
            <a:r>
              <a:rPr lang="es-AR" sz="1400" dirty="0">
                <a:solidFill>
                  <a:srgbClr val="000000"/>
                </a:solidFill>
                <a:latin typeface="Consolas" panose="020B0609020204030204" pitchFamily="49" charset="0"/>
              </a:rPr>
              <a:t>;</a:t>
            </a:r>
            <a:endParaRPr lang="es-AR" sz="1400" dirty="0"/>
          </a:p>
          <a:p>
            <a:r>
              <a:rPr lang="es-AR" sz="1400" dirty="0">
                <a:solidFill>
                  <a:srgbClr val="000088"/>
                </a:solidFill>
                <a:latin typeface="Consolas" panose="020B0609020204030204" pitchFamily="49" charset="0"/>
              </a:rPr>
              <a:t>    </a:t>
            </a:r>
            <a:r>
              <a:rPr lang="es-AR" sz="1400" dirty="0" err="1">
                <a:solidFill>
                  <a:srgbClr val="000088"/>
                </a:solidFill>
                <a:latin typeface="Consolas" panose="020B0609020204030204" pitchFamily="49" charset="0"/>
              </a:rPr>
              <a:t>this</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mes</a:t>
            </a:r>
            <a:r>
              <a:rPr lang="es-AR" sz="1400" dirty="0">
                <a:solidFill>
                  <a:srgbClr val="000000"/>
                </a:solidFill>
                <a:latin typeface="Consolas" panose="020B0609020204030204" pitchFamily="49" charset="0"/>
              </a:rPr>
              <a:t>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mes;</a:t>
            </a:r>
            <a:endParaRPr lang="es-AR" sz="1400" dirty="0"/>
          </a:p>
          <a:p>
            <a:r>
              <a:rPr lang="es-AR" sz="1400" dirty="0">
                <a:solidFill>
                  <a:srgbClr val="000088"/>
                </a:solidFill>
                <a:latin typeface="Consolas" panose="020B0609020204030204" pitchFamily="49" charset="0"/>
              </a:rPr>
              <a:t>    </a:t>
            </a:r>
            <a:r>
              <a:rPr lang="es-AR" sz="1400" dirty="0" err="1">
                <a:solidFill>
                  <a:srgbClr val="000088"/>
                </a:solidFill>
                <a:latin typeface="Consolas" panose="020B0609020204030204" pitchFamily="49" charset="0"/>
              </a:rPr>
              <a:t>this</a:t>
            </a:r>
            <a:r>
              <a:rPr lang="es-AR" sz="1400" dirty="0" err="1">
                <a:solidFill>
                  <a:srgbClr val="666600"/>
                </a:solidFill>
                <a:latin typeface="Consolas" panose="020B0609020204030204" pitchFamily="49" charset="0"/>
              </a:rPr>
              <a:t>.</a:t>
            </a:r>
            <a:r>
              <a:rPr lang="es-AR" sz="1400" dirty="0" err="1">
                <a:solidFill>
                  <a:srgbClr val="000000"/>
                </a:solidFill>
                <a:latin typeface="Consolas" panose="020B0609020204030204" pitchFamily="49" charset="0"/>
              </a:rPr>
              <a:t>anio</a:t>
            </a:r>
            <a:r>
              <a:rPr lang="es-AR" sz="1400" dirty="0">
                <a:solidFill>
                  <a:srgbClr val="000000"/>
                </a:solidFill>
                <a:latin typeface="Consolas" panose="020B0609020204030204" pitchFamily="49" charset="0"/>
              </a:rPr>
              <a:t> </a:t>
            </a:r>
            <a:r>
              <a:rPr lang="es-AR" sz="1400" dirty="0">
                <a:solidFill>
                  <a:srgbClr val="666600"/>
                </a:solidFill>
                <a:latin typeface="Consolas" panose="020B0609020204030204" pitchFamily="49" charset="0"/>
              </a:rPr>
              <a:t>=</a:t>
            </a:r>
            <a:r>
              <a:rPr lang="es-AR" sz="1400" dirty="0">
                <a:solidFill>
                  <a:srgbClr val="000000"/>
                </a:solidFill>
                <a:latin typeface="Consolas" panose="020B0609020204030204" pitchFamily="49" charset="0"/>
              </a:rPr>
              <a:t> </a:t>
            </a:r>
            <a:r>
              <a:rPr lang="es-AR" sz="1400" dirty="0" err="1">
                <a:solidFill>
                  <a:srgbClr val="000000"/>
                </a:solidFill>
                <a:latin typeface="Consolas" panose="020B0609020204030204" pitchFamily="49" charset="0"/>
              </a:rPr>
              <a:t>anio</a:t>
            </a:r>
            <a:r>
              <a:rPr lang="es-AR" sz="1400" dirty="0">
                <a:solidFill>
                  <a:srgbClr val="000000"/>
                </a:solidFill>
                <a:latin typeface="Consolas" panose="020B0609020204030204" pitchFamily="49" charset="0"/>
              </a:rPr>
              <a:t>;</a:t>
            </a:r>
            <a:endParaRPr lang="es-AR" sz="1400" dirty="0"/>
          </a:p>
          <a:p>
            <a:r>
              <a:rPr lang="es-AR" sz="1400" dirty="0">
                <a:solidFill>
                  <a:srgbClr val="000000"/>
                </a:solidFill>
                <a:latin typeface="Consolas" panose="020B0609020204030204" pitchFamily="49" charset="0"/>
              </a:rPr>
              <a:t>  }</a:t>
            </a:r>
            <a:endParaRPr lang="es-AR" sz="1400" dirty="0"/>
          </a:p>
          <a:p>
            <a:r>
              <a:rPr lang="es-AR" dirty="0"/>
              <a:t/>
            </a:r>
            <a:br>
              <a:rPr lang="es-AR" dirty="0"/>
            </a:b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separador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diaComoString</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valueOf</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dia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mesComoString</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valueOf</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mes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ñ</a:t>
            </a:r>
            <a:r>
              <a:rPr lang="es-AR" dirty="0" err="1">
                <a:solidFill>
                  <a:srgbClr val="000000"/>
                </a:solidFill>
                <a:latin typeface="Consolas" panose="020B0609020204030204" pitchFamily="49" charset="0"/>
              </a:rPr>
              <a:t>oComoString</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valueOf</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a:t>
            </a:r>
            <a:r>
              <a:rPr lang="es-AR" dirty="0">
                <a:solidFill>
                  <a:srgbClr val="666600"/>
                </a:solidFill>
                <a:latin typeface="Consolas" panose="020B0609020204030204" pitchFamily="49" charset="0"/>
              </a:rPr>
              <a:t>ñ</a:t>
            </a:r>
            <a:r>
              <a:rPr lang="es-AR" dirty="0">
                <a:solidFill>
                  <a:srgbClr val="000000"/>
                </a:solidFill>
                <a:latin typeface="Consolas" panose="020B0609020204030204" pitchFamily="49" charset="0"/>
              </a:rPr>
              <a:t>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resultado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diaComoString</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separador +</a:t>
            </a:r>
            <a:r>
              <a:rPr lang="es-AR" dirty="0"/>
              <a:t> </a:t>
            </a:r>
            <a:r>
              <a:rPr lang="es-AR" dirty="0" err="1">
                <a:solidFill>
                  <a:srgbClr val="000000"/>
                </a:solidFill>
                <a:latin typeface="Consolas" panose="020B0609020204030204" pitchFamily="49" charset="0"/>
              </a:rPr>
              <a:t>mesComoString</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separador + </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ñ</a:t>
            </a:r>
            <a:r>
              <a:rPr lang="es-AR" dirty="0" err="1">
                <a:solidFill>
                  <a:srgbClr val="000000"/>
                </a:solidFill>
                <a:latin typeface="Consolas" panose="020B0609020204030204" pitchFamily="49" charset="0"/>
              </a:rPr>
              <a:t>oComoString</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resultado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Imprimiendo Fechas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28</a:t>
            </a:fld>
            <a:endParaRPr lang="es-AR" dirty="0"/>
          </a:p>
        </p:txBody>
      </p:sp>
      <p:sp>
        <p:nvSpPr>
          <p:cNvPr id="7" name="CuadroTexto 6"/>
          <p:cNvSpPr txBox="1"/>
          <p:nvPr/>
        </p:nvSpPr>
        <p:spPr>
          <a:xfrm>
            <a:off x="3792489" y="2973840"/>
            <a:ext cx="5177734"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También puede definirse como una constante de la clase!</a:t>
            </a:r>
          </a:p>
          <a:p>
            <a:pPr algn="ctr"/>
            <a:r>
              <a:rPr lang="es-AR" sz="2000" dirty="0" err="1">
                <a:solidFill>
                  <a:srgbClr val="000088"/>
                </a:solidFill>
                <a:latin typeface="Consolas" panose="020B0609020204030204" pitchFamily="49" charset="0"/>
              </a:rPr>
              <a:t>static</a:t>
            </a:r>
            <a:r>
              <a:rPr lang="es-AR" sz="2000" dirty="0">
                <a:solidFill>
                  <a:srgbClr val="000000"/>
                </a:solidFill>
                <a:latin typeface="Consolas" panose="020B0609020204030204" pitchFamily="49" charset="0"/>
              </a:rPr>
              <a:t> </a:t>
            </a:r>
            <a:r>
              <a:rPr lang="es-AR" sz="2000" dirty="0">
                <a:solidFill>
                  <a:srgbClr val="000088"/>
                </a:solidFill>
                <a:latin typeface="Consolas" panose="020B0609020204030204" pitchFamily="49" charset="0"/>
              </a:rPr>
              <a:t>final</a:t>
            </a:r>
            <a:r>
              <a:rPr lang="es-AR" sz="2000" dirty="0">
                <a:solidFill>
                  <a:srgbClr val="000000"/>
                </a:solidFill>
                <a:latin typeface="Consolas" panose="020B0609020204030204" pitchFamily="49" charset="0"/>
              </a:rPr>
              <a:t> </a:t>
            </a:r>
            <a:r>
              <a:rPr lang="es-AR" sz="2000" dirty="0" err="1">
                <a:solidFill>
                  <a:srgbClr val="660066"/>
                </a:solidFill>
                <a:latin typeface="Consolas" panose="020B0609020204030204" pitchFamily="49" charset="0"/>
              </a:rPr>
              <a:t>String</a:t>
            </a:r>
            <a:r>
              <a:rPr lang="es-AR" sz="2000" dirty="0">
                <a:solidFill>
                  <a:srgbClr val="000000"/>
                </a:solidFill>
                <a:latin typeface="Consolas" panose="020B0609020204030204" pitchFamily="49" charset="0"/>
              </a:rPr>
              <a:t> </a:t>
            </a:r>
            <a:r>
              <a:rPr lang="es-AR" sz="2000" dirty="0" err="1">
                <a:solidFill>
                  <a:srgbClr val="000000"/>
                </a:solidFill>
                <a:latin typeface="Consolas" panose="020B0609020204030204" pitchFamily="49" charset="0"/>
              </a:rPr>
              <a:t>separator</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r>
              <a:rPr lang="es-AR" sz="2000" dirty="0">
                <a:solidFill>
                  <a:srgbClr val="000000"/>
                </a:solidFill>
                <a:latin typeface="Consolas" panose="020B0609020204030204" pitchFamily="49" charset="0"/>
              </a:rPr>
              <a:t> </a:t>
            </a:r>
            <a:r>
              <a:rPr lang="es-AR" sz="2000" dirty="0">
                <a:solidFill>
                  <a:srgbClr val="666600"/>
                </a:solidFill>
                <a:latin typeface="Consolas" panose="020B0609020204030204" pitchFamily="49" charset="0"/>
              </a:rPr>
              <a:t>"/"</a:t>
            </a:r>
            <a:endParaRPr lang="es-AR" sz="2000" dirty="0"/>
          </a:p>
        </p:txBody>
      </p:sp>
      <p:cxnSp>
        <p:nvCxnSpPr>
          <p:cNvPr id="8" name="Conector curvado 7"/>
          <p:cNvCxnSpPr>
            <a:stCxn id="7" idx="2"/>
            <a:endCxn id="9" idx="3"/>
          </p:cNvCxnSpPr>
          <p:nvPr/>
        </p:nvCxnSpPr>
        <p:spPr>
          <a:xfrm rot="5400000">
            <a:off x="4619733" y="2700800"/>
            <a:ext cx="472921" cy="3050327"/>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ángulo redondeado 8"/>
          <p:cNvSpPr/>
          <p:nvPr/>
        </p:nvSpPr>
        <p:spPr>
          <a:xfrm>
            <a:off x="228176" y="4298029"/>
            <a:ext cx="3102853" cy="32879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4263266450"/>
      </p:ext>
    </p:extLst>
  </p:cSld>
  <p:clrMapOvr>
    <a:masterClrMapping/>
  </p:clrMapOvr>
  <p:timing>
    <p:tnLst>
      <p:par>
        <p:cT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289</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0" y="1884341"/>
            <a:ext cx="9144000" cy="4801314"/>
          </a:xfrm>
          <a:prstGeom prst="rect">
            <a:avLst/>
          </a:prstGeom>
        </p:spPr>
        <p:txBody>
          <a:bodyPr wrap="square">
            <a:spAutoFit/>
          </a:bodyPr>
          <a:lstStyle/>
          <a:p>
            <a:r>
              <a:rPr lang="en-GB" sz="1700" dirty="0">
                <a:solidFill>
                  <a:srgbClr val="000088"/>
                </a:solidFill>
                <a:latin typeface="Consolas" panose="020B0609020204030204" pitchFamily="49" charset="0"/>
              </a:rPr>
              <a:t>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class</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TestMusica</a:t>
            </a:r>
            <a:r>
              <a:rPr lang="en-GB" sz="1700" dirty="0">
                <a:solidFill>
                  <a:srgbClr val="000000"/>
                </a:solidFill>
                <a:latin typeface="Consolas" panose="020B0609020204030204" pitchFamily="49" charset="0"/>
              </a:rPr>
              <a:t> {</a:t>
            </a:r>
            <a:endParaRPr lang="en-GB" sz="1700" dirty="0"/>
          </a:p>
          <a:p>
            <a:endParaRPr lang="en-GB" sz="1700" dirty="0">
              <a:solidFill>
                <a:srgbClr val="000088"/>
              </a:solidFill>
              <a:latin typeface="Consolas" panose="020B0609020204030204" pitchFamily="49" charset="0"/>
            </a:endParaRPr>
          </a:p>
          <a:p>
            <a:r>
              <a:rPr lang="en-GB" sz="1700" dirty="0">
                <a:solidFill>
                  <a:srgbClr val="000088"/>
                </a:solidFill>
                <a:latin typeface="Consolas" panose="020B0609020204030204" pitchFamily="49" charset="0"/>
              </a:rPr>
              <a:t>  public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static</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void</a:t>
            </a:r>
            <a:r>
              <a:rPr lang="en-GB" sz="1700" dirty="0">
                <a:solidFill>
                  <a:srgbClr val="000000"/>
                </a:solidFill>
                <a:latin typeface="Consolas" panose="020B0609020204030204" pitchFamily="49" charset="0"/>
              </a:rPr>
              <a:t> main</a:t>
            </a:r>
            <a:r>
              <a:rPr lang="en-GB" sz="1700" dirty="0">
                <a:solidFill>
                  <a:srgbClr val="666600"/>
                </a:solidFill>
                <a:latin typeface="Consolas" panose="020B0609020204030204" pitchFamily="49" charset="0"/>
              </a:rPr>
              <a:t>(</a:t>
            </a:r>
            <a:r>
              <a:rPr lang="en-GB" sz="1700" dirty="0">
                <a:solidFill>
                  <a:srgbClr val="660066"/>
                </a:solidFill>
                <a:latin typeface="Consolas" panose="020B0609020204030204" pitchFamily="49" charset="0"/>
              </a:rPr>
              <a:t>String</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args</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pista1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1</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"el </a:t>
            </a:r>
            <a:r>
              <a:rPr lang="en-GB" sz="1700" dirty="0" err="1">
                <a:solidFill>
                  <a:srgbClr val="008800"/>
                </a:solidFill>
                <a:latin typeface="Consolas" panose="020B0609020204030204" pitchFamily="49" charset="0"/>
              </a:rPr>
              <a:t>tiempo</a:t>
            </a:r>
            <a:r>
              <a:rPr lang="en-GB" sz="1700" dirty="0">
                <a:solidFill>
                  <a:srgbClr val="008800"/>
                </a:solidFill>
                <a:latin typeface="Consolas" panose="020B0609020204030204" pitchFamily="49" charset="0"/>
              </a:rPr>
              <a:t> no para"</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311</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a:t>
            </a:r>
            <a:r>
              <a:rPr lang="en-GB" sz="1700" dirty="0" err="1">
                <a:solidFill>
                  <a:srgbClr val="008800"/>
                </a:solidFill>
                <a:latin typeface="Consolas" panose="020B0609020204030204" pitchFamily="49" charset="0"/>
              </a:rPr>
              <a:t>Bersuit</a:t>
            </a:r>
            <a:r>
              <a:rPr lang="en-GB" sz="1700" dirty="0">
                <a:solidFill>
                  <a:srgbClr val="008800"/>
                </a:solidFill>
                <a:latin typeface="Consolas" panose="020B0609020204030204" pitchFamily="49" charset="0"/>
              </a:rPr>
              <a:t> </a:t>
            </a:r>
            <a:r>
              <a:rPr lang="en-GB" sz="1700" dirty="0" err="1">
                <a:solidFill>
                  <a:srgbClr val="008800"/>
                </a:solidFill>
                <a:latin typeface="Consolas" panose="020B0609020204030204" pitchFamily="49" charset="0"/>
              </a:rPr>
              <a:t>Vergabarat</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"De la </a:t>
            </a:r>
            <a:r>
              <a:rPr lang="en-GB" sz="1700" dirty="0" err="1">
                <a:solidFill>
                  <a:srgbClr val="008800"/>
                </a:solidFill>
                <a:latin typeface="Consolas" panose="020B0609020204030204" pitchFamily="49" charset="0"/>
              </a:rPr>
              <a:t>cabeza</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2002</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"Rock Nacional"</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pista2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2</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"Mi </a:t>
            </a:r>
            <a:r>
              <a:rPr lang="en-GB" sz="1700" dirty="0" err="1">
                <a:solidFill>
                  <a:srgbClr val="008800"/>
                </a:solidFill>
                <a:latin typeface="Consolas" panose="020B0609020204030204" pitchFamily="49" charset="0"/>
              </a:rPr>
              <a:t>caramelo</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290</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a:t>
            </a:r>
            <a:r>
              <a:rPr lang="en-GB" sz="1700" dirty="0" err="1">
                <a:solidFill>
                  <a:srgbClr val="008800"/>
                </a:solidFill>
                <a:latin typeface="Consolas" panose="020B0609020204030204" pitchFamily="49" charset="0"/>
              </a:rPr>
              <a:t>Bersuit</a:t>
            </a:r>
            <a:r>
              <a:rPr lang="en-GB" sz="1700" dirty="0">
                <a:solidFill>
                  <a:srgbClr val="008800"/>
                </a:solidFill>
                <a:latin typeface="Consolas" panose="020B0609020204030204" pitchFamily="49" charset="0"/>
              </a:rPr>
              <a:t> </a:t>
            </a:r>
            <a:r>
              <a:rPr lang="en-GB" sz="1700" dirty="0" err="1">
                <a:solidFill>
                  <a:srgbClr val="008800"/>
                </a:solidFill>
                <a:latin typeface="Consolas" panose="020B0609020204030204" pitchFamily="49" charset="0"/>
              </a:rPr>
              <a:t>Vergarabat</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"De la </a:t>
            </a:r>
            <a:r>
              <a:rPr lang="en-GB" sz="1700" dirty="0" err="1">
                <a:solidFill>
                  <a:srgbClr val="008800"/>
                </a:solidFill>
                <a:latin typeface="Consolas" panose="020B0609020204030204" pitchFamily="49" charset="0"/>
              </a:rPr>
              <a:t>cabeza</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2002</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"Rock </a:t>
            </a:r>
            <a:r>
              <a:rPr lang="en-GB" sz="1700" dirty="0" err="1">
                <a:solidFill>
                  <a:srgbClr val="008800"/>
                </a:solidFill>
                <a:latin typeface="Consolas" panose="020B0609020204030204" pitchFamily="49" charset="0"/>
              </a:rPr>
              <a:t>nacional</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pista3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3</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"Party Rock Anthem"</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408</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"LMFAO"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"Sorry for Party Rocking"</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2011</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"Electro pop"</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pista4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4</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"Sorry for Party Rocking"</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421</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"LMFAO"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"Sorry for Party Rocking"</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2011</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"Electro pop"</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pista5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5</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"Fix you"</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255</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"Coldplay"</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"X&amp;Y"</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2005</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"Rock </a:t>
            </a:r>
            <a:r>
              <a:rPr lang="en-GB" sz="1700" dirty="0" err="1">
                <a:solidFill>
                  <a:srgbClr val="008800"/>
                </a:solidFill>
                <a:latin typeface="Consolas" panose="020B0609020204030204" pitchFamily="49" charset="0"/>
              </a:rPr>
              <a:t>alternativo</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pista6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6</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"Speed of Sound"</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455</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"Coldplay"</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"X&amp;Y"</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2005</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"Rock </a:t>
            </a:r>
            <a:r>
              <a:rPr lang="en-GB" sz="1700" dirty="0" err="1">
                <a:solidFill>
                  <a:srgbClr val="008800"/>
                </a:solidFill>
                <a:latin typeface="Consolas" panose="020B0609020204030204" pitchFamily="49" charset="0"/>
              </a:rPr>
              <a:t>alternativo</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pista7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7</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"Viva la </a:t>
            </a:r>
            <a:r>
              <a:rPr lang="en-GB" sz="1700" dirty="0" err="1">
                <a:solidFill>
                  <a:srgbClr val="008800"/>
                </a:solidFill>
                <a:latin typeface="Consolas" panose="020B0609020204030204" pitchFamily="49" charset="0"/>
              </a:rPr>
              <a:t>vida</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320</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"Coldplay"</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"Viva la </a:t>
            </a:r>
            <a:r>
              <a:rPr lang="en-GB" sz="1700" dirty="0" err="1">
                <a:solidFill>
                  <a:srgbClr val="008800"/>
                </a:solidFill>
                <a:latin typeface="Consolas" panose="020B0609020204030204" pitchFamily="49" charset="0"/>
              </a:rPr>
              <a:t>vida</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2008</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"Rock </a:t>
            </a:r>
            <a:r>
              <a:rPr lang="en-GB" sz="1700" dirty="0" err="1">
                <a:solidFill>
                  <a:srgbClr val="008800"/>
                </a:solidFill>
                <a:latin typeface="Consolas" panose="020B0609020204030204" pitchFamily="49" charset="0"/>
              </a:rPr>
              <a:t>alternativo</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endParaRPr lang="en-GB" sz="1700" dirty="0"/>
          </a:p>
          <a:p>
            <a:endParaRPr lang="en-GB" sz="1700" dirty="0"/>
          </a:p>
        </p:txBody>
      </p:sp>
    </p:spTree>
    <p:extLst>
      <p:ext uri="{BB962C8B-B14F-4D97-AF65-F5344CB8AC3E}">
        <p14:creationId xmlns:p14="http://schemas.microsoft.com/office/powerpoint/2010/main" val="197714073"/>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290</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0" y="1884341"/>
            <a:ext cx="9144000" cy="3493264"/>
          </a:xfrm>
          <a:prstGeom prst="rect">
            <a:avLst/>
          </a:prstGeom>
        </p:spPr>
        <p:txBody>
          <a:bodyPr wrap="square">
            <a:spAutoFit/>
          </a:bodyPr>
          <a:lstStyle/>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pista8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8</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"With or </a:t>
            </a:r>
            <a:r>
              <a:rPr lang="en-GB" sz="1700" dirty="0" err="1">
                <a:solidFill>
                  <a:srgbClr val="008800"/>
                </a:solidFill>
                <a:latin typeface="Consolas" panose="020B0609020204030204" pitchFamily="49" charset="0"/>
              </a:rPr>
              <a:t>whitout</a:t>
            </a:r>
            <a:r>
              <a:rPr lang="en-GB" sz="1700" dirty="0">
                <a:solidFill>
                  <a:srgbClr val="008800"/>
                </a:solidFill>
                <a:latin typeface="Consolas" panose="020B0609020204030204" pitchFamily="49" charset="0"/>
              </a:rPr>
              <a:t> you"</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360</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"U2"</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"The Joshua Tree"</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1987</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"Rock"</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pista9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9</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"Vertigo"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355</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"U2"</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"How to Dismantle an Atomic Bomb"</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2004</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"Rock"</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pista10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10</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"City of Blinding Lights"</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284</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"U2"</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"How to Dismantle an Atomic Bomb"</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2004</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"Rock"</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pista11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11</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"A la luz de la </a:t>
            </a:r>
            <a:r>
              <a:rPr lang="en-GB" sz="1700" dirty="0" err="1">
                <a:solidFill>
                  <a:srgbClr val="008800"/>
                </a:solidFill>
                <a:latin typeface="Consolas" panose="020B0609020204030204" pitchFamily="49" charset="0"/>
              </a:rPr>
              <a:t>luna</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438</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"El Indio </a:t>
            </a:r>
            <a:r>
              <a:rPr lang="en-GB" sz="1700" dirty="0" err="1">
                <a:solidFill>
                  <a:srgbClr val="008800"/>
                </a:solidFill>
                <a:latin typeface="Consolas" panose="020B0609020204030204" pitchFamily="49" charset="0"/>
              </a:rPr>
              <a:t>Solari</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"How to Dismantle an Atomic Bomb"</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2013</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"Rock </a:t>
            </a:r>
            <a:r>
              <a:rPr lang="en-GB" sz="1700" dirty="0" err="1">
                <a:solidFill>
                  <a:srgbClr val="008800"/>
                </a:solidFill>
                <a:latin typeface="Consolas" panose="020B0609020204030204" pitchFamily="49" charset="0"/>
              </a:rPr>
              <a:t>nacional</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Coleccion</a:t>
            </a:r>
            <a:r>
              <a:rPr lang="en-GB" sz="1700" dirty="0">
                <a:solidFill>
                  <a:srgbClr val="000000"/>
                </a:solidFill>
                <a:latin typeface="Consolas" panose="020B0609020204030204" pitchFamily="49" charset="0"/>
              </a:rPr>
              <a:t> pista12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err="1">
                <a:solidFill>
                  <a:srgbClr val="660066"/>
                </a:solidFill>
                <a:latin typeface="Consolas" panose="020B0609020204030204" pitchFamily="49" charset="0"/>
              </a:rPr>
              <a:t>Pista</a:t>
            </a:r>
            <a:r>
              <a:rPr lang="en-GB" sz="1700" dirty="0">
                <a:solidFill>
                  <a:srgbClr val="666600"/>
                </a:solidFill>
                <a:latin typeface="Consolas" panose="020B0609020204030204" pitchFamily="49" charset="0"/>
              </a:rPr>
              <a:t>(</a:t>
            </a:r>
            <a:r>
              <a:rPr lang="en-GB" sz="1700" dirty="0">
                <a:solidFill>
                  <a:srgbClr val="006666"/>
                </a:solidFill>
                <a:latin typeface="Consolas" panose="020B0609020204030204" pitchFamily="49" charset="0"/>
              </a:rPr>
              <a:t>12</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"Yo </a:t>
            </a:r>
            <a:r>
              <a:rPr lang="en-GB" sz="1700" dirty="0" err="1">
                <a:solidFill>
                  <a:srgbClr val="008800"/>
                </a:solidFill>
                <a:latin typeface="Consolas" panose="020B0609020204030204" pitchFamily="49" charset="0"/>
              </a:rPr>
              <a:t>Canibal</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258</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"Patricio </a:t>
            </a:r>
            <a:r>
              <a:rPr lang="en-GB" sz="1700" dirty="0" err="1">
                <a:solidFill>
                  <a:srgbClr val="008800"/>
                </a:solidFill>
                <a:latin typeface="Consolas" panose="020B0609020204030204" pitchFamily="49" charset="0"/>
              </a:rPr>
              <a:t>rey</a:t>
            </a:r>
            <a:r>
              <a:rPr lang="en-GB" sz="1700" dirty="0">
                <a:solidFill>
                  <a:srgbClr val="008800"/>
                </a:solidFill>
                <a:latin typeface="Consolas" panose="020B0609020204030204" pitchFamily="49" charset="0"/>
              </a:rPr>
              <a:t> y sus </a:t>
            </a:r>
            <a:r>
              <a:rPr lang="en-GB" sz="1700" dirty="0" err="1">
                <a:solidFill>
                  <a:srgbClr val="008800"/>
                </a:solidFill>
                <a:latin typeface="Consolas" panose="020B0609020204030204" pitchFamily="49" charset="0"/>
              </a:rPr>
              <a:t>redonditos</a:t>
            </a:r>
            <a:r>
              <a:rPr lang="en-GB" sz="1700" dirty="0">
                <a:solidFill>
                  <a:srgbClr val="008800"/>
                </a:solidFill>
                <a:latin typeface="Consolas" panose="020B0609020204030204" pitchFamily="49" charset="0"/>
              </a:rPr>
              <a:t> de </a:t>
            </a:r>
            <a:r>
              <a:rPr lang="en-GB" sz="1700" dirty="0" err="1">
                <a:solidFill>
                  <a:srgbClr val="008800"/>
                </a:solidFill>
                <a:latin typeface="Consolas" panose="020B0609020204030204" pitchFamily="49" charset="0"/>
              </a:rPr>
              <a:t>ricota</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"Lobo </a:t>
            </a:r>
            <a:r>
              <a:rPr lang="en-GB" sz="1700" dirty="0" err="1">
                <a:solidFill>
                  <a:srgbClr val="008800"/>
                </a:solidFill>
                <a:latin typeface="Consolas" panose="020B0609020204030204" pitchFamily="49" charset="0"/>
              </a:rPr>
              <a:t>Suelto</a:t>
            </a:r>
            <a:r>
              <a:rPr lang="en-GB" sz="1700" dirty="0">
                <a:solidFill>
                  <a:srgbClr val="008800"/>
                </a:solidFill>
                <a:latin typeface="Consolas" panose="020B0609020204030204" pitchFamily="49" charset="0"/>
              </a:rPr>
              <a:t>, Cordero </a:t>
            </a:r>
            <a:r>
              <a:rPr lang="en-GB" sz="1700" dirty="0" err="1">
                <a:solidFill>
                  <a:srgbClr val="008800"/>
                </a:solidFill>
                <a:latin typeface="Consolas" panose="020B0609020204030204" pitchFamily="49" charset="0"/>
              </a:rPr>
              <a:t>atado</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6666"/>
                </a:solidFill>
                <a:latin typeface="Consolas" panose="020B0609020204030204" pitchFamily="49" charset="0"/>
              </a:rPr>
              <a:t>1993</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8800"/>
                </a:solidFill>
                <a:latin typeface="Consolas" panose="020B0609020204030204" pitchFamily="49" charset="0"/>
              </a:rPr>
              <a:t>"Rock </a:t>
            </a:r>
            <a:r>
              <a:rPr lang="en-GB" sz="1700" dirty="0" err="1">
                <a:solidFill>
                  <a:srgbClr val="008800"/>
                </a:solidFill>
                <a:latin typeface="Consolas" panose="020B0609020204030204" pitchFamily="49" charset="0"/>
              </a:rPr>
              <a:t>nacional</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endParaRPr lang="en-GB" sz="1700" dirty="0"/>
          </a:p>
          <a:p>
            <a:endParaRPr lang="en-GB" sz="1700" dirty="0">
              <a:solidFill>
                <a:srgbClr val="660066"/>
              </a:solidFill>
              <a:latin typeface="Consolas" panose="020B0609020204030204" pitchFamily="49" charset="0"/>
            </a:endParaRPr>
          </a:p>
          <a:p>
            <a:endParaRPr lang="en-GB" sz="1700" dirty="0"/>
          </a:p>
        </p:txBody>
      </p:sp>
    </p:spTree>
    <p:extLst>
      <p:ext uri="{BB962C8B-B14F-4D97-AF65-F5344CB8AC3E}">
        <p14:creationId xmlns:p14="http://schemas.microsoft.com/office/powerpoint/2010/main" val="3539984507"/>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291</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0" y="1884341"/>
            <a:ext cx="9144000" cy="5324535"/>
          </a:xfrm>
          <a:prstGeom prst="rect">
            <a:avLst/>
          </a:prstGeom>
        </p:spPr>
        <p:txBody>
          <a:bodyPr wrap="square">
            <a:spAutoFit/>
          </a:bodyPr>
          <a:lstStyle/>
          <a:p>
            <a:r>
              <a:rPr lang="en-GB" sz="1700" dirty="0">
                <a:solidFill>
                  <a:srgbClr val="660066"/>
                </a:solidFill>
                <a:latin typeface="Consolas" panose="020B0609020204030204" pitchFamily="49" charset="0"/>
              </a:rPr>
              <a:t>    Playlist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clasicosDelRock</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Playlist</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a:t>
            </a:r>
            <a:r>
              <a:rPr lang="en-GB" sz="1700" dirty="0" err="1">
                <a:solidFill>
                  <a:srgbClr val="008800"/>
                </a:solidFill>
                <a:latin typeface="Consolas" panose="020B0609020204030204" pitchFamily="49" charset="0"/>
              </a:rPr>
              <a:t>Clasicos</a:t>
            </a:r>
            <a:r>
              <a:rPr lang="en-GB" sz="1700" dirty="0">
                <a:solidFill>
                  <a:srgbClr val="008800"/>
                </a:solidFill>
                <a:latin typeface="Consolas" panose="020B0609020204030204" pitchFamily="49" charset="0"/>
              </a:rPr>
              <a:t> del Rock"</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clasicosDelRock</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pista1</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clasicosDelRock</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pista2</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clasicosDelRock</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pista8</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clasicosDelRock</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pista9</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clasicosDelRock</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pista10</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clasicosDelRock</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pista12</a:t>
            </a:r>
            <a:r>
              <a:rPr lang="en-GB" sz="1700" dirty="0">
                <a:solidFill>
                  <a:srgbClr val="666600"/>
                </a:solidFill>
                <a:latin typeface="Consolas" panose="020B0609020204030204" pitchFamily="49" charset="0"/>
              </a:rPr>
              <a:t>);</a:t>
            </a:r>
            <a:endParaRPr lang="en-GB" sz="1700" dirty="0">
              <a:solidFill>
                <a:srgbClr val="660066"/>
              </a:solidFill>
              <a:latin typeface="Consolas" panose="020B0609020204030204" pitchFamily="49" charset="0"/>
            </a:endParaRPr>
          </a:p>
          <a:p>
            <a:r>
              <a:rPr lang="en-GB" sz="1700" dirty="0">
                <a:solidFill>
                  <a:srgbClr val="660066"/>
                </a:solidFill>
                <a:latin typeface="Consolas" panose="020B0609020204030204" pitchFamily="49" charset="0"/>
              </a:rPr>
              <a:t>    </a:t>
            </a:r>
          </a:p>
          <a:p>
            <a:r>
              <a:rPr lang="en-GB" sz="1700" dirty="0">
                <a:solidFill>
                  <a:srgbClr val="660066"/>
                </a:solidFill>
                <a:latin typeface="Consolas" panose="020B0609020204030204" pitchFamily="49" charset="0"/>
              </a:rPr>
              <a:t>    Playlist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loMejor</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Playlist</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"Lo </a:t>
            </a:r>
            <a:r>
              <a:rPr lang="en-GB" sz="1700" dirty="0" err="1">
                <a:solidFill>
                  <a:srgbClr val="008800"/>
                </a:solidFill>
                <a:latin typeface="Consolas" panose="020B0609020204030204" pitchFamily="49" charset="0"/>
              </a:rPr>
              <a:t>mejor</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loMejor</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pista3</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loMejor</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pista4</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loMejor</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pista7</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loMejor</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pista12</a:t>
            </a:r>
            <a:r>
              <a:rPr lang="en-GB" sz="1700" dirty="0">
                <a:solidFill>
                  <a:srgbClr val="666600"/>
                </a:solidFill>
                <a:latin typeface="Consolas" panose="020B0609020204030204" pitchFamily="49" charset="0"/>
              </a:rPr>
              <a:t>);</a:t>
            </a:r>
            <a:endParaRPr lang="en-GB" sz="1700" dirty="0"/>
          </a:p>
          <a:p>
            <a:endParaRPr lang="en-GB" sz="1700" dirty="0">
              <a:solidFill>
                <a:srgbClr val="660066"/>
              </a:solidFill>
              <a:latin typeface="Consolas" panose="020B0609020204030204" pitchFamily="49" charset="0"/>
            </a:endParaRPr>
          </a:p>
          <a:p>
            <a:r>
              <a:rPr lang="en-GB" sz="1700" dirty="0">
                <a:solidFill>
                  <a:srgbClr val="660066"/>
                </a:solidFill>
                <a:latin typeface="Consolas" panose="020B0609020204030204" pitchFamily="49" charset="0"/>
              </a:rPr>
              <a:t>    Playlist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coldplay</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Playlist</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a:t>
            </a:r>
            <a:r>
              <a:rPr lang="en-GB" sz="1700" dirty="0" err="1">
                <a:solidFill>
                  <a:srgbClr val="008800"/>
                </a:solidFill>
                <a:latin typeface="Consolas" panose="020B0609020204030204" pitchFamily="49" charset="0"/>
              </a:rPr>
              <a:t>ColdPlay</a:t>
            </a:r>
            <a:r>
              <a:rPr lang="en-GB" sz="1700" dirty="0">
                <a:solidFill>
                  <a:srgbClr val="008800"/>
                </a:solidFill>
                <a:latin typeface="Consolas" panose="020B0609020204030204" pitchFamily="49" charset="0"/>
              </a:rPr>
              <a:t>"</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coldplay</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pista5</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coldplay</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pista6</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coldplay</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pista7</a:t>
            </a:r>
            <a:r>
              <a:rPr lang="en-GB" sz="1700" dirty="0">
                <a:solidFill>
                  <a:srgbClr val="666600"/>
                </a:solidFill>
                <a:latin typeface="Consolas" panose="020B0609020204030204" pitchFamily="49" charset="0"/>
              </a:rPr>
              <a:t>);</a:t>
            </a:r>
            <a:endParaRPr lang="en-GB" sz="1700" dirty="0"/>
          </a:p>
          <a:p>
            <a:endParaRPr lang="en-GB" sz="1700" dirty="0">
              <a:solidFill>
                <a:srgbClr val="660066"/>
              </a:solidFill>
              <a:latin typeface="Consolas" panose="020B0609020204030204" pitchFamily="49" charset="0"/>
            </a:endParaRPr>
          </a:p>
          <a:p>
            <a:endParaRPr lang="en-GB" sz="1700" dirty="0"/>
          </a:p>
        </p:txBody>
      </p:sp>
    </p:spTree>
    <p:extLst>
      <p:ext uri="{BB962C8B-B14F-4D97-AF65-F5344CB8AC3E}">
        <p14:creationId xmlns:p14="http://schemas.microsoft.com/office/powerpoint/2010/main" val="636478735"/>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Música</a:t>
            </a:r>
          </a:p>
        </p:txBody>
      </p:sp>
      <p:sp>
        <p:nvSpPr>
          <p:cNvPr id="5" name="Marcador de pie de página 4"/>
          <p:cNvSpPr>
            <a:spLocks noGrp="1"/>
          </p:cNvSpPr>
          <p:nvPr>
            <p:ph type="ftr" sz="quarter" idx="11"/>
          </p:nvPr>
        </p:nvSpPr>
        <p:spPr/>
        <p:txBody>
          <a:bodyPr/>
          <a:lstStyle/>
          <a:p>
            <a:r>
              <a:rPr lang="es-AR" dirty="0"/>
              <a:t>Módulo 2: Programación Orientada a Objetos</a:t>
            </a:r>
          </a:p>
        </p:txBody>
      </p:sp>
      <p:sp>
        <p:nvSpPr>
          <p:cNvPr id="4" name="Marcador de número de diapositiva 3"/>
          <p:cNvSpPr>
            <a:spLocks noGrp="1"/>
          </p:cNvSpPr>
          <p:nvPr>
            <p:ph type="sldNum" sz="quarter" idx="12"/>
          </p:nvPr>
        </p:nvSpPr>
        <p:spPr/>
        <p:txBody>
          <a:bodyPr/>
          <a:lstStyle/>
          <a:p>
            <a:fld id="{D802D9E1-0DDA-174F-9155-A972C397A999}" type="slidenum">
              <a:rPr lang="es-AR" smtClean="0"/>
              <a:pPr/>
              <a:t>292</a:t>
            </a:fld>
            <a:endParaRPr lang="es-AR" dirty="0"/>
          </a:p>
        </p:txBody>
      </p:sp>
      <p:sp>
        <p:nvSpPr>
          <p:cNvPr id="8" name="CuadroTexto 7"/>
          <p:cNvSpPr txBox="1"/>
          <p:nvPr/>
        </p:nvSpPr>
        <p:spPr>
          <a:xfrm>
            <a:off x="8007350" y="6078333"/>
            <a:ext cx="1016000" cy="338554"/>
          </a:xfrm>
          <a:prstGeom prst="rect">
            <a:avLst/>
          </a:prstGeom>
          <a:noFill/>
        </p:spPr>
        <p:txBody>
          <a:bodyPr wrap="square" rtlCol="0">
            <a:spAutoFit/>
          </a:bodyPr>
          <a:lstStyle/>
          <a:p>
            <a:pPr algn="ctr"/>
            <a:r>
              <a:rPr lang="es-AR" sz="1600" dirty="0">
                <a:latin typeface="Arial" panose="020B0604020202020204" pitchFamily="34" charset="0"/>
                <a:cs typeface="Arial" panose="020B0604020202020204" pitchFamily="34" charset="0"/>
              </a:rPr>
              <a:t>Continúa</a:t>
            </a:r>
          </a:p>
        </p:txBody>
      </p:sp>
      <p:cxnSp>
        <p:nvCxnSpPr>
          <p:cNvPr id="9" name="Conector recto de flecha 8"/>
          <p:cNvCxnSpPr/>
          <p:nvPr/>
        </p:nvCxnSpPr>
        <p:spPr>
          <a:xfrm>
            <a:off x="8007350" y="6469732"/>
            <a:ext cx="105410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0" y="1884341"/>
            <a:ext cx="9144000" cy="3754874"/>
          </a:xfrm>
          <a:prstGeom prst="rect">
            <a:avLst/>
          </a:prstGeom>
        </p:spPr>
        <p:txBody>
          <a:bodyPr wrap="square">
            <a:spAutoFit/>
          </a:bodyPr>
          <a:lstStyle/>
          <a:p>
            <a:r>
              <a:rPr lang="en-GB" sz="1700" dirty="0">
                <a:solidFill>
                  <a:srgbClr val="660066"/>
                </a:solidFill>
                <a:latin typeface="Consolas" panose="020B0609020204030204" pitchFamily="49" charset="0"/>
              </a:rPr>
              <a:t>    Playlist</a:t>
            </a:r>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elIndio</a:t>
            </a:r>
            <a:r>
              <a:rPr lang="en-GB" sz="1700" dirty="0">
                <a:solidFill>
                  <a:srgbClr val="000000"/>
                </a:solidFill>
                <a:latin typeface="Consolas" panose="020B0609020204030204" pitchFamily="49" charset="0"/>
              </a:rPr>
              <a:t> </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r>
              <a:rPr lang="en-GB" sz="1700" dirty="0">
                <a:solidFill>
                  <a:srgbClr val="000088"/>
                </a:solidFill>
                <a:latin typeface="Consolas" panose="020B0609020204030204" pitchFamily="49" charset="0"/>
              </a:rPr>
              <a:t>new</a:t>
            </a:r>
            <a:r>
              <a:rPr lang="en-GB" sz="1700" dirty="0">
                <a:solidFill>
                  <a:srgbClr val="000000"/>
                </a:solidFill>
                <a:latin typeface="Consolas" panose="020B0609020204030204" pitchFamily="49" charset="0"/>
              </a:rPr>
              <a:t> </a:t>
            </a:r>
            <a:r>
              <a:rPr lang="en-GB" sz="1700" dirty="0">
                <a:solidFill>
                  <a:srgbClr val="660066"/>
                </a:solidFill>
                <a:latin typeface="Consolas" panose="020B0609020204030204" pitchFamily="49" charset="0"/>
              </a:rPr>
              <a:t>Playlist</a:t>
            </a:r>
            <a:r>
              <a:rPr lang="en-GB" sz="1700" dirty="0">
                <a:solidFill>
                  <a:srgbClr val="666600"/>
                </a:solidFill>
                <a:latin typeface="Consolas" panose="020B0609020204030204" pitchFamily="49" charset="0"/>
              </a:rPr>
              <a:t>(</a:t>
            </a:r>
            <a:r>
              <a:rPr lang="en-GB" sz="1700" dirty="0">
                <a:solidFill>
                  <a:srgbClr val="008800"/>
                </a:solidFill>
                <a:latin typeface="Consolas" panose="020B0609020204030204" pitchFamily="49" charset="0"/>
              </a:rPr>
              <a:t>"El Indio"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 </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elIndio</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pista12</a:t>
            </a:r>
            <a:r>
              <a:rPr lang="en-GB" sz="1700" dirty="0">
                <a:solidFill>
                  <a:srgbClr val="666600"/>
                </a:solidFill>
                <a:latin typeface="Consolas" panose="020B0609020204030204" pitchFamily="49" charset="0"/>
              </a:rPr>
              <a:t>);</a:t>
            </a:r>
            <a:endParaRPr lang="en-GB" sz="1700" dirty="0"/>
          </a:p>
          <a:p>
            <a:r>
              <a:rPr lang="en-GB" sz="1700" dirty="0">
                <a:solidFill>
                  <a:srgbClr val="000000"/>
                </a:solidFill>
                <a:latin typeface="Consolas" panose="020B0609020204030204" pitchFamily="49" charset="0"/>
              </a:rPr>
              <a:t>    </a:t>
            </a:r>
            <a:r>
              <a:rPr lang="en-GB" sz="1700" dirty="0" err="1">
                <a:solidFill>
                  <a:srgbClr val="000000"/>
                </a:solidFill>
                <a:latin typeface="Consolas" panose="020B0609020204030204" pitchFamily="49" charset="0"/>
              </a:rPr>
              <a:t>elIndio</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addElemento</a:t>
            </a:r>
            <a:r>
              <a:rPr lang="en-GB" sz="1700" dirty="0">
                <a:solidFill>
                  <a:srgbClr val="666600"/>
                </a:solidFill>
                <a:latin typeface="Consolas" panose="020B0609020204030204" pitchFamily="49" charset="0"/>
              </a:rPr>
              <a:t>(</a:t>
            </a:r>
            <a:r>
              <a:rPr lang="en-GB" sz="1700" dirty="0">
                <a:solidFill>
                  <a:srgbClr val="000000"/>
                </a:solidFill>
                <a:latin typeface="Consolas" panose="020B0609020204030204" pitchFamily="49" charset="0"/>
              </a:rPr>
              <a:t>pista11</a:t>
            </a:r>
            <a:r>
              <a:rPr lang="en-GB" sz="1700" dirty="0">
                <a:solidFill>
                  <a:srgbClr val="666600"/>
                </a:solidFill>
                <a:latin typeface="Consolas" panose="020B0609020204030204" pitchFamily="49" charset="0"/>
              </a:rPr>
              <a:t>);</a:t>
            </a:r>
            <a:endParaRPr lang="en-GB" sz="1700" dirty="0"/>
          </a:p>
          <a:p>
            <a:endParaRPr lang="en-GB" sz="1700" dirty="0">
              <a:solidFill>
                <a:srgbClr val="660066"/>
              </a:solidFill>
              <a:latin typeface="Consolas" panose="020B0609020204030204" pitchFamily="49" charset="0"/>
            </a:endParaRPr>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System</a:t>
            </a:r>
            <a:r>
              <a:rPr lang="en-GB" sz="1700" dirty="0" err="1">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out</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println</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clasicosDelRock</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System</a:t>
            </a:r>
            <a:r>
              <a:rPr lang="en-GB" sz="1700" dirty="0" err="1">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out</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println</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loMejor</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System</a:t>
            </a:r>
            <a:r>
              <a:rPr lang="en-GB" sz="1700" dirty="0" err="1">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out</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println</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coldplay</a:t>
            </a:r>
            <a:r>
              <a:rPr lang="en-GB" sz="1700" dirty="0">
                <a:solidFill>
                  <a:srgbClr val="666600"/>
                </a:solidFill>
                <a:latin typeface="Consolas" panose="020B0609020204030204" pitchFamily="49" charset="0"/>
              </a:rPr>
              <a:t>);</a:t>
            </a:r>
          </a:p>
          <a:p>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System</a:t>
            </a:r>
            <a:r>
              <a:rPr lang="en-GB" sz="1700" dirty="0" err="1">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out</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println</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clasicosDelRock</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getDuracion</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System</a:t>
            </a:r>
            <a:r>
              <a:rPr lang="en-GB" sz="1700" dirty="0" err="1">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out</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println</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loMejor</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getDuracion</a:t>
            </a:r>
            <a:r>
              <a:rPr lang="en-GB" sz="1700" dirty="0">
                <a:solidFill>
                  <a:srgbClr val="666600"/>
                </a:solidFill>
                <a:latin typeface="Consolas" panose="020B0609020204030204" pitchFamily="49" charset="0"/>
              </a:rPr>
              <a:t>());</a:t>
            </a:r>
            <a:endParaRPr lang="en-GB" sz="1700" dirty="0"/>
          </a:p>
          <a:p>
            <a:r>
              <a:rPr lang="en-GB" sz="1700" dirty="0">
                <a:solidFill>
                  <a:srgbClr val="660066"/>
                </a:solidFill>
                <a:latin typeface="Consolas" panose="020B0609020204030204" pitchFamily="49" charset="0"/>
              </a:rPr>
              <a:t>    </a:t>
            </a:r>
            <a:r>
              <a:rPr lang="en-GB" sz="1700" dirty="0" err="1">
                <a:solidFill>
                  <a:srgbClr val="660066"/>
                </a:solidFill>
                <a:latin typeface="Consolas" panose="020B0609020204030204" pitchFamily="49" charset="0"/>
              </a:rPr>
              <a:t>System</a:t>
            </a:r>
            <a:r>
              <a:rPr lang="en-GB" sz="1700" dirty="0" err="1">
                <a:solidFill>
                  <a:srgbClr val="666600"/>
                </a:solidFill>
                <a:latin typeface="Consolas" panose="020B0609020204030204" pitchFamily="49" charset="0"/>
              </a:rPr>
              <a:t>.</a:t>
            </a:r>
            <a:r>
              <a:rPr lang="en-GB" sz="1700" dirty="0" err="1">
                <a:solidFill>
                  <a:srgbClr val="000088"/>
                </a:solidFill>
                <a:latin typeface="Consolas" panose="020B0609020204030204" pitchFamily="49" charset="0"/>
              </a:rPr>
              <a:t>out</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println</a:t>
            </a:r>
            <a:r>
              <a:rPr lang="en-GB" sz="1700" dirty="0">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coldplay</a:t>
            </a:r>
            <a:r>
              <a:rPr lang="en-GB" sz="1700" dirty="0" err="1">
                <a:solidFill>
                  <a:srgbClr val="666600"/>
                </a:solidFill>
                <a:latin typeface="Consolas" panose="020B0609020204030204" pitchFamily="49" charset="0"/>
              </a:rPr>
              <a:t>.</a:t>
            </a:r>
            <a:r>
              <a:rPr lang="en-GB" sz="1700" dirty="0" err="1">
                <a:solidFill>
                  <a:srgbClr val="000000"/>
                </a:solidFill>
                <a:latin typeface="Consolas" panose="020B0609020204030204" pitchFamily="49" charset="0"/>
              </a:rPr>
              <a:t>getDuracion</a:t>
            </a:r>
            <a:r>
              <a:rPr lang="en-GB" sz="1700" dirty="0">
                <a:solidFill>
                  <a:srgbClr val="666600"/>
                </a:solidFill>
                <a:latin typeface="Consolas" panose="020B0609020204030204" pitchFamily="49" charset="0"/>
              </a:rPr>
              <a:t>());  </a:t>
            </a:r>
            <a:endParaRPr lang="en-GB" sz="1700" dirty="0"/>
          </a:p>
          <a:p>
            <a:r>
              <a:rPr lang="en-GB" sz="1700" dirty="0">
                <a:solidFill>
                  <a:srgbClr val="000000"/>
                </a:solidFill>
                <a:latin typeface="Consolas" panose="020B0609020204030204" pitchFamily="49" charset="0"/>
              </a:rPr>
              <a:t>  }</a:t>
            </a:r>
            <a:endParaRPr lang="en-GB" sz="1700" dirty="0"/>
          </a:p>
          <a:p>
            <a:r>
              <a:rPr lang="en-GB" sz="1700" dirty="0">
                <a:solidFill>
                  <a:srgbClr val="000000"/>
                </a:solidFill>
                <a:latin typeface="Consolas" panose="020B0609020204030204" pitchFamily="49" charset="0"/>
              </a:rPr>
              <a:t>}</a:t>
            </a:r>
          </a:p>
          <a:p>
            <a:endParaRPr lang="en-GB" sz="1700" dirty="0"/>
          </a:p>
        </p:txBody>
      </p:sp>
    </p:spTree>
    <p:extLst>
      <p:ext uri="{BB962C8B-B14F-4D97-AF65-F5344CB8AC3E}">
        <p14:creationId xmlns:p14="http://schemas.microsoft.com/office/powerpoint/2010/main" val="3279949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2</a:t>
            </a:fld>
            <a:endParaRPr lang="es-ES_tradnl"/>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sp>
        <p:nvSpPr>
          <p:cNvPr id="4" name="Título 1"/>
          <p:cNvSpPr>
            <a:spLocks noGrp="1"/>
          </p:cNvSpPr>
          <p:nvPr>
            <p:ph type="title"/>
          </p:nvPr>
        </p:nvSpPr>
        <p:spPr>
          <a:xfrm>
            <a:off x="628650" y="900000"/>
            <a:ext cx="7886700" cy="1220315"/>
          </a:xfrm>
        </p:spPr>
        <p:txBody>
          <a:bodyPr>
            <a:normAutofit/>
          </a:bodyPr>
          <a:lstStyle/>
          <a:p>
            <a:r>
              <a:rPr lang="es-ES_tradnl" b="1" dirty="0" smtClean="0"/>
              <a:t>Ejercicio 1</a:t>
            </a:r>
            <a:r>
              <a:rPr lang="es-ES_tradnl" dirty="0" smtClean="0"/>
              <a:t/>
            </a:r>
            <a:br>
              <a:rPr lang="es-ES_tradnl" dirty="0" smtClean="0"/>
            </a:br>
            <a:r>
              <a:rPr lang="es-ES_tradnl" sz="2800" i="1" dirty="0" smtClean="0"/>
              <a:t>Problema: Sistema de Cursadas</a:t>
            </a:r>
            <a:endParaRPr lang="es-ES_tradnl" sz="3100" i="1" dirty="0"/>
          </a:p>
        </p:txBody>
      </p:sp>
      <p:pic>
        <p:nvPicPr>
          <p:cNvPr id="2" name="Imagen 1"/>
          <p:cNvPicPr>
            <a:picLocks noChangeAspect="1"/>
          </p:cNvPicPr>
          <p:nvPr/>
        </p:nvPicPr>
        <p:blipFill>
          <a:blip r:embed="rId2"/>
          <a:stretch>
            <a:fillRect/>
          </a:stretch>
        </p:blipFill>
        <p:spPr>
          <a:xfrm>
            <a:off x="1408896" y="2054224"/>
            <a:ext cx="6604000" cy="4521200"/>
          </a:xfrm>
          <a:prstGeom prst="rect">
            <a:avLst/>
          </a:prstGeom>
        </p:spPr>
      </p:pic>
    </p:spTree>
    <p:extLst>
      <p:ext uri="{BB962C8B-B14F-4D97-AF65-F5344CB8AC3E}">
        <p14:creationId xmlns:p14="http://schemas.microsoft.com/office/powerpoint/2010/main" val="203510346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Imprimiendo Fechas</a:t>
            </a:r>
          </a:p>
        </p:txBody>
      </p:sp>
      <p:sp>
        <p:nvSpPr>
          <p:cNvPr id="3" name="Marcador de contenido 2"/>
          <p:cNvSpPr>
            <a:spLocks noGrp="1"/>
          </p:cNvSpPr>
          <p:nvPr>
            <p:ph idx="1"/>
          </p:nvPr>
        </p:nvSpPr>
        <p:spPr/>
        <p:txBody>
          <a:bodyPr/>
          <a:lstStyle/>
          <a:p>
            <a:r>
              <a:rPr lang="es-AR" dirty="0"/>
              <a:t>Probando el </a:t>
            </a:r>
            <a:r>
              <a:rPr lang="es-AR" dirty="0" err="1">
                <a:latin typeface="Consolas" panose="020B0609020204030204" pitchFamily="49" charset="0"/>
              </a:rPr>
              <a:t>toString</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29</a:t>
            </a:fld>
            <a:endParaRPr lang="es-AR" dirty="0"/>
          </a:p>
        </p:txBody>
      </p:sp>
      <p:sp>
        <p:nvSpPr>
          <p:cNvPr id="8" name="Rectángulo 7"/>
          <p:cNvSpPr/>
          <p:nvPr/>
        </p:nvSpPr>
        <p:spPr>
          <a:xfrm>
            <a:off x="1146628" y="3202238"/>
            <a:ext cx="5419271" cy="120032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La</a:t>
            </a:r>
            <a:r>
              <a:rPr lang="es-AR" dirty="0">
                <a:solidFill>
                  <a:srgbClr val="000000"/>
                </a:solidFill>
                <a:latin typeface="Consolas" panose="020B0609020204030204" pitchFamily="49" charset="0"/>
              </a:rPr>
              <a:t> fecha 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9" name="Shape 87"/>
          <p:cNvSpPr/>
          <p:nvPr/>
        </p:nvSpPr>
        <p:spPr>
          <a:xfrm>
            <a:off x="1022275" y="4866913"/>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223220805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Imprimiendo Fechas</a:t>
            </a:r>
          </a:p>
        </p:txBody>
      </p:sp>
      <p:sp>
        <p:nvSpPr>
          <p:cNvPr id="3" name="Marcador de contenido 2"/>
          <p:cNvSpPr>
            <a:spLocks noGrp="1"/>
          </p:cNvSpPr>
          <p:nvPr>
            <p:ph idx="1"/>
          </p:nvPr>
        </p:nvSpPr>
        <p:spPr/>
        <p:txBody>
          <a:bodyPr/>
          <a:lstStyle/>
          <a:p>
            <a:r>
              <a:rPr lang="es-AR" dirty="0"/>
              <a:t>Probando el </a:t>
            </a:r>
            <a:r>
              <a:rPr lang="es-AR" dirty="0" err="1">
                <a:latin typeface="Consolas" panose="020B0609020204030204" pitchFamily="49" charset="0"/>
              </a:rPr>
              <a:t>toString</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30</a:t>
            </a:fld>
            <a:endParaRPr lang="es-AR" dirty="0"/>
          </a:p>
        </p:txBody>
      </p:sp>
      <p:sp>
        <p:nvSpPr>
          <p:cNvPr id="7" name="CuadroTexto 6"/>
          <p:cNvSpPr txBox="1"/>
          <p:nvPr/>
        </p:nvSpPr>
        <p:spPr>
          <a:xfrm>
            <a:off x="3538330" y="5022574"/>
            <a:ext cx="3548238" cy="400110"/>
          </a:xfrm>
          <a:prstGeom prst="rect">
            <a:avLst/>
          </a:prstGeom>
          <a:noFill/>
        </p:spPr>
        <p:txBody>
          <a:bodyPr wrap="square" rtlCol="0">
            <a:spAutoFit/>
          </a:bodyPr>
          <a:lstStyle/>
          <a:p>
            <a:r>
              <a:rPr lang="es-AR" sz="2000" dirty="0">
                <a:latin typeface="Consolas" panose="020B0609020204030204" pitchFamily="49" charset="0"/>
              </a:rPr>
              <a:t>La fecha es: 12/8/1989</a:t>
            </a:r>
          </a:p>
        </p:txBody>
      </p:sp>
      <p:sp>
        <p:nvSpPr>
          <p:cNvPr id="8" name="Rectángulo 7"/>
          <p:cNvSpPr/>
          <p:nvPr/>
        </p:nvSpPr>
        <p:spPr>
          <a:xfrm>
            <a:off x="1146628" y="3202238"/>
            <a:ext cx="5419271" cy="1200329"/>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La</a:t>
            </a:r>
            <a:r>
              <a:rPr lang="es-AR" dirty="0">
                <a:solidFill>
                  <a:srgbClr val="000000"/>
                </a:solidFill>
                <a:latin typeface="Consolas" panose="020B0609020204030204" pitchFamily="49" charset="0"/>
              </a:rPr>
              <a:t> fecha 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9" name="Shape 87"/>
          <p:cNvSpPr/>
          <p:nvPr/>
        </p:nvSpPr>
        <p:spPr>
          <a:xfrm>
            <a:off x="1022275" y="4866913"/>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364955017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Imprimiendo Formas</a:t>
            </a:r>
          </a:p>
        </p:txBody>
      </p:sp>
      <p:sp>
        <p:nvSpPr>
          <p:cNvPr id="3" name="Marcador de contenido 2"/>
          <p:cNvSpPr>
            <a:spLocks noGrp="1"/>
          </p:cNvSpPr>
          <p:nvPr>
            <p:ph idx="1"/>
          </p:nvPr>
        </p:nvSpPr>
        <p:spPr/>
        <p:txBody>
          <a:bodyPr>
            <a:normAutofit/>
          </a:bodyPr>
          <a:lstStyle/>
          <a:p>
            <a:r>
              <a:rPr lang="es-AR" sz="2400" dirty="0"/>
              <a:t>Sobre-escribir el método </a:t>
            </a:r>
            <a:r>
              <a:rPr lang="es-AR" sz="2400" dirty="0" err="1">
                <a:latin typeface="Consolas" panose="020B0609020204030204" pitchFamily="49" charset="0"/>
              </a:rPr>
              <a:t>toString</a:t>
            </a:r>
            <a:r>
              <a:rPr lang="es-AR" sz="2400" dirty="0"/>
              <a:t> de la clase </a:t>
            </a:r>
            <a:r>
              <a:rPr lang="es-AR" sz="2400" dirty="0">
                <a:latin typeface="Consolas" panose="020B0609020204030204" pitchFamily="49" charset="0"/>
              </a:rPr>
              <a:t>Forma</a:t>
            </a:r>
            <a:r>
              <a:rPr lang="es-AR" sz="2400" dirty="0"/>
              <a:t> para que retorne “Una forma de color (color) y está llena” o “Una forma de color (color) y no está llena”. Dependiendo del valor de llena.</a:t>
            </a:r>
          </a:p>
          <a:p>
            <a:endParaRPr lang="es-AR" sz="24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31</a:t>
            </a:fld>
            <a:endParaRPr lang="es-AR" dirty="0"/>
          </a:p>
        </p:txBody>
      </p:sp>
      <p:graphicFrame>
        <p:nvGraphicFramePr>
          <p:cNvPr id="6" name="Tabla 5"/>
          <p:cNvGraphicFramePr>
            <a:graphicFrameLocks noGrp="1"/>
          </p:cNvGraphicFramePr>
          <p:nvPr>
            <p:extLst>
              <p:ext uri="{D42A27DB-BD31-4B8C-83A1-F6EECF244321}">
                <p14:modId xmlns:p14="http://schemas.microsoft.com/office/powerpoint/2010/main" val="3251413222"/>
              </p:ext>
            </p:extLst>
          </p:nvPr>
        </p:nvGraphicFramePr>
        <p:xfrm>
          <a:off x="5064289" y="3961391"/>
          <a:ext cx="3861681" cy="1584720"/>
        </p:xfrm>
        <a:graphic>
          <a:graphicData uri="http://schemas.openxmlformats.org/drawingml/2006/table">
            <a:tbl>
              <a:tblPr>
                <a:tableStyleId>{5C22544A-7EE6-4342-B048-85BDC9FD1C3A}</a:tableStyleId>
              </a:tblPr>
              <a:tblGrid>
                <a:gridCol w="3861681">
                  <a:extLst>
                    <a:ext uri="{9D8B030D-6E8A-4147-A177-3AD203B41FA5}">
                      <a16:colId xmlns=""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llena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boolean</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
        <p:nvSpPr>
          <p:cNvPr id="11" name="Rectángulo 10"/>
          <p:cNvSpPr/>
          <p:nvPr/>
        </p:nvSpPr>
        <p:spPr>
          <a:xfrm>
            <a:off x="2286000" y="2194341"/>
            <a:ext cx="4572000" cy="400110"/>
          </a:xfrm>
          <a:prstGeom prst="rect">
            <a:avLst/>
          </a:prstGeom>
        </p:spPr>
        <p:txBody>
          <a:bodyPr>
            <a:spAutoFit/>
          </a:bodyPr>
          <a:lstStyle/>
          <a:p>
            <a:pPr lvl="1"/>
            <a:endParaRPr lang="es-AR" sz="2000" dirty="0"/>
          </a:p>
        </p:txBody>
      </p:sp>
      <p:pic>
        <p:nvPicPr>
          <p:cNvPr id="12"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225782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Imprimiendo Formas</a:t>
            </a:r>
          </a:p>
        </p:txBody>
      </p:sp>
      <p:sp>
        <p:nvSpPr>
          <p:cNvPr id="3" name="Marcador de contenido 2"/>
          <p:cNvSpPr>
            <a:spLocks noGrp="1"/>
          </p:cNvSpPr>
          <p:nvPr>
            <p:ph idx="1"/>
          </p:nvPr>
        </p:nvSpPr>
        <p:spPr/>
        <p:txBody>
          <a:bodyPr>
            <a:normAutofit/>
          </a:bodyPr>
          <a:lstStyle/>
          <a:p>
            <a:r>
              <a:rPr lang="es-AR" sz="2400" dirty="0"/>
              <a:t>Sobre-escribir el método </a:t>
            </a:r>
            <a:r>
              <a:rPr lang="es-AR" sz="2400" dirty="0" err="1">
                <a:latin typeface="Consolas" panose="020B0609020204030204" pitchFamily="49" charset="0"/>
              </a:rPr>
              <a:t>toString</a:t>
            </a:r>
            <a:r>
              <a:rPr lang="es-AR" sz="2400" dirty="0"/>
              <a:t> de la clase </a:t>
            </a:r>
            <a:r>
              <a:rPr lang="es-AR" sz="2400" dirty="0">
                <a:latin typeface="Consolas" panose="020B0609020204030204" pitchFamily="49" charset="0"/>
              </a:rPr>
              <a:t>Forma</a:t>
            </a:r>
            <a:r>
              <a:rPr lang="es-AR" sz="2400" dirty="0"/>
              <a:t> para que retorne “Una forma de color (color) y está llena” o “Una forma de color (color) y no está llena”. Dependiendo del valor de llena.</a:t>
            </a:r>
          </a:p>
          <a:p>
            <a:endParaRPr lang="es-AR" sz="2400"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32</a:t>
            </a:fld>
            <a:endParaRPr lang="es-AR" dirty="0"/>
          </a:p>
        </p:txBody>
      </p:sp>
      <p:graphicFrame>
        <p:nvGraphicFramePr>
          <p:cNvPr id="6" name="Tabla 5"/>
          <p:cNvGraphicFramePr>
            <a:graphicFrameLocks noGrp="1"/>
          </p:cNvGraphicFramePr>
          <p:nvPr>
            <p:extLst/>
          </p:nvPr>
        </p:nvGraphicFramePr>
        <p:xfrm>
          <a:off x="5064289" y="3961391"/>
          <a:ext cx="3861681" cy="1584720"/>
        </p:xfrm>
        <a:graphic>
          <a:graphicData uri="http://schemas.openxmlformats.org/drawingml/2006/table">
            <a:tbl>
              <a:tblPr>
                <a:tableStyleId>{5C22544A-7EE6-4342-B048-85BDC9FD1C3A}</a:tableStyleId>
              </a:tblPr>
              <a:tblGrid>
                <a:gridCol w="3861681">
                  <a:extLst>
                    <a:ext uri="{9D8B030D-6E8A-4147-A177-3AD203B41FA5}">
                      <a16:colId xmlns=""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llena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boolean</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
        <p:nvSpPr>
          <p:cNvPr id="11" name="Rectángulo 10"/>
          <p:cNvSpPr/>
          <p:nvPr/>
        </p:nvSpPr>
        <p:spPr>
          <a:xfrm>
            <a:off x="2286000" y="2194341"/>
            <a:ext cx="4572000" cy="400110"/>
          </a:xfrm>
          <a:prstGeom prst="rect">
            <a:avLst/>
          </a:prstGeom>
        </p:spPr>
        <p:txBody>
          <a:bodyPr>
            <a:spAutoFit/>
          </a:bodyPr>
          <a:lstStyle/>
          <a:p>
            <a:pPr lvl="1"/>
            <a:endParaRPr lang="es-AR" sz="2000" dirty="0"/>
          </a:p>
        </p:txBody>
      </p:sp>
      <p:sp>
        <p:nvSpPr>
          <p:cNvPr id="8" name="Rectángulo 7"/>
          <p:cNvSpPr/>
          <p:nvPr/>
        </p:nvSpPr>
        <p:spPr>
          <a:xfrm>
            <a:off x="0" y="3895664"/>
            <a:ext cx="4953000" cy="2308324"/>
          </a:xfrm>
          <a:prstGeom prst="rect">
            <a:avLst/>
          </a:prstGeom>
        </p:spPr>
        <p:txBody>
          <a:bodyPr wrap="square">
            <a:spAutoFit/>
          </a:bodyPr>
          <a:lstStyle/>
          <a:p>
            <a:pPr fontAlgn="base"/>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llena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Una</a:t>
            </a:r>
            <a:r>
              <a:rPr lang="es-AR" dirty="0">
                <a:solidFill>
                  <a:srgbClr val="000000"/>
                </a:solidFill>
                <a:latin typeface="Consolas" panose="020B0609020204030204" pitchFamily="49" charset="0"/>
              </a:rPr>
              <a:t> forma de color </a:t>
            </a:r>
            <a:r>
              <a:rPr lang="es-AR" dirty="0">
                <a:solidFill>
                  <a:srgbClr val="008800"/>
                </a:solidFill>
                <a:latin typeface="Consolas" panose="020B0609020204030204" pitchFamily="49" charset="0"/>
              </a:rPr>
              <a:t>" + color + "y está llena";</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else</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Una</a:t>
            </a:r>
            <a:r>
              <a:rPr lang="es-AR" dirty="0">
                <a:solidFill>
                  <a:srgbClr val="000000"/>
                </a:solidFill>
                <a:latin typeface="Consolas" panose="020B0609020204030204" pitchFamily="49" charset="0"/>
              </a:rPr>
              <a:t> forma de color </a:t>
            </a:r>
            <a:r>
              <a:rPr lang="es-AR" dirty="0">
                <a:solidFill>
                  <a:srgbClr val="008800"/>
                </a:solidFill>
                <a:latin typeface="Consolas" panose="020B0609020204030204" pitchFamily="49" charset="0"/>
              </a:rPr>
              <a:t>" + color + "y no está llena";</a:t>
            </a:r>
            <a:endParaRPr lang="es-AR" dirty="0"/>
          </a:p>
          <a:p>
            <a:r>
              <a:rPr lang="es-AR"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56916587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Imprimiendo Formas</a:t>
            </a:r>
          </a:p>
        </p:txBody>
      </p:sp>
      <p:sp>
        <p:nvSpPr>
          <p:cNvPr id="3" name="Marcador de contenido 2"/>
          <p:cNvSpPr>
            <a:spLocks noGrp="1"/>
          </p:cNvSpPr>
          <p:nvPr>
            <p:ph idx="1"/>
          </p:nvPr>
        </p:nvSpPr>
        <p:spPr/>
        <p:txBody>
          <a:bodyPr>
            <a:normAutofit/>
          </a:bodyPr>
          <a:lstStyle/>
          <a:p>
            <a:r>
              <a:rPr lang="es-AR" sz="2200" dirty="0"/>
              <a:t>Ahora también se tiene la clase </a:t>
            </a:r>
            <a:r>
              <a:rPr lang="es-AR" sz="2200" dirty="0">
                <a:latin typeface="Consolas" panose="020B0609020204030204" pitchFamily="49" charset="0"/>
              </a:rPr>
              <a:t>Circulo</a:t>
            </a:r>
            <a:r>
              <a:rPr lang="es-AR" sz="2200"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33</a:t>
            </a:fld>
            <a:endParaRPr lang="es-AR" dirty="0"/>
          </a:p>
        </p:txBody>
      </p:sp>
      <p:graphicFrame>
        <p:nvGraphicFramePr>
          <p:cNvPr id="6" name="Tabla 5"/>
          <p:cNvGraphicFramePr>
            <a:graphicFrameLocks noGrp="1"/>
          </p:cNvGraphicFramePr>
          <p:nvPr>
            <p:extLst>
              <p:ext uri="{D42A27DB-BD31-4B8C-83A1-F6EECF244321}">
                <p14:modId xmlns:p14="http://schemas.microsoft.com/office/powerpoint/2010/main" val="1939347384"/>
              </p:ext>
            </p:extLst>
          </p:nvPr>
        </p:nvGraphicFramePr>
        <p:xfrm>
          <a:off x="5228297" y="2623773"/>
          <a:ext cx="3861681" cy="1584720"/>
        </p:xfrm>
        <a:graphic>
          <a:graphicData uri="http://schemas.openxmlformats.org/drawingml/2006/table">
            <a:tbl>
              <a:tblPr>
                <a:tableStyleId>{5C22544A-7EE6-4342-B048-85BDC9FD1C3A}</a:tableStyleId>
              </a:tblPr>
              <a:tblGrid>
                <a:gridCol w="3861681">
                  <a:extLst>
                    <a:ext uri="{9D8B030D-6E8A-4147-A177-3AD203B41FA5}">
                      <a16:colId xmlns=""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llena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boolean</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
        <p:nvSpPr>
          <p:cNvPr id="10" name="Rectángulo 9"/>
          <p:cNvSpPr/>
          <p:nvPr/>
        </p:nvSpPr>
        <p:spPr>
          <a:xfrm>
            <a:off x="-1" y="2747527"/>
            <a:ext cx="5129209" cy="1785104"/>
          </a:xfrm>
          <a:prstGeom prst="rect">
            <a:avLst/>
          </a:prstGeom>
        </p:spPr>
        <p:txBody>
          <a:bodyPr wrap="square">
            <a:spAutoFit/>
          </a:bodyPr>
          <a:lstStyle/>
          <a:p>
            <a:pPr marL="285750" lvl="1"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Sobre-escribir el método </a:t>
            </a:r>
            <a:r>
              <a:rPr lang="es-AR" sz="2200" dirty="0" err="1">
                <a:latin typeface="Consolas" panose="020B0609020204030204" pitchFamily="49" charset="0"/>
                <a:cs typeface="Arial" panose="020B0604020202020204" pitchFamily="34" charset="0"/>
              </a:rPr>
              <a:t>toString</a:t>
            </a:r>
            <a:r>
              <a:rPr lang="es-AR" sz="2200" dirty="0">
                <a:latin typeface="Arial" panose="020B0604020202020204" pitchFamily="34" charset="0"/>
                <a:cs typeface="Arial" panose="020B0604020202020204" pitchFamily="34" charset="0"/>
              </a:rPr>
              <a:t>() para retornar “Un círculo de radio (radio), el cual es una sub-clase de (salida del método </a:t>
            </a:r>
            <a:r>
              <a:rPr lang="es-AR" sz="2200" dirty="0" err="1">
                <a:latin typeface="Consolas" panose="020B0609020204030204" pitchFamily="49" charset="0"/>
                <a:cs typeface="Arial" panose="020B0604020202020204" pitchFamily="34" charset="0"/>
              </a:rPr>
              <a:t>toString</a:t>
            </a:r>
            <a:r>
              <a:rPr lang="es-AR" sz="2200" dirty="0">
                <a:latin typeface="Arial" panose="020B0604020202020204" pitchFamily="34" charset="0"/>
                <a:cs typeface="Arial" panose="020B0604020202020204" pitchFamily="34" charset="0"/>
              </a:rPr>
              <a:t>() de la </a:t>
            </a:r>
            <a:r>
              <a:rPr lang="es-AR" sz="2200" dirty="0" err="1">
                <a:latin typeface="Arial" panose="020B0604020202020204" pitchFamily="34" charset="0"/>
                <a:cs typeface="Arial" panose="020B0604020202020204" pitchFamily="34" charset="0"/>
              </a:rPr>
              <a:t>super</a:t>
            </a:r>
            <a:r>
              <a:rPr lang="es-AR" sz="2200" dirty="0">
                <a:latin typeface="Arial" panose="020B0604020202020204" pitchFamily="34" charset="0"/>
                <a:cs typeface="Arial" panose="020B0604020202020204" pitchFamily="34" charset="0"/>
              </a:rPr>
              <a:t>-clase)”.</a:t>
            </a:r>
          </a:p>
        </p:txBody>
      </p:sp>
      <p:pic>
        <p:nvPicPr>
          <p:cNvPr id="12"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upo 12"/>
          <p:cNvGrpSpPr/>
          <p:nvPr/>
        </p:nvGrpSpPr>
        <p:grpSpPr>
          <a:xfrm>
            <a:off x="7014935" y="4208493"/>
            <a:ext cx="290286" cy="540000"/>
            <a:chOff x="-1886857" y="3661511"/>
            <a:chExt cx="290286" cy="1027860"/>
          </a:xfrm>
        </p:grpSpPr>
        <p:sp>
          <p:nvSpPr>
            <p:cNvPr id="14" name="Triángulo isósceles 13"/>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a:latin typeface="Arial" panose="020B0604020202020204" pitchFamily="34" charset="0"/>
                <a:cs typeface="Arial" panose="020B0604020202020204" pitchFamily="34" charset="0"/>
              </a:endParaRPr>
            </a:p>
          </p:txBody>
        </p:sp>
        <p:cxnSp>
          <p:nvCxnSpPr>
            <p:cNvPr id="15" name="Conector recto 14"/>
            <p:cNvCxnSpPr>
              <a:stCxn id="14"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9" name="Tabla 8"/>
          <p:cNvGraphicFramePr>
            <a:graphicFrameLocks noGrp="1"/>
          </p:cNvGraphicFramePr>
          <p:nvPr>
            <p:extLst>
              <p:ext uri="{D42A27DB-BD31-4B8C-83A1-F6EECF244321}">
                <p14:modId xmlns:p14="http://schemas.microsoft.com/office/powerpoint/2010/main" val="410808517"/>
              </p:ext>
            </p:extLst>
          </p:nvPr>
        </p:nvGraphicFramePr>
        <p:xfrm>
          <a:off x="5250515" y="4579633"/>
          <a:ext cx="3849911" cy="1995792"/>
        </p:xfrm>
        <a:graphic>
          <a:graphicData uri="http://schemas.openxmlformats.org/drawingml/2006/table">
            <a:tbl>
              <a:tblPr>
                <a:tableStyleId>{5C22544A-7EE6-4342-B048-85BDC9FD1C3A}</a:tableStyleId>
              </a:tblPr>
              <a:tblGrid>
                <a:gridCol w="3849911">
                  <a:extLst>
                    <a:ext uri="{9D8B030D-6E8A-4147-A177-3AD203B41FA5}">
                      <a16:colId xmlns=""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Circulo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48257">
                <a:tc>
                  <a:txBody>
                    <a:bodyPr/>
                    <a:lstStyle/>
                    <a:p>
                      <a:pPr marL="0" indent="0">
                        <a:buFontTx/>
                        <a:buNone/>
                      </a:pPr>
                      <a:r>
                        <a:rPr lang="en-GB" sz="1400" dirty="0">
                          <a:latin typeface="Arial" panose="020B0604020202020204" pitchFamily="34" charset="0"/>
                          <a:cs typeface="Arial" panose="020B0604020202020204" pitchFamily="34" charset="0"/>
                        </a:rPr>
                        <a:t>- radio: double</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pi : double</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397174353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Imprimiendo Formas</a:t>
            </a:r>
          </a:p>
        </p:txBody>
      </p:sp>
      <p:sp>
        <p:nvSpPr>
          <p:cNvPr id="3" name="Marcador de contenido 2"/>
          <p:cNvSpPr>
            <a:spLocks noGrp="1"/>
          </p:cNvSpPr>
          <p:nvPr>
            <p:ph idx="1"/>
          </p:nvPr>
        </p:nvSpPr>
        <p:spPr/>
        <p:txBody>
          <a:bodyPr>
            <a:normAutofit/>
          </a:bodyPr>
          <a:lstStyle/>
          <a:p>
            <a:r>
              <a:rPr lang="es-AR" sz="2200" dirty="0"/>
              <a:t>Ahora también se tiene la clase </a:t>
            </a:r>
            <a:r>
              <a:rPr lang="es-AR" sz="2200" dirty="0">
                <a:latin typeface="Consolas" panose="020B0609020204030204" pitchFamily="49" charset="0"/>
              </a:rPr>
              <a:t>Circulo</a:t>
            </a:r>
            <a:r>
              <a:rPr lang="es-AR" sz="2200"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34</a:t>
            </a:fld>
            <a:endParaRPr lang="es-AR" dirty="0"/>
          </a:p>
        </p:txBody>
      </p:sp>
      <p:graphicFrame>
        <p:nvGraphicFramePr>
          <p:cNvPr id="6" name="Tabla 5"/>
          <p:cNvGraphicFramePr>
            <a:graphicFrameLocks noGrp="1"/>
          </p:cNvGraphicFramePr>
          <p:nvPr>
            <p:extLst/>
          </p:nvPr>
        </p:nvGraphicFramePr>
        <p:xfrm>
          <a:off x="5228297" y="2623773"/>
          <a:ext cx="3861681" cy="1584720"/>
        </p:xfrm>
        <a:graphic>
          <a:graphicData uri="http://schemas.openxmlformats.org/drawingml/2006/table">
            <a:tbl>
              <a:tblPr>
                <a:tableStyleId>{5C22544A-7EE6-4342-B048-85BDC9FD1C3A}</a:tableStyleId>
              </a:tblPr>
              <a:tblGrid>
                <a:gridCol w="3861681">
                  <a:extLst>
                    <a:ext uri="{9D8B030D-6E8A-4147-A177-3AD203B41FA5}">
                      <a16:colId xmlns="" xmlns:a16="http://schemas.microsoft.com/office/drawing/2014/main" val="20000"/>
                    </a:ext>
                  </a:extLst>
                </a:gridCol>
              </a:tblGrid>
              <a:tr h="336384">
                <a:tc>
                  <a:txBody>
                    <a:bodyPr/>
                    <a:lstStyle/>
                    <a:p>
                      <a:pPr algn="ctr"/>
                      <a:r>
                        <a:rPr lang="en-GB" sz="1400" b="1" dirty="0">
                          <a:latin typeface="Arial" panose="020B0604020202020204" pitchFamily="34" charset="0"/>
                          <a:cs typeface="Arial" panose="020B0604020202020204" pitchFamily="34" charset="0"/>
                        </a:rPr>
                        <a:t>Forma</a:t>
                      </a: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525312">
                <a:tc>
                  <a:txBody>
                    <a:bodyPr/>
                    <a:lstStyle/>
                    <a:p>
                      <a:pPr marL="0" indent="0">
                        <a:buFontTx/>
                        <a:buNone/>
                      </a:pP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color</a:t>
                      </a:r>
                      <a:r>
                        <a:rPr lang="en-GB" sz="1400" dirty="0">
                          <a:latin typeface="Arial" panose="020B0604020202020204" pitchFamily="34" charset="0"/>
                          <a:cs typeface="Arial" panose="020B0604020202020204" pitchFamily="34" charset="0"/>
                        </a:rPr>
                        <a:t>: String</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llena</a:t>
                      </a:r>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boolean</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Forma()</a:t>
                      </a:r>
                    </a:p>
                    <a:p>
                      <a:r>
                        <a:rPr lang="en-GB" sz="1400" baseline="0" dirty="0">
                          <a:latin typeface="Arial" panose="020B0604020202020204" pitchFamily="34" charset="0"/>
                          <a:cs typeface="Arial" panose="020B0604020202020204" pitchFamily="34" charset="0"/>
                        </a:rPr>
                        <a:t>+ Forma(</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 </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
        <p:nvSpPr>
          <p:cNvPr id="8" name="Rectángulo 7"/>
          <p:cNvSpPr/>
          <p:nvPr/>
        </p:nvSpPr>
        <p:spPr>
          <a:xfrm>
            <a:off x="-1" y="4838865"/>
            <a:ext cx="5129209" cy="147732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8800"/>
                </a:solidFill>
                <a:latin typeface="Consolas" panose="020B0609020204030204" pitchFamily="49" charset="0"/>
              </a:rPr>
              <a:t>"Un círculo de radio “ + radio +", el cual es una sub-clase de "</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super</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toString</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p:txBody>
      </p:sp>
      <p:sp>
        <p:nvSpPr>
          <p:cNvPr id="10" name="Rectángulo 9"/>
          <p:cNvSpPr/>
          <p:nvPr/>
        </p:nvSpPr>
        <p:spPr>
          <a:xfrm>
            <a:off x="-1" y="2747527"/>
            <a:ext cx="5129209" cy="1785104"/>
          </a:xfrm>
          <a:prstGeom prst="rect">
            <a:avLst/>
          </a:prstGeom>
        </p:spPr>
        <p:txBody>
          <a:bodyPr wrap="square">
            <a:spAutoFit/>
          </a:bodyPr>
          <a:lstStyle/>
          <a:p>
            <a:pPr marL="285750" lvl="1" indent="-285750">
              <a:buFont typeface="Arial" panose="020B0604020202020204" pitchFamily="34" charset="0"/>
              <a:buChar char="•"/>
            </a:pPr>
            <a:r>
              <a:rPr lang="es-AR" sz="2200" dirty="0">
                <a:latin typeface="Arial" panose="020B0604020202020204" pitchFamily="34" charset="0"/>
                <a:cs typeface="Arial" panose="020B0604020202020204" pitchFamily="34" charset="0"/>
              </a:rPr>
              <a:t>Sobre-escribir el método </a:t>
            </a:r>
            <a:r>
              <a:rPr lang="es-AR" sz="2200" dirty="0" err="1">
                <a:latin typeface="Consolas" panose="020B0609020204030204" pitchFamily="49" charset="0"/>
                <a:cs typeface="Arial" panose="020B0604020202020204" pitchFamily="34" charset="0"/>
              </a:rPr>
              <a:t>toString</a:t>
            </a:r>
            <a:r>
              <a:rPr lang="es-AR" sz="2200" dirty="0">
                <a:latin typeface="Arial" panose="020B0604020202020204" pitchFamily="34" charset="0"/>
                <a:cs typeface="Arial" panose="020B0604020202020204" pitchFamily="34" charset="0"/>
              </a:rPr>
              <a:t>() para retornar “Un círculo de radio (radio), el cual es una sub-clase de (salida del método </a:t>
            </a:r>
            <a:r>
              <a:rPr lang="es-AR" sz="2200" dirty="0" err="1">
                <a:latin typeface="Consolas" panose="020B0609020204030204" pitchFamily="49" charset="0"/>
                <a:cs typeface="Arial" panose="020B0604020202020204" pitchFamily="34" charset="0"/>
              </a:rPr>
              <a:t>toString</a:t>
            </a:r>
            <a:r>
              <a:rPr lang="es-AR" sz="2200" dirty="0">
                <a:latin typeface="Arial" panose="020B0604020202020204" pitchFamily="34" charset="0"/>
                <a:cs typeface="Arial" panose="020B0604020202020204" pitchFamily="34" charset="0"/>
              </a:rPr>
              <a:t>() de la </a:t>
            </a:r>
            <a:r>
              <a:rPr lang="es-AR" sz="2200" dirty="0" err="1">
                <a:latin typeface="Arial" panose="020B0604020202020204" pitchFamily="34" charset="0"/>
                <a:cs typeface="Arial" panose="020B0604020202020204" pitchFamily="34" charset="0"/>
              </a:rPr>
              <a:t>super</a:t>
            </a:r>
            <a:r>
              <a:rPr lang="es-AR" sz="2200" dirty="0">
                <a:latin typeface="Arial" panose="020B0604020202020204" pitchFamily="34" charset="0"/>
                <a:cs typeface="Arial" panose="020B0604020202020204" pitchFamily="34" charset="0"/>
              </a:rPr>
              <a:t>-clase)”.</a:t>
            </a:r>
          </a:p>
        </p:txBody>
      </p:sp>
      <p:grpSp>
        <p:nvGrpSpPr>
          <p:cNvPr id="13" name="Grupo 12"/>
          <p:cNvGrpSpPr/>
          <p:nvPr/>
        </p:nvGrpSpPr>
        <p:grpSpPr>
          <a:xfrm>
            <a:off x="7014935" y="4208493"/>
            <a:ext cx="290286" cy="540000"/>
            <a:chOff x="-1886857" y="3661511"/>
            <a:chExt cx="290286" cy="1027860"/>
          </a:xfrm>
        </p:grpSpPr>
        <p:sp>
          <p:nvSpPr>
            <p:cNvPr id="14" name="Triángulo isósceles 13"/>
            <p:cNvSpPr/>
            <p:nvPr/>
          </p:nvSpPr>
          <p:spPr>
            <a:xfrm>
              <a:off x="-1886857" y="3661511"/>
              <a:ext cx="290286" cy="27186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a:latin typeface="Arial" panose="020B0604020202020204" pitchFamily="34" charset="0"/>
                <a:cs typeface="Arial" panose="020B0604020202020204" pitchFamily="34" charset="0"/>
              </a:endParaRPr>
            </a:p>
          </p:txBody>
        </p:sp>
        <p:cxnSp>
          <p:nvCxnSpPr>
            <p:cNvPr id="15" name="Conector recto 14"/>
            <p:cNvCxnSpPr>
              <a:stCxn id="14" idx="3"/>
            </p:cNvCxnSpPr>
            <p:nvPr/>
          </p:nvCxnSpPr>
          <p:spPr>
            <a:xfrm>
              <a:off x="-1741714" y="3933371"/>
              <a:ext cx="0" cy="756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9" name="Tabla 8"/>
          <p:cNvGraphicFramePr>
            <a:graphicFrameLocks noGrp="1"/>
          </p:cNvGraphicFramePr>
          <p:nvPr>
            <p:extLst/>
          </p:nvPr>
        </p:nvGraphicFramePr>
        <p:xfrm>
          <a:off x="5250515" y="4579633"/>
          <a:ext cx="3849911" cy="1995792"/>
        </p:xfrm>
        <a:graphic>
          <a:graphicData uri="http://schemas.openxmlformats.org/drawingml/2006/table">
            <a:tbl>
              <a:tblPr>
                <a:tableStyleId>{5C22544A-7EE6-4342-B048-85BDC9FD1C3A}</a:tableStyleId>
              </a:tblPr>
              <a:tblGrid>
                <a:gridCol w="3849911">
                  <a:extLst>
                    <a:ext uri="{9D8B030D-6E8A-4147-A177-3AD203B41FA5}">
                      <a16:colId xmlns="" xmlns:a16="http://schemas.microsoft.com/office/drawing/2014/main" val="20000"/>
                    </a:ext>
                  </a:extLst>
                </a:gridCol>
              </a:tblGrid>
              <a:tr h="336384">
                <a:tc>
                  <a:txBody>
                    <a:bodyPr/>
                    <a:lstStyle/>
                    <a:p>
                      <a:pPr algn="ctr"/>
                      <a:r>
                        <a:rPr lang="en-GB" sz="1400" b="1" dirty="0" err="1">
                          <a:latin typeface="Arial" panose="020B0604020202020204" pitchFamily="34" charset="0"/>
                          <a:cs typeface="Arial" panose="020B0604020202020204" pitchFamily="34" charset="0"/>
                        </a:rPr>
                        <a:t>Circulo</a:t>
                      </a:r>
                      <a:endParaRPr lang="en-GB" sz="1400" b="1"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348257">
                <a:tc>
                  <a:txBody>
                    <a:bodyPr/>
                    <a:lstStyle/>
                    <a:p>
                      <a:pPr marL="0" indent="0">
                        <a:buFontTx/>
                        <a:buNone/>
                      </a:pPr>
                      <a:r>
                        <a:rPr lang="en-GB" sz="1400" dirty="0">
                          <a:latin typeface="Arial" panose="020B0604020202020204" pitchFamily="34" charset="0"/>
                          <a:cs typeface="Arial" panose="020B0604020202020204" pitchFamily="34" charset="0"/>
                        </a:rPr>
                        <a:t>- radio: double</a:t>
                      </a:r>
                    </a:p>
                    <a:p>
                      <a:pPr marL="0" indent="0">
                        <a:buFontTx/>
                        <a:buNone/>
                      </a:pPr>
                      <a:r>
                        <a:rPr lang="en-GB" sz="1400" dirty="0">
                          <a:latin typeface="Arial" panose="020B0604020202020204" pitchFamily="34" charset="0"/>
                          <a:cs typeface="Arial" panose="020B0604020202020204" pitchFamily="34" charset="0"/>
                        </a:rPr>
                        <a:t>-</a:t>
                      </a:r>
                      <a:r>
                        <a:rPr lang="en-GB" sz="1400" baseline="0" dirty="0">
                          <a:latin typeface="Arial" panose="020B0604020202020204" pitchFamily="34" charset="0"/>
                          <a:cs typeface="Arial" panose="020B0604020202020204" pitchFamily="34" charset="0"/>
                        </a:rPr>
                        <a:t> pi : double</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336384">
                <a:tc>
                  <a:txBody>
                    <a:bodyPr/>
                    <a:lstStyle/>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a:t>
                      </a:r>
                    </a:p>
                    <a:p>
                      <a:r>
                        <a:rPr lang="en-GB" sz="140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a:t>
                      </a:r>
                    </a:p>
                    <a:p>
                      <a:r>
                        <a:rPr lang="en-GB" sz="1400" baseline="0" dirty="0">
                          <a:latin typeface="Arial" panose="020B0604020202020204" pitchFamily="34" charset="0"/>
                          <a:cs typeface="Arial" panose="020B0604020202020204" pitchFamily="34" charset="0"/>
                        </a:rPr>
                        <a:t>+ </a:t>
                      </a:r>
                      <a:r>
                        <a:rPr lang="en-GB" sz="1400" dirty="0" err="1">
                          <a:latin typeface="Arial" panose="020B0604020202020204" pitchFamily="34" charset="0"/>
                          <a:cs typeface="Arial" panose="020B0604020202020204" pitchFamily="34" charset="0"/>
                        </a:rPr>
                        <a:t>Circulo</a:t>
                      </a:r>
                      <a:r>
                        <a:rPr lang="en-GB" sz="1400" dirty="0">
                          <a:latin typeface="Arial" panose="020B0604020202020204" pitchFamily="34" charset="0"/>
                          <a:cs typeface="Arial" panose="020B0604020202020204" pitchFamily="34" charset="0"/>
                        </a:rPr>
                        <a:t>(radio:</a:t>
                      </a:r>
                      <a:r>
                        <a:rPr lang="en-GB" sz="1400" baseline="0" dirty="0">
                          <a:latin typeface="Arial" panose="020B0604020202020204" pitchFamily="34" charset="0"/>
                          <a:cs typeface="Arial" panose="020B0604020202020204" pitchFamily="34" charset="0"/>
                        </a:rPr>
                        <a:t> double, </a:t>
                      </a:r>
                      <a:r>
                        <a:rPr lang="en-GB" sz="1400" baseline="0" dirty="0" err="1">
                          <a:latin typeface="Arial" panose="020B0604020202020204" pitchFamily="34" charset="0"/>
                          <a:cs typeface="Arial" panose="020B0604020202020204" pitchFamily="34" charset="0"/>
                        </a:rPr>
                        <a:t>color</a:t>
                      </a:r>
                      <a:r>
                        <a:rPr lang="en-GB" sz="1400" baseline="0" dirty="0">
                          <a:latin typeface="Arial" panose="020B0604020202020204" pitchFamily="34" charset="0"/>
                          <a:cs typeface="Arial" panose="020B0604020202020204" pitchFamily="34" charset="0"/>
                        </a:rPr>
                        <a:t>: String, </a:t>
                      </a:r>
                      <a:r>
                        <a:rPr lang="en-GB" sz="1400" baseline="0" dirty="0" err="1">
                          <a:latin typeface="Arial" panose="020B0604020202020204" pitchFamily="34" charset="0"/>
                          <a:cs typeface="Arial" panose="020B0604020202020204" pitchFamily="34" charset="0"/>
                        </a:rPr>
                        <a:t>llena</a:t>
                      </a:r>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boolean</a:t>
                      </a:r>
                      <a:r>
                        <a:rPr lang="en-GB" sz="1400" baseline="0" dirty="0">
                          <a:latin typeface="Arial" panose="020B0604020202020204" pitchFamily="34" charset="0"/>
                          <a:cs typeface="Arial" panose="020B0604020202020204" pitchFamily="34" charset="0"/>
                        </a:rPr>
                        <a:t>)</a:t>
                      </a:r>
                    </a:p>
                    <a:p>
                      <a:r>
                        <a:rPr lang="en-GB" sz="1400" baseline="0" dirty="0">
                          <a:latin typeface="Arial" panose="020B0604020202020204" pitchFamily="34" charset="0"/>
                          <a:cs typeface="Arial" panose="020B0604020202020204" pitchFamily="34" charset="0"/>
                        </a:rPr>
                        <a:t>+ </a:t>
                      </a:r>
                      <a:r>
                        <a:rPr lang="en-GB" sz="1400" baseline="0" dirty="0" err="1">
                          <a:latin typeface="Arial" panose="020B0604020202020204" pitchFamily="34" charset="0"/>
                          <a:cs typeface="Arial" panose="020B0604020202020204" pitchFamily="34" charset="0"/>
                        </a:rPr>
                        <a:t>toString</a:t>
                      </a:r>
                      <a:r>
                        <a:rPr lang="en-GB" sz="1400" baseline="0" dirty="0">
                          <a:latin typeface="Arial" panose="020B0604020202020204" pitchFamily="34" charset="0"/>
                          <a:cs typeface="Arial" panose="020B0604020202020204" pitchFamily="34" charset="0"/>
                        </a:rPr>
                        <a:t>() : String</a:t>
                      </a:r>
                      <a:endParaRPr lang="en-GB" sz="1400" dirty="0">
                        <a:latin typeface="Arial" panose="020B0604020202020204" pitchFamily="34" charset="0"/>
                        <a:cs typeface="Arial" panose="020B0604020202020204" pitchFamily="34" charset="0"/>
                      </a:endParaRPr>
                    </a:p>
                  </a:txBody>
                  <a:tcPr marL="82944" marR="82944" marT="41472" marB="414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Tree>
    <p:extLst>
      <p:ext uri="{BB962C8B-B14F-4D97-AF65-F5344CB8AC3E}">
        <p14:creationId xmlns:p14="http://schemas.microsoft.com/office/powerpoint/2010/main" val="135120361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900000"/>
            <a:ext cx="9143968" cy="1220315"/>
          </a:xfrm>
        </p:spPr>
        <p:txBody>
          <a:bodyPr>
            <a:normAutofit fontScale="90000"/>
          </a:bodyPr>
          <a:lstStyle/>
          <a:p>
            <a:r>
              <a:rPr lang="es-AR" sz="4400" b="1" dirty="0" err="1">
                <a:latin typeface="Consolas" panose="020B0609020204030204" pitchFamily="49" charset="0"/>
              </a:rPr>
              <a:t>public</a:t>
            </a:r>
            <a:r>
              <a:rPr lang="es-AR" sz="4400" b="1" dirty="0">
                <a:latin typeface="Consolas" panose="020B0609020204030204" pitchFamily="49" charset="0"/>
              </a:rPr>
              <a:t> </a:t>
            </a:r>
            <a:r>
              <a:rPr lang="es-AR" sz="4400" b="1" dirty="0" err="1">
                <a:latin typeface="Consolas" panose="020B0609020204030204" pitchFamily="49" charset="0"/>
              </a:rPr>
              <a:t>boolean</a:t>
            </a:r>
            <a:r>
              <a:rPr lang="es-AR" sz="4400" b="1" dirty="0">
                <a:latin typeface="Consolas" panose="020B0609020204030204" pitchFamily="49" charset="0"/>
              </a:rPr>
              <a:t> </a:t>
            </a:r>
            <a:r>
              <a:rPr lang="es-AR" sz="4400" b="1" dirty="0" err="1">
                <a:latin typeface="Consolas" panose="020B0609020204030204" pitchFamily="49" charset="0"/>
              </a:rPr>
              <a:t>equals</a:t>
            </a:r>
            <a:r>
              <a:rPr lang="es-AR" sz="4400" b="1" dirty="0">
                <a:latin typeface="Consolas" panose="020B0609020204030204" pitchFamily="49" charset="0"/>
              </a:rPr>
              <a:t>(</a:t>
            </a:r>
            <a:r>
              <a:rPr lang="es-AR" sz="4400" b="1" dirty="0" err="1">
                <a:latin typeface="Consolas" panose="020B0609020204030204" pitchFamily="49" charset="0"/>
              </a:rPr>
              <a:t>Object</a:t>
            </a:r>
            <a:r>
              <a:rPr lang="es-AR" sz="4400" b="1" dirty="0">
                <a:latin typeface="Consolas" panose="020B0609020204030204" pitchFamily="49" charset="0"/>
              </a:rPr>
              <a:t> o)</a:t>
            </a:r>
            <a:r>
              <a:rPr lang="es-AR" sz="4400" dirty="0">
                <a:latin typeface="Consolas" panose="020B0609020204030204" pitchFamily="49" charset="0"/>
              </a:rPr>
              <a:t/>
            </a:r>
            <a:br>
              <a:rPr lang="es-AR" sz="4400" dirty="0">
                <a:latin typeface="Consolas" panose="020B0609020204030204" pitchFamily="49" charset="0"/>
              </a:rPr>
            </a:br>
            <a:r>
              <a:rPr lang="es-AR" sz="3100" i="1" dirty="0"/>
              <a:t>¿Qué Hace que Dos Objetos Sean Iguales?</a:t>
            </a:r>
          </a:p>
        </p:txBody>
      </p:sp>
      <p:graphicFrame>
        <p:nvGraphicFramePr>
          <p:cNvPr id="8" name="Marcador de contenido 7"/>
          <p:cNvGraphicFramePr>
            <a:graphicFrameLocks noGrp="1"/>
          </p:cNvGraphicFramePr>
          <p:nvPr>
            <p:ph idx="1"/>
            <p:extLst>
              <p:ext uri="{D42A27DB-BD31-4B8C-83A1-F6EECF244321}">
                <p14:modId xmlns:p14="http://schemas.microsoft.com/office/powerpoint/2010/main" val="4140556518"/>
              </p:ext>
            </p:extLst>
          </p:nvPr>
        </p:nvGraphicFramePr>
        <p:xfrm>
          <a:off x="628650" y="2160588"/>
          <a:ext cx="7886700" cy="43513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35</a:t>
            </a:fld>
            <a:endParaRPr lang="es-AR" dirty="0"/>
          </a:p>
        </p:txBody>
      </p:sp>
    </p:spTree>
    <p:extLst>
      <p:ext uri="{BB962C8B-B14F-4D97-AF65-F5344CB8AC3E}">
        <p14:creationId xmlns:p14="http://schemas.microsoft.com/office/powerpoint/2010/main" val="102456416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err="1">
                <a:latin typeface="Consolas" panose="020B0609020204030204" pitchFamily="49" charset="0"/>
              </a:rPr>
              <a:t>equals</a:t>
            </a:r>
            <a:r>
              <a:rPr lang="es-AR" sz="4400" dirty="0">
                <a:latin typeface="Consolas" panose="020B0609020204030204" pitchFamily="49" charset="0"/>
              </a:rPr>
              <a:t/>
            </a:r>
            <a:br>
              <a:rPr lang="es-AR" sz="4400" dirty="0">
                <a:latin typeface="Consolas" panose="020B0609020204030204" pitchFamily="49" charset="0"/>
              </a:rPr>
            </a:br>
            <a:r>
              <a:rPr lang="es-AR" sz="2800" i="1" dirty="0"/>
              <a:t>Igualdad de Referencias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36</a:t>
            </a:fld>
            <a:endParaRPr lang="es-AR" dirty="0"/>
          </a:p>
        </p:txBody>
      </p:sp>
      <p:sp>
        <p:nvSpPr>
          <p:cNvPr id="3" name="Marcador de contenido 2"/>
          <p:cNvSpPr>
            <a:spLocks noGrp="1"/>
          </p:cNvSpPr>
          <p:nvPr>
            <p:ph idx="1"/>
          </p:nvPr>
        </p:nvSpPr>
        <p:spPr/>
        <p:txBody>
          <a:bodyPr>
            <a:normAutofit/>
          </a:bodyPr>
          <a:lstStyle/>
          <a:p>
            <a:r>
              <a:rPr lang="es-AR" sz="2600" b="1" dirty="0"/>
              <a:t>Dos</a:t>
            </a:r>
            <a:r>
              <a:rPr lang="es-AR" sz="2600" dirty="0"/>
              <a:t> </a:t>
            </a:r>
            <a:r>
              <a:rPr lang="es-AR" sz="2600" b="1" dirty="0"/>
              <a:t>referencias</a:t>
            </a:r>
            <a:r>
              <a:rPr lang="es-AR" sz="2600" dirty="0"/>
              <a:t>, </a:t>
            </a:r>
            <a:r>
              <a:rPr lang="es-AR" sz="2600" b="1" dirty="0"/>
              <a:t>un único objeto </a:t>
            </a:r>
            <a:r>
              <a:rPr lang="es-AR" sz="2600" dirty="0"/>
              <a:t>en el </a:t>
            </a:r>
            <a:r>
              <a:rPr lang="es-AR" sz="2600" dirty="0" err="1"/>
              <a:t>heap</a:t>
            </a:r>
            <a:r>
              <a:rPr lang="es-AR" sz="2600" dirty="0"/>
              <a:t>.</a:t>
            </a:r>
          </a:p>
          <a:p>
            <a:r>
              <a:rPr lang="es-AR" sz="2600" dirty="0"/>
              <a:t>Si se quiere determinar si dos referencias apuntan al mismo objeto, se debe usar el operador </a:t>
            </a:r>
            <a:r>
              <a:rPr lang="es-AR" sz="2600" dirty="0">
                <a:latin typeface="Consolas" panose="020B0609020204030204" pitchFamily="49" charset="0"/>
              </a:rPr>
              <a:t>==</a:t>
            </a:r>
            <a:r>
              <a:rPr lang="es-AR" sz="2600" dirty="0"/>
              <a:t> que compara los bits de las referencias.</a:t>
            </a:r>
          </a:p>
          <a:p>
            <a:pPr lvl="1"/>
            <a:r>
              <a:rPr lang="es-AR" sz="2000" dirty="0"/>
              <a:t>También tendrán el mismo </a:t>
            </a:r>
            <a:r>
              <a:rPr lang="es-AR" sz="2000" dirty="0" err="1">
                <a:latin typeface="Consolas" panose="020B0609020204030204" pitchFamily="49" charset="0"/>
              </a:rPr>
              <a:t>hashCode</a:t>
            </a:r>
            <a:r>
              <a:rPr lang="es-AR" sz="2000" dirty="0"/>
              <a:t>()</a:t>
            </a:r>
          </a:p>
          <a:p>
            <a:pPr lvl="1"/>
            <a:r>
              <a:rPr lang="es-AR" sz="2000" dirty="0"/>
              <a:t>Si apuntan a lo mismo, los bits serán iguales.</a:t>
            </a:r>
          </a:p>
        </p:txBody>
      </p:sp>
      <p:pic>
        <p:nvPicPr>
          <p:cNvPr id="9" name="Picture 2" descr="https://cdn.pixabay.com/photo/2012/04/16/11/18/dog-35553_960_7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10424" y="4965386"/>
            <a:ext cx="880388" cy="1180408"/>
          </a:xfrm>
          <a:prstGeom prst="rect">
            <a:avLst/>
          </a:prstGeom>
          <a:noFill/>
          <a:extLst>
            <a:ext uri="{909E8E84-426E-40DD-AFC4-6F175D3DCCD1}">
              <a14:hiddenFill xmlns:a14="http://schemas.microsoft.com/office/drawing/2010/main">
                <a:solidFill>
                  <a:srgbClr val="FFFFFF"/>
                </a:solidFill>
              </a14:hiddenFill>
            </a:ext>
          </a:extLst>
        </p:spPr>
      </p:pic>
      <p:sp>
        <p:nvSpPr>
          <p:cNvPr id="10" name="Elipse 9"/>
          <p:cNvSpPr/>
          <p:nvPr/>
        </p:nvSpPr>
        <p:spPr>
          <a:xfrm>
            <a:off x="5531718" y="4948515"/>
            <a:ext cx="1900106" cy="73108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Objeto Perro</a:t>
            </a:r>
          </a:p>
          <a:p>
            <a:pPr algn="ctr"/>
            <a:r>
              <a:rPr lang="es-AR" sz="1600" dirty="0">
                <a:solidFill>
                  <a:schemeClr val="tx1"/>
                </a:solidFill>
                <a:latin typeface="Arial" panose="020B0604020202020204" pitchFamily="34" charset="0"/>
                <a:cs typeface="Arial" panose="020B0604020202020204" pitchFamily="34" charset="0"/>
              </a:rPr>
              <a:t>Nombre: </a:t>
            </a:r>
            <a:r>
              <a:rPr lang="es-AR" sz="1600" dirty="0" err="1">
                <a:solidFill>
                  <a:schemeClr val="tx1"/>
                </a:solidFill>
                <a:latin typeface="Arial" panose="020B0604020202020204" pitchFamily="34" charset="0"/>
                <a:cs typeface="Arial" panose="020B0604020202020204" pitchFamily="34" charset="0"/>
              </a:rPr>
              <a:t>Fluffy</a:t>
            </a:r>
            <a:endParaRPr lang="es-AR" sz="1600" dirty="0">
              <a:solidFill>
                <a:schemeClr val="tx1"/>
              </a:solidFill>
              <a:latin typeface="Arial" panose="020B0604020202020204" pitchFamily="34" charset="0"/>
              <a:cs typeface="Arial" panose="020B0604020202020204" pitchFamily="34" charset="0"/>
            </a:endParaRPr>
          </a:p>
        </p:txBody>
      </p:sp>
      <p:sp>
        <p:nvSpPr>
          <p:cNvPr id="11" name="CuadroTexto 10"/>
          <p:cNvSpPr txBox="1"/>
          <p:nvPr/>
        </p:nvSpPr>
        <p:spPr>
          <a:xfrm>
            <a:off x="1423454" y="5679603"/>
            <a:ext cx="1013569" cy="369332"/>
          </a:xfrm>
          <a:prstGeom prst="rect">
            <a:avLst/>
          </a:prstGeom>
          <a:noFill/>
        </p:spPr>
        <p:txBody>
          <a:bodyPr wrap="square" rtlCol="0">
            <a:spAutoFit/>
          </a:bodyPr>
          <a:lstStyle/>
          <a:p>
            <a:pPr algn="ctr"/>
            <a:r>
              <a:rPr lang="es-AR" dirty="0" err="1">
                <a:latin typeface="Arial" panose="020B0604020202020204" pitchFamily="34" charset="0"/>
                <a:cs typeface="Arial" panose="020B0604020202020204" pitchFamily="34" charset="0"/>
              </a:rPr>
              <a:t>miPerro</a:t>
            </a:r>
            <a:endParaRPr lang="es-AR" dirty="0">
              <a:latin typeface="Arial" panose="020B0604020202020204" pitchFamily="34" charset="0"/>
              <a:cs typeface="Arial" panose="020B0604020202020204" pitchFamily="34" charset="0"/>
            </a:endParaRPr>
          </a:p>
        </p:txBody>
      </p:sp>
      <p:cxnSp>
        <p:nvCxnSpPr>
          <p:cNvPr id="13" name="Conector curvado 12"/>
          <p:cNvCxnSpPr>
            <a:stCxn id="9" idx="0"/>
            <a:endCxn id="10" idx="1"/>
          </p:cNvCxnSpPr>
          <p:nvPr/>
        </p:nvCxnSpPr>
        <p:spPr>
          <a:xfrm rot="16200000" flipH="1">
            <a:off x="4235203" y="3480801"/>
            <a:ext cx="90194" cy="3059364"/>
          </a:xfrm>
          <a:prstGeom prst="curvedConnector3">
            <a:avLst>
              <a:gd name="adj1" fmla="val -272159"/>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9" name="Picture 2" descr="https://cdn.pixabay.com/photo/2012/04/16/11/18/dog-35553_960_7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14322" y="5458731"/>
            <a:ext cx="880388" cy="1180408"/>
          </a:xfrm>
          <a:prstGeom prst="rect">
            <a:avLst/>
          </a:prstGeom>
          <a:noFill/>
          <a:extLst>
            <a:ext uri="{909E8E84-426E-40DD-AFC4-6F175D3DCCD1}">
              <a14:hiddenFill xmlns:a14="http://schemas.microsoft.com/office/drawing/2010/main">
                <a:solidFill>
                  <a:srgbClr val="FFFFFF"/>
                </a:solidFill>
              </a14:hiddenFill>
            </a:ext>
          </a:extLst>
        </p:spPr>
      </p:pic>
      <p:sp>
        <p:nvSpPr>
          <p:cNvPr id="20" name="CuadroTexto 19"/>
          <p:cNvSpPr txBox="1"/>
          <p:nvPr/>
        </p:nvSpPr>
        <p:spPr>
          <a:xfrm>
            <a:off x="3100387" y="6189184"/>
            <a:ext cx="1013569" cy="369332"/>
          </a:xfrm>
          <a:prstGeom prst="rect">
            <a:avLst/>
          </a:prstGeom>
          <a:noFill/>
        </p:spPr>
        <p:txBody>
          <a:bodyPr wrap="square" rtlCol="0">
            <a:spAutoFit/>
          </a:bodyPr>
          <a:lstStyle/>
          <a:p>
            <a:pPr algn="ctr"/>
            <a:r>
              <a:rPr lang="es-AR" dirty="0" err="1">
                <a:latin typeface="Arial" panose="020B0604020202020204" pitchFamily="34" charset="0"/>
                <a:cs typeface="Arial" panose="020B0604020202020204" pitchFamily="34" charset="0"/>
              </a:rPr>
              <a:t>suPerro</a:t>
            </a:r>
            <a:endParaRPr lang="es-AR" dirty="0">
              <a:latin typeface="Arial" panose="020B0604020202020204" pitchFamily="34" charset="0"/>
              <a:cs typeface="Arial" panose="020B0604020202020204" pitchFamily="34" charset="0"/>
            </a:endParaRPr>
          </a:p>
        </p:txBody>
      </p:sp>
      <p:cxnSp>
        <p:nvCxnSpPr>
          <p:cNvPr id="21" name="Conector curvado 20"/>
          <p:cNvCxnSpPr>
            <a:stCxn id="19" idx="0"/>
            <a:endCxn id="10" idx="2"/>
          </p:cNvCxnSpPr>
          <p:nvPr/>
        </p:nvCxnSpPr>
        <p:spPr>
          <a:xfrm rot="5400000" flipH="1" flipV="1">
            <a:off x="4920781" y="4847794"/>
            <a:ext cx="144672" cy="1077202"/>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Abrir llave 27"/>
          <p:cNvSpPr/>
          <p:nvPr/>
        </p:nvSpPr>
        <p:spPr>
          <a:xfrm>
            <a:off x="1125132" y="4888234"/>
            <a:ext cx="390525" cy="1618289"/>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29" name="Abrir llave 28"/>
          <p:cNvSpPr/>
          <p:nvPr/>
        </p:nvSpPr>
        <p:spPr>
          <a:xfrm rot="10800000">
            <a:off x="7585413" y="4918914"/>
            <a:ext cx="127156" cy="778464"/>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30" name="CuadroTexto 29"/>
          <p:cNvSpPr txBox="1"/>
          <p:nvPr/>
        </p:nvSpPr>
        <p:spPr>
          <a:xfrm>
            <a:off x="7866157" y="4852394"/>
            <a:ext cx="1013569" cy="923330"/>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Un único objeto</a:t>
            </a:r>
          </a:p>
        </p:txBody>
      </p:sp>
      <p:sp>
        <p:nvSpPr>
          <p:cNvPr id="31" name="CuadroTexto 30"/>
          <p:cNvSpPr txBox="1"/>
          <p:nvPr/>
        </p:nvSpPr>
        <p:spPr>
          <a:xfrm>
            <a:off x="-30482" y="5727519"/>
            <a:ext cx="1372116" cy="646331"/>
          </a:xfrm>
          <a:prstGeom prst="rect">
            <a:avLst/>
          </a:prstGeom>
          <a:noFill/>
        </p:spPr>
        <p:txBody>
          <a:bodyPr wrap="square" rtlCol="0">
            <a:spAutoFit/>
          </a:bodyPr>
          <a:lstStyle/>
          <a:p>
            <a:pPr algn="ctr"/>
            <a:r>
              <a:rPr lang="es-AR" dirty="0">
                <a:latin typeface="Arial" panose="020B0604020202020204" pitchFamily="34" charset="0"/>
                <a:cs typeface="Arial" panose="020B0604020202020204" pitchFamily="34" charset="0"/>
              </a:rPr>
              <a:t>Dos referencias</a:t>
            </a:r>
          </a:p>
        </p:txBody>
      </p:sp>
    </p:spTree>
    <p:extLst>
      <p:ext uri="{BB962C8B-B14F-4D97-AF65-F5344CB8AC3E}">
        <p14:creationId xmlns:p14="http://schemas.microsoft.com/office/powerpoint/2010/main" val="239514414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err="1">
                <a:latin typeface="Consolas" panose="020B0609020204030204" pitchFamily="49" charset="0"/>
              </a:rPr>
              <a:t>equals</a:t>
            </a:r>
            <a:r>
              <a:rPr lang="es-AR" sz="4400" dirty="0">
                <a:latin typeface="Consolas" panose="020B0609020204030204" pitchFamily="49" charset="0"/>
              </a:rPr>
              <a:t/>
            </a:r>
            <a:br>
              <a:rPr lang="es-AR" sz="4400" dirty="0">
                <a:latin typeface="Consolas" panose="020B0609020204030204" pitchFamily="49" charset="0"/>
              </a:rPr>
            </a:br>
            <a:r>
              <a:rPr lang="es-AR" sz="2800" i="1" dirty="0"/>
              <a:t>Igualdad de Objetos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37</a:t>
            </a:fld>
            <a:endParaRPr lang="es-AR" dirty="0"/>
          </a:p>
        </p:txBody>
      </p:sp>
      <p:sp>
        <p:nvSpPr>
          <p:cNvPr id="3" name="Marcador de contenido 2"/>
          <p:cNvSpPr>
            <a:spLocks noGrp="1"/>
          </p:cNvSpPr>
          <p:nvPr>
            <p:ph idx="1"/>
          </p:nvPr>
        </p:nvSpPr>
        <p:spPr/>
        <p:txBody>
          <a:bodyPr/>
          <a:lstStyle/>
          <a:p>
            <a:r>
              <a:rPr lang="es-AR" b="1" dirty="0"/>
              <a:t>Dos</a:t>
            </a:r>
            <a:r>
              <a:rPr lang="es-AR" dirty="0"/>
              <a:t> </a:t>
            </a:r>
            <a:r>
              <a:rPr lang="es-AR" b="1" dirty="0"/>
              <a:t>referencias</a:t>
            </a:r>
            <a:r>
              <a:rPr lang="es-AR" dirty="0"/>
              <a:t>, </a:t>
            </a:r>
            <a:r>
              <a:rPr lang="es-AR" b="1" dirty="0"/>
              <a:t>dos objetos </a:t>
            </a:r>
            <a:r>
              <a:rPr lang="es-AR" dirty="0"/>
              <a:t>en el </a:t>
            </a:r>
            <a:r>
              <a:rPr lang="es-AR" dirty="0" err="1"/>
              <a:t>heap</a:t>
            </a:r>
            <a:r>
              <a:rPr lang="es-AR" dirty="0"/>
              <a:t>, pero los objetos son </a:t>
            </a:r>
            <a:r>
              <a:rPr lang="es-AR" b="1" dirty="0"/>
              <a:t>semánticamente equivalentes</a:t>
            </a:r>
            <a:r>
              <a:rPr lang="es-AR" dirty="0"/>
              <a:t>.</a:t>
            </a:r>
          </a:p>
          <a:p>
            <a:pPr lvl="1"/>
            <a:r>
              <a:rPr lang="es-AR" dirty="0"/>
              <a:t>Depende del dominio.</a:t>
            </a:r>
          </a:p>
          <a:p>
            <a:pPr lvl="1"/>
            <a:r>
              <a:rPr lang="es-AR" dirty="0"/>
              <a:t>Por ejemplo, los perros tienen el mismo nombre.</a:t>
            </a:r>
          </a:p>
          <a:p>
            <a:r>
              <a:rPr lang="es-AR" dirty="0"/>
              <a:t>Requiere sobre-escribir </a:t>
            </a:r>
            <a:r>
              <a:rPr lang="es-AR" dirty="0" err="1">
                <a:latin typeface="Consolas" panose="020B0609020204030204" pitchFamily="49" charset="0"/>
              </a:rPr>
              <a:t>equals</a:t>
            </a:r>
            <a:r>
              <a:rPr lang="es-AR" dirty="0"/>
              <a:t> </a:t>
            </a:r>
            <a:r>
              <a:rPr lang="es-AR" b="1" dirty="0"/>
              <a:t>Y</a:t>
            </a:r>
            <a:r>
              <a:rPr lang="es-AR" dirty="0"/>
              <a:t> </a:t>
            </a:r>
            <a:r>
              <a:rPr lang="es-AR" dirty="0" err="1">
                <a:latin typeface="Consolas" panose="020B0609020204030204" pitchFamily="49" charset="0"/>
              </a:rPr>
              <a:t>hashCode</a:t>
            </a:r>
            <a:r>
              <a:rPr lang="es-AR" dirty="0"/>
              <a:t>.</a:t>
            </a:r>
          </a:p>
        </p:txBody>
      </p:sp>
      <p:pic>
        <p:nvPicPr>
          <p:cNvPr id="9" name="Picture 2" descr="https://cdn.pixabay.com/photo/2012/04/16/11/18/dog-35553_960_7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10424" y="4965386"/>
            <a:ext cx="880388" cy="1180408"/>
          </a:xfrm>
          <a:prstGeom prst="rect">
            <a:avLst/>
          </a:prstGeom>
          <a:noFill/>
          <a:extLst>
            <a:ext uri="{909E8E84-426E-40DD-AFC4-6F175D3DCCD1}">
              <a14:hiddenFill xmlns:a14="http://schemas.microsoft.com/office/drawing/2010/main">
                <a:solidFill>
                  <a:srgbClr val="FFFFFF"/>
                </a:solidFill>
              </a14:hiddenFill>
            </a:ext>
          </a:extLst>
        </p:spPr>
      </p:pic>
      <p:sp>
        <p:nvSpPr>
          <p:cNvPr id="10" name="Elipse 9"/>
          <p:cNvSpPr/>
          <p:nvPr/>
        </p:nvSpPr>
        <p:spPr>
          <a:xfrm>
            <a:off x="3297351" y="5029776"/>
            <a:ext cx="1900106" cy="73108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Objeto Perro</a:t>
            </a:r>
          </a:p>
          <a:p>
            <a:pPr algn="ctr"/>
            <a:r>
              <a:rPr lang="es-AR" sz="1600" dirty="0">
                <a:solidFill>
                  <a:schemeClr val="tx1"/>
                </a:solidFill>
                <a:latin typeface="Arial" panose="020B0604020202020204" pitchFamily="34" charset="0"/>
                <a:cs typeface="Arial" panose="020B0604020202020204" pitchFamily="34" charset="0"/>
              </a:rPr>
              <a:t>Nombre: </a:t>
            </a:r>
            <a:r>
              <a:rPr lang="es-AR" sz="1600" dirty="0" err="1">
                <a:solidFill>
                  <a:schemeClr val="tx1"/>
                </a:solidFill>
                <a:latin typeface="Arial" panose="020B0604020202020204" pitchFamily="34" charset="0"/>
                <a:cs typeface="Arial" panose="020B0604020202020204" pitchFamily="34" charset="0"/>
              </a:rPr>
              <a:t>Fluffy</a:t>
            </a:r>
            <a:endParaRPr lang="es-AR" sz="1600" dirty="0">
              <a:solidFill>
                <a:schemeClr val="tx1"/>
              </a:solidFill>
              <a:latin typeface="Arial" panose="020B0604020202020204" pitchFamily="34" charset="0"/>
              <a:cs typeface="Arial" panose="020B0604020202020204" pitchFamily="34" charset="0"/>
            </a:endParaRPr>
          </a:p>
        </p:txBody>
      </p:sp>
      <p:sp>
        <p:nvSpPr>
          <p:cNvPr id="11" name="CuadroTexto 10"/>
          <p:cNvSpPr txBox="1"/>
          <p:nvPr/>
        </p:nvSpPr>
        <p:spPr>
          <a:xfrm>
            <a:off x="1423454" y="5679603"/>
            <a:ext cx="1013569" cy="369332"/>
          </a:xfrm>
          <a:prstGeom prst="rect">
            <a:avLst/>
          </a:prstGeom>
          <a:noFill/>
        </p:spPr>
        <p:txBody>
          <a:bodyPr wrap="square" rtlCol="0">
            <a:spAutoFit/>
          </a:bodyPr>
          <a:lstStyle/>
          <a:p>
            <a:pPr algn="ctr"/>
            <a:r>
              <a:rPr lang="es-AR" dirty="0" err="1">
                <a:latin typeface="Arial" panose="020B0604020202020204" pitchFamily="34" charset="0"/>
                <a:cs typeface="Arial" panose="020B0604020202020204" pitchFamily="34" charset="0"/>
              </a:rPr>
              <a:t>miPerro</a:t>
            </a:r>
            <a:endParaRPr lang="es-AR" dirty="0">
              <a:latin typeface="Arial" panose="020B0604020202020204" pitchFamily="34" charset="0"/>
              <a:cs typeface="Arial" panose="020B0604020202020204" pitchFamily="34" charset="0"/>
            </a:endParaRPr>
          </a:p>
        </p:txBody>
      </p:sp>
      <p:cxnSp>
        <p:nvCxnSpPr>
          <p:cNvPr id="13" name="Conector curvado 12"/>
          <p:cNvCxnSpPr>
            <a:stCxn id="9" idx="0"/>
            <a:endCxn id="10" idx="1"/>
          </p:cNvCxnSpPr>
          <p:nvPr/>
        </p:nvCxnSpPr>
        <p:spPr>
          <a:xfrm rot="16200000" flipH="1">
            <a:off x="3077388" y="4638615"/>
            <a:ext cx="171455" cy="824997"/>
          </a:xfrm>
          <a:prstGeom prst="curvedConnector3">
            <a:avLst>
              <a:gd name="adj1" fmla="val -133329"/>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CuadroTexto 19"/>
          <p:cNvSpPr txBox="1"/>
          <p:nvPr/>
        </p:nvSpPr>
        <p:spPr>
          <a:xfrm>
            <a:off x="4516031" y="6145794"/>
            <a:ext cx="1013569" cy="369332"/>
          </a:xfrm>
          <a:prstGeom prst="rect">
            <a:avLst/>
          </a:prstGeom>
          <a:noFill/>
        </p:spPr>
        <p:txBody>
          <a:bodyPr wrap="square" rtlCol="0">
            <a:spAutoFit/>
          </a:bodyPr>
          <a:lstStyle/>
          <a:p>
            <a:pPr algn="ctr"/>
            <a:r>
              <a:rPr lang="es-AR" dirty="0" err="1">
                <a:latin typeface="Arial" panose="020B0604020202020204" pitchFamily="34" charset="0"/>
                <a:cs typeface="Arial" panose="020B0604020202020204" pitchFamily="34" charset="0"/>
              </a:rPr>
              <a:t>suPerro</a:t>
            </a:r>
            <a:endParaRPr lang="es-AR" dirty="0">
              <a:latin typeface="Arial" panose="020B0604020202020204" pitchFamily="34" charset="0"/>
              <a:cs typeface="Arial" panose="020B0604020202020204" pitchFamily="34" charset="0"/>
            </a:endParaRPr>
          </a:p>
        </p:txBody>
      </p:sp>
      <p:pic>
        <p:nvPicPr>
          <p:cNvPr id="26" name="Picture 2" descr="https://cdn.pixabay.com/photo/2012/04/16/11/18/dog-35553_960_7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2887" y="5324683"/>
            <a:ext cx="880388" cy="1180408"/>
          </a:xfrm>
          <a:prstGeom prst="rect">
            <a:avLst/>
          </a:prstGeom>
          <a:noFill/>
          <a:extLst>
            <a:ext uri="{909E8E84-426E-40DD-AFC4-6F175D3DCCD1}">
              <a14:hiddenFill xmlns:a14="http://schemas.microsoft.com/office/drawing/2010/main">
                <a:solidFill>
                  <a:srgbClr val="FFFFFF"/>
                </a:solidFill>
              </a14:hiddenFill>
            </a:ext>
          </a:extLst>
        </p:spPr>
      </p:pic>
      <p:sp>
        <p:nvSpPr>
          <p:cNvPr id="27" name="Elipse 26"/>
          <p:cNvSpPr/>
          <p:nvPr/>
        </p:nvSpPr>
        <p:spPr>
          <a:xfrm>
            <a:off x="6411003" y="5351156"/>
            <a:ext cx="1900106" cy="73108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600" dirty="0">
                <a:solidFill>
                  <a:schemeClr val="tx1"/>
                </a:solidFill>
                <a:latin typeface="Arial" panose="020B0604020202020204" pitchFamily="34" charset="0"/>
                <a:cs typeface="Arial" panose="020B0604020202020204" pitchFamily="34" charset="0"/>
              </a:rPr>
              <a:t>Objeto Perro</a:t>
            </a:r>
          </a:p>
          <a:p>
            <a:pPr algn="ctr"/>
            <a:r>
              <a:rPr lang="es-AR" sz="1600" dirty="0">
                <a:solidFill>
                  <a:schemeClr val="tx1"/>
                </a:solidFill>
                <a:latin typeface="Arial" panose="020B0604020202020204" pitchFamily="34" charset="0"/>
                <a:cs typeface="Arial" panose="020B0604020202020204" pitchFamily="34" charset="0"/>
              </a:rPr>
              <a:t>Nombre: </a:t>
            </a:r>
            <a:r>
              <a:rPr lang="es-AR" sz="1600" dirty="0" err="1">
                <a:solidFill>
                  <a:schemeClr val="tx1"/>
                </a:solidFill>
                <a:latin typeface="Arial" panose="020B0604020202020204" pitchFamily="34" charset="0"/>
                <a:cs typeface="Arial" panose="020B0604020202020204" pitchFamily="34" charset="0"/>
              </a:rPr>
              <a:t>Fluffy</a:t>
            </a:r>
            <a:endParaRPr lang="es-AR" sz="1600" dirty="0">
              <a:solidFill>
                <a:schemeClr val="tx1"/>
              </a:solidFill>
              <a:latin typeface="Arial" panose="020B0604020202020204" pitchFamily="34" charset="0"/>
              <a:cs typeface="Arial" panose="020B0604020202020204" pitchFamily="34" charset="0"/>
            </a:endParaRPr>
          </a:p>
        </p:txBody>
      </p:sp>
      <p:cxnSp>
        <p:nvCxnSpPr>
          <p:cNvPr id="32" name="Conector curvado 31"/>
          <p:cNvCxnSpPr>
            <a:stCxn id="26" idx="0"/>
            <a:endCxn id="27" idx="1"/>
          </p:cNvCxnSpPr>
          <p:nvPr/>
        </p:nvCxnSpPr>
        <p:spPr>
          <a:xfrm rot="16200000" flipH="1">
            <a:off x="6204405" y="4973359"/>
            <a:ext cx="133538" cy="836186"/>
          </a:xfrm>
          <a:prstGeom prst="curvedConnector3">
            <a:avLst>
              <a:gd name="adj1" fmla="val -171187"/>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323227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latin typeface="Consolas" panose="020B0609020204030204" pitchFamily="49" charset="0"/>
              </a:rPr>
              <a:t>==</a:t>
            </a:r>
            <a:r>
              <a:rPr lang="es-AR" b="1" dirty="0"/>
              <a:t> Vs. </a:t>
            </a:r>
            <a:r>
              <a:rPr lang="es-AR" b="1" dirty="0" err="1">
                <a:latin typeface="Consolas" panose="020B0609020204030204" pitchFamily="49" charset="0"/>
              </a:rPr>
              <a:t>equals</a:t>
            </a:r>
            <a:r>
              <a:rPr lang="es-AR" dirty="0">
                <a:latin typeface="Consolas" panose="020B0609020204030204" pitchFamily="49" charset="0"/>
              </a:rPr>
              <a:t/>
            </a:r>
            <a:br>
              <a:rPr lang="es-AR" dirty="0">
                <a:latin typeface="Consolas" panose="020B0609020204030204" pitchFamily="49" charset="0"/>
              </a:rPr>
            </a:br>
            <a:r>
              <a:rPr lang="es-AR" sz="2800" i="1" dirty="0">
                <a:latin typeface="Arial" panose="020B0604020202020204" pitchFamily="34" charset="0"/>
                <a:cs typeface="Arial" panose="020B0604020202020204" pitchFamily="34" charset="0"/>
              </a:rPr>
              <a:t>Resumen</a:t>
            </a:r>
          </a:p>
        </p:txBody>
      </p:sp>
      <p:sp>
        <p:nvSpPr>
          <p:cNvPr id="3" name="Marcador de contenido 2"/>
          <p:cNvSpPr>
            <a:spLocks noGrp="1"/>
          </p:cNvSpPr>
          <p:nvPr>
            <p:ph idx="1"/>
          </p:nvPr>
        </p:nvSpPr>
        <p:spPr/>
        <p:txBody>
          <a:bodyPr/>
          <a:lstStyle/>
          <a:p>
            <a:r>
              <a:rPr lang="es-AR" dirty="0"/>
              <a:t>El operador == determina si dos </a:t>
            </a:r>
            <a:r>
              <a:rPr lang="es-AR" b="1" dirty="0"/>
              <a:t>REFERENCIAS</a:t>
            </a:r>
            <a:r>
              <a:rPr lang="es-AR" dirty="0"/>
              <a:t> son iguales.</a:t>
            </a:r>
          </a:p>
          <a:p>
            <a:endParaRPr lang="es-AR" dirty="0"/>
          </a:p>
          <a:p>
            <a:r>
              <a:rPr lang="es-AR" dirty="0"/>
              <a:t>El método </a:t>
            </a:r>
            <a:r>
              <a:rPr lang="es-AR" dirty="0" err="1">
                <a:latin typeface="Consolas" panose="020B0609020204030204" pitchFamily="49" charset="0"/>
              </a:rPr>
              <a:t>equals</a:t>
            </a:r>
            <a:r>
              <a:rPr lang="es-AR" dirty="0"/>
              <a:t> determina si dos </a:t>
            </a:r>
            <a:r>
              <a:rPr lang="es-AR" b="1" dirty="0"/>
              <a:t>OBJETOS</a:t>
            </a:r>
            <a:r>
              <a:rPr lang="es-AR" dirty="0"/>
              <a:t> son iguales.</a:t>
            </a:r>
          </a:p>
          <a:p>
            <a:endParaRPr lang="es-AR" dirty="0"/>
          </a:p>
          <a:p>
            <a:r>
              <a:rPr lang="es-AR" dirty="0"/>
              <a:t>Las clases pueden sobre-escribir el método </a:t>
            </a:r>
            <a:r>
              <a:rPr lang="es-AR" dirty="0" err="1">
                <a:latin typeface="Consolas" panose="020B0609020204030204" pitchFamily="49" charset="0"/>
              </a:rPr>
              <a:t>equals</a:t>
            </a:r>
            <a:r>
              <a:rPr lang="es-AR" dirty="0"/>
              <a:t> para definir los criterios de igualdad de objetos.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38</a:t>
            </a:fld>
            <a:endParaRPr lang="es-AR" dirty="0"/>
          </a:p>
        </p:txBody>
      </p:sp>
      <p:pic>
        <p:nvPicPr>
          <p:cNvPr id="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89509"/>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39797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3</a:t>
            </a:fld>
            <a:endParaRPr lang="es-ES_tradnl"/>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sp>
        <p:nvSpPr>
          <p:cNvPr id="4" name="Título 1"/>
          <p:cNvSpPr>
            <a:spLocks noGrp="1"/>
          </p:cNvSpPr>
          <p:nvPr>
            <p:ph type="title"/>
          </p:nvPr>
        </p:nvSpPr>
        <p:spPr>
          <a:xfrm>
            <a:off x="628650" y="900000"/>
            <a:ext cx="7886700" cy="1220315"/>
          </a:xfrm>
        </p:spPr>
        <p:txBody>
          <a:bodyPr>
            <a:normAutofit/>
          </a:bodyPr>
          <a:lstStyle/>
          <a:p>
            <a:r>
              <a:rPr lang="es-ES_tradnl" b="1" dirty="0" smtClean="0"/>
              <a:t>Ejercicio 1</a:t>
            </a:r>
            <a:r>
              <a:rPr lang="es-ES_tradnl" dirty="0" smtClean="0"/>
              <a:t/>
            </a:r>
            <a:br>
              <a:rPr lang="es-ES_tradnl" dirty="0" smtClean="0"/>
            </a:br>
            <a:r>
              <a:rPr lang="es-ES_tradnl" sz="2800" i="1" dirty="0" smtClean="0"/>
              <a:t>Problema: Sistema de Cursadas</a:t>
            </a:r>
            <a:endParaRPr lang="es-ES_tradnl" sz="3100" i="1" dirty="0"/>
          </a:p>
        </p:txBody>
      </p:sp>
      <p:sp>
        <p:nvSpPr>
          <p:cNvPr id="2" name="Rectángulo 1"/>
          <p:cNvSpPr/>
          <p:nvPr/>
        </p:nvSpPr>
        <p:spPr>
          <a:xfrm>
            <a:off x="2401748" y="1889860"/>
            <a:ext cx="7402010" cy="4801314"/>
          </a:xfrm>
          <a:prstGeom prst="rect">
            <a:avLst/>
          </a:prstGeom>
        </p:spPr>
        <p:txBody>
          <a:bodyPr wrap="square">
            <a:spAutoFit/>
          </a:bodyPr>
          <a:lstStyle/>
          <a:p>
            <a:r>
              <a:rPr lang="es-ES_tradnl" dirty="0" err="1">
                <a:solidFill>
                  <a:srgbClr val="0000E6"/>
                </a:solidFill>
              </a:rPr>
              <a:t>class</a:t>
            </a:r>
            <a:r>
              <a:rPr lang="es-ES_tradnl" dirty="0"/>
              <a:t> </a:t>
            </a:r>
            <a:r>
              <a:rPr lang="es-ES_tradnl" b="1" dirty="0">
                <a:latin typeface="Monospaced" charset="0"/>
              </a:rPr>
              <a:t>Curso</a:t>
            </a:r>
            <a:r>
              <a:rPr lang="es-ES_tradnl" dirty="0"/>
              <a:t> {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private</a:t>
            </a:r>
            <a:r>
              <a:rPr lang="es-ES_tradnl" dirty="0" smtClean="0"/>
              <a:t> </a:t>
            </a:r>
            <a:r>
              <a:rPr lang="es-ES_tradnl" dirty="0" err="1"/>
              <a:t>String</a:t>
            </a:r>
            <a:r>
              <a:rPr lang="es-ES_tradnl" dirty="0"/>
              <a:t> </a:t>
            </a:r>
            <a:r>
              <a:rPr lang="es-ES_tradnl" dirty="0">
                <a:solidFill>
                  <a:srgbClr val="009900"/>
                </a:solidFill>
              </a:rPr>
              <a:t>nombre</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private</a:t>
            </a:r>
            <a:r>
              <a:rPr lang="es-ES_tradnl" dirty="0" smtClean="0"/>
              <a:t> </a:t>
            </a:r>
            <a:r>
              <a:rPr lang="es-ES_tradnl" dirty="0" err="1">
                <a:solidFill>
                  <a:srgbClr val="0000E6"/>
                </a:solidFill>
              </a:rPr>
              <a:t>int</a:t>
            </a:r>
            <a:r>
              <a:rPr lang="es-ES_tradnl" dirty="0"/>
              <a:t> </a:t>
            </a:r>
            <a:r>
              <a:rPr lang="es-ES_tradnl" dirty="0">
                <a:solidFill>
                  <a:srgbClr val="009900"/>
                </a:solidFill>
              </a:rPr>
              <a:t>año</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private</a:t>
            </a:r>
            <a:r>
              <a:rPr lang="es-ES_tradnl" dirty="0" smtClean="0"/>
              <a:t> </a:t>
            </a:r>
            <a:r>
              <a:rPr lang="es-ES_tradnl" dirty="0" err="1"/>
              <a:t>List</a:t>
            </a:r>
            <a:r>
              <a:rPr lang="es-ES_tradnl" dirty="0"/>
              <a:t>&lt;Estudiante&gt; </a:t>
            </a:r>
            <a:r>
              <a:rPr lang="es-ES_tradnl" dirty="0">
                <a:solidFill>
                  <a:srgbClr val="009900"/>
                </a:solidFill>
              </a:rPr>
              <a:t>inscriptos</a:t>
            </a:r>
            <a:r>
              <a:rPr lang="es-ES_tradnl" dirty="0"/>
              <a:t>; </a:t>
            </a:r>
            <a:endParaRPr lang="es-ES_tradnl" dirty="0" smtClean="0"/>
          </a:p>
          <a:p>
            <a:endParaRPr lang="es-ES_tradnl" dirty="0">
              <a:solidFill>
                <a:srgbClr val="0000E6"/>
              </a:solidFill>
            </a:endParaRPr>
          </a:p>
          <a:p>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t>String</a:t>
            </a:r>
            <a:r>
              <a:rPr lang="es-ES_tradnl" dirty="0"/>
              <a:t> </a:t>
            </a:r>
            <a:r>
              <a:rPr lang="es-ES_tradnl" b="1" dirty="0" err="1">
                <a:latin typeface="Monospaced" charset="0"/>
              </a:rPr>
              <a:t>getNombre</a:t>
            </a:r>
            <a:r>
              <a:rPr lang="es-ES_tradnl" dirty="0"/>
              <a:t>() { </a:t>
            </a:r>
            <a:r>
              <a:rPr lang="es-ES_tradnl" dirty="0" err="1" smtClean="0">
                <a:solidFill>
                  <a:srgbClr val="0000E6"/>
                </a:solidFill>
              </a:rPr>
              <a:t>return</a:t>
            </a:r>
            <a:r>
              <a:rPr lang="es-ES_tradnl" dirty="0" smtClean="0"/>
              <a:t> </a:t>
            </a:r>
            <a:r>
              <a:rPr lang="es-ES_tradnl" dirty="0">
                <a:solidFill>
                  <a:srgbClr val="009900"/>
                </a:solidFill>
              </a:rPr>
              <a:t>nombre</a:t>
            </a:r>
            <a:r>
              <a:rPr lang="es-ES_tradnl" dirty="0"/>
              <a:t>; </a:t>
            </a:r>
            <a:r>
              <a:rPr lang="es-ES_tradnl" dirty="0" smtClean="0"/>
              <a:t>} </a:t>
            </a:r>
          </a:p>
          <a:p>
            <a:endParaRPr lang="es-ES_tradnl" dirty="0">
              <a:solidFill>
                <a:srgbClr val="0000E6"/>
              </a:solidFill>
            </a:endParaRPr>
          </a:p>
          <a:p>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solidFill>
                  <a:srgbClr val="0000E6"/>
                </a:solidFill>
              </a:rPr>
              <a:t>int</a:t>
            </a:r>
            <a:r>
              <a:rPr lang="es-ES_tradnl" dirty="0"/>
              <a:t> </a:t>
            </a:r>
            <a:r>
              <a:rPr lang="es-ES_tradnl" b="1" dirty="0" err="1">
                <a:latin typeface="Monospaced" charset="0"/>
              </a:rPr>
              <a:t>getAño</a:t>
            </a:r>
            <a:r>
              <a:rPr lang="es-ES_tradnl" dirty="0"/>
              <a:t>() { </a:t>
            </a:r>
            <a:r>
              <a:rPr lang="es-ES_tradnl" dirty="0" err="1" smtClean="0">
                <a:solidFill>
                  <a:srgbClr val="0000E6"/>
                </a:solidFill>
              </a:rPr>
              <a:t>return</a:t>
            </a:r>
            <a:r>
              <a:rPr lang="es-ES_tradnl" dirty="0" smtClean="0"/>
              <a:t> </a:t>
            </a:r>
            <a:r>
              <a:rPr lang="es-ES_tradnl" dirty="0">
                <a:solidFill>
                  <a:srgbClr val="009900"/>
                </a:solidFill>
              </a:rPr>
              <a:t>año</a:t>
            </a:r>
            <a:r>
              <a:rPr lang="es-ES_tradnl" dirty="0"/>
              <a:t>; } </a:t>
            </a:r>
            <a:endParaRPr lang="es-ES_tradnl" dirty="0" smtClean="0"/>
          </a:p>
          <a:p>
            <a:endParaRPr lang="es-ES_tradnl" dirty="0">
              <a:solidFill>
                <a:srgbClr val="0000E6"/>
              </a:solidFill>
            </a:endParaRPr>
          </a:p>
          <a:p>
            <a:r>
              <a:rPr lang="es-ES_tradnl" dirty="0" smtClean="0">
                <a:solidFill>
                  <a:srgbClr val="0000E6"/>
                </a:solidFill>
              </a:rPr>
              <a:t>  </a:t>
            </a:r>
            <a:r>
              <a:rPr lang="es-ES_tradnl" dirty="0" err="1" smtClean="0">
                <a:solidFill>
                  <a:srgbClr val="0000E6"/>
                </a:solidFill>
              </a:rPr>
              <a:t>boolean</a:t>
            </a:r>
            <a:r>
              <a:rPr lang="es-ES_tradnl" dirty="0" smtClean="0"/>
              <a:t> </a:t>
            </a:r>
            <a:r>
              <a:rPr lang="es-ES_tradnl" b="1" dirty="0" err="1">
                <a:latin typeface="Monospaced" charset="0"/>
              </a:rPr>
              <a:t>inscribirCursada</a:t>
            </a:r>
            <a:r>
              <a:rPr lang="es-ES_tradnl" dirty="0"/>
              <a:t>(Estudiante e) {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if</a:t>
            </a:r>
            <a:r>
              <a:rPr lang="es-ES_tradnl" dirty="0" smtClean="0"/>
              <a:t>(</a:t>
            </a:r>
            <a:r>
              <a:rPr lang="es-ES_tradnl" dirty="0" err="1" smtClean="0">
                <a:solidFill>
                  <a:srgbClr val="009900"/>
                </a:solidFill>
              </a:rPr>
              <a:t>inscriptos</a:t>
            </a:r>
            <a:r>
              <a:rPr lang="es-ES_tradnl" dirty="0" err="1" smtClean="0"/>
              <a:t>.size</a:t>
            </a:r>
            <a:r>
              <a:rPr lang="es-ES_tradnl" dirty="0"/>
              <a:t>()&lt;200){ </a:t>
            </a:r>
            <a:endParaRPr lang="es-ES_tradnl" dirty="0" smtClean="0"/>
          </a:p>
          <a:p>
            <a:r>
              <a:rPr lang="es-ES_tradnl" dirty="0">
                <a:solidFill>
                  <a:srgbClr val="009900"/>
                </a:solidFill>
              </a:rPr>
              <a:t> </a:t>
            </a:r>
            <a:r>
              <a:rPr lang="es-ES_tradnl" dirty="0" smtClean="0">
                <a:solidFill>
                  <a:srgbClr val="009900"/>
                </a:solidFill>
              </a:rPr>
              <a:t>     </a:t>
            </a:r>
            <a:r>
              <a:rPr lang="es-ES_tradnl" dirty="0" err="1" smtClean="0">
                <a:solidFill>
                  <a:srgbClr val="009900"/>
                </a:solidFill>
              </a:rPr>
              <a:t>inscriptos</a:t>
            </a:r>
            <a:r>
              <a:rPr lang="es-ES_tradnl" dirty="0" err="1" smtClean="0"/>
              <a:t>.add</a:t>
            </a:r>
            <a:r>
              <a:rPr lang="es-ES_tradnl" dirty="0" smtClean="0"/>
              <a:t>(e</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return</a:t>
            </a:r>
            <a:r>
              <a:rPr lang="es-ES_tradnl" dirty="0" smtClean="0"/>
              <a:t> </a:t>
            </a:r>
            <a:r>
              <a:rPr lang="es-ES_tradnl" dirty="0">
                <a:solidFill>
                  <a:srgbClr val="0000E6"/>
                </a:solidFill>
              </a:rPr>
              <a:t>true</a:t>
            </a:r>
            <a:r>
              <a:rPr lang="es-ES_tradnl" dirty="0"/>
              <a:t>; </a:t>
            </a:r>
            <a:endParaRPr lang="es-ES_tradnl" dirty="0" smtClean="0"/>
          </a:p>
          <a:p>
            <a:r>
              <a:rPr lang="es-ES_tradnl" dirty="0"/>
              <a:t> </a:t>
            </a:r>
            <a:r>
              <a:rPr lang="es-ES_tradnl" dirty="0" smtClean="0"/>
              <a:t>   } </a:t>
            </a:r>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return</a:t>
            </a:r>
            <a:r>
              <a:rPr lang="es-ES_tradnl" dirty="0" smtClean="0"/>
              <a:t> </a:t>
            </a:r>
            <a:r>
              <a:rPr lang="es-ES_tradnl" dirty="0">
                <a:solidFill>
                  <a:srgbClr val="0000E6"/>
                </a:solidFill>
              </a:rPr>
              <a:t>false</a:t>
            </a:r>
            <a:r>
              <a:rPr lang="es-ES_tradnl" dirty="0"/>
              <a:t>; </a:t>
            </a:r>
            <a:endParaRPr lang="es-ES_tradnl" dirty="0" smtClean="0"/>
          </a:p>
          <a:p>
            <a:r>
              <a:rPr lang="es-ES_tradnl" dirty="0"/>
              <a:t> </a:t>
            </a:r>
            <a:r>
              <a:rPr lang="es-ES_tradnl" dirty="0" smtClean="0"/>
              <a:t> } </a:t>
            </a:r>
          </a:p>
          <a:p>
            <a:r>
              <a:rPr lang="es-ES_tradnl" dirty="0" smtClean="0"/>
              <a:t>}</a:t>
            </a:r>
            <a:endParaRPr lang="en-US" dirty="0"/>
          </a:p>
        </p:txBody>
      </p:sp>
    </p:spTree>
    <p:extLst>
      <p:ext uri="{BB962C8B-B14F-4D97-AF65-F5344CB8AC3E}">
        <p14:creationId xmlns:p14="http://schemas.microsoft.com/office/powerpoint/2010/main" val="101187367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“Leyes” del </a:t>
            </a:r>
            <a:r>
              <a:rPr lang="es-AR" b="1" dirty="0" err="1">
                <a:latin typeface="Consolas" panose="020B0609020204030204" pitchFamily="49" charset="0"/>
              </a:rPr>
              <a:t>equals</a:t>
            </a:r>
            <a:endParaRPr lang="es-AR" b="1" dirty="0">
              <a:latin typeface="Consolas" panose="020B0609020204030204" pitchFamily="49" charset="0"/>
            </a:endParaRPr>
          </a:p>
        </p:txBody>
      </p:sp>
      <p:sp>
        <p:nvSpPr>
          <p:cNvPr id="3" name="Marcador de contenido 2"/>
          <p:cNvSpPr>
            <a:spLocks noGrp="1"/>
          </p:cNvSpPr>
          <p:nvPr>
            <p:ph idx="1"/>
          </p:nvPr>
        </p:nvSpPr>
        <p:spPr>
          <a:xfrm>
            <a:off x="0" y="2160000"/>
            <a:ext cx="9143968" cy="4351338"/>
          </a:xfrm>
        </p:spPr>
        <p:txBody>
          <a:bodyPr>
            <a:normAutofit fontScale="92500" lnSpcReduction="20000"/>
          </a:bodyPr>
          <a:lstStyle/>
          <a:p>
            <a:r>
              <a:rPr lang="es-AR" dirty="0"/>
              <a:t>El comportamiento por defecto de </a:t>
            </a:r>
            <a:r>
              <a:rPr lang="es-AR" sz="3300" dirty="0" err="1">
                <a:latin typeface="Consolas" panose="020B0609020204030204" pitchFamily="49" charset="0"/>
              </a:rPr>
              <a:t>equals</a:t>
            </a:r>
            <a:r>
              <a:rPr lang="es-AR" dirty="0"/>
              <a:t> es la comparación </a:t>
            </a:r>
            <a:r>
              <a:rPr lang="es-AR" sz="3300" dirty="0">
                <a:latin typeface="Consolas" panose="020B0609020204030204" pitchFamily="49" charset="0"/>
              </a:rPr>
              <a:t>==.</a:t>
            </a:r>
          </a:p>
          <a:p>
            <a:pPr lvl="1"/>
            <a:r>
              <a:rPr lang="es-AR" dirty="0"/>
              <a:t>Controla que las dos referencias apunten al mismo objeto.</a:t>
            </a:r>
          </a:p>
          <a:p>
            <a:pPr lvl="1"/>
            <a:r>
              <a:rPr lang="es-AR" dirty="0"/>
              <a:t>Si no se sobre-escribe NUNCA dos objetos serán considerados iguales.</a:t>
            </a:r>
          </a:p>
          <a:p>
            <a:pPr marL="0" indent="0">
              <a:buNone/>
            </a:pPr>
            <a:endParaRPr lang="es-AR" dirty="0"/>
          </a:p>
          <a:p>
            <a:r>
              <a:rPr lang="es-AR" dirty="0"/>
              <a:t>Si dos objetos son iguales, sus </a:t>
            </a:r>
            <a:r>
              <a:rPr lang="es-AR" dirty="0" err="1"/>
              <a:t>hashCodes</a:t>
            </a:r>
            <a:r>
              <a:rPr lang="es-AR" dirty="0"/>
              <a:t> también deben serlo.</a:t>
            </a:r>
          </a:p>
          <a:p>
            <a:endParaRPr lang="es-AR" dirty="0"/>
          </a:p>
          <a:p>
            <a:r>
              <a:rPr lang="es-AR" dirty="0"/>
              <a:t>Si dos objetos son iguales, invocar el </a:t>
            </a:r>
            <a:r>
              <a:rPr lang="es-AR" dirty="0" err="1">
                <a:latin typeface="Consolas" panose="020B0609020204030204" pitchFamily="49" charset="0"/>
              </a:rPr>
              <a:t>equals</a:t>
            </a:r>
            <a:r>
              <a:rPr lang="es-AR" dirty="0"/>
              <a:t> desde cualquiera de los dos debe retornar </a:t>
            </a:r>
            <a:r>
              <a:rPr lang="es-AR" dirty="0">
                <a:latin typeface="Consolas" panose="020B0609020204030204" pitchFamily="49" charset="0"/>
              </a:rPr>
              <a:t>true</a:t>
            </a:r>
          </a:p>
          <a:p>
            <a:pPr lvl="1">
              <a:spcBef>
                <a:spcPts val="0"/>
              </a:spcBef>
            </a:pP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b</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b</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a)</a:t>
            </a: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39</a:t>
            </a:fld>
            <a:endParaRPr lang="es-AR" dirty="0"/>
          </a:p>
        </p:txBody>
      </p:sp>
      <p:pic>
        <p:nvPicPr>
          <p:cNvPr id="9" name="Picture 2" descr="http://www.clker.com/cliparts/7/t/J/d/u/E/emblem-important-m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242122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Analizando Código</a:t>
            </a:r>
            <a:r>
              <a:rPr lang="es-AR" dirty="0"/>
              <a:t/>
            </a:r>
            <a:br>
              <a:rPr lang="es-AR" dirty="0"/>
            </a:br>
            <a:r>
              <a:rPr lang="es-AR" sz="2800" i="1" dirty="0"/>
              <a:t>¿Qué Imprime?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40</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p:cNvSpPr/>
          <p:nvPr/>
        </p:nvSpPr>
        <p:spPr>
          <a:xfrm>
            <a:off x="88900" y="2193958"/>
            <a:ext cx="4572000" cy="646331"/>
          </a:xfrm>
          <a:prstGeom prst="rect">
            <a:avLst/>
          </a:prstGeom>
        </p:spPr>
        <p:txBody>
          <a:bodyPr>
            <a:spAutoFit/>
          </a:bodyPr>
          <a:lstStyle/>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p:txBody>
      </p:sp>
      <p:sp>
        <p:nvSpPr>
          <p:cNvPr id="8" name="Rectángulo 7"/>
          <p:cNvSpPr/>
          <p:nvPr/>
        </p:nvSpPr>
        <p:spPr>
          <a:xfrm>
            <a:off x="-2688013" y="4417818"/>
            <a:ext cx="4572000" cy="646331"/>
          </a:xfrm>
          <a:prstGeom prst="rect">
            <a:avLst/>
          </a:prstGeom>
        </p:spPr>
        <p:txBody>
          <a:bodyPr>
            <a:spAutoFit/>
          </a:bodyPr>
          <a:lstStyle/>
          <a:p>
            <a:r>
              <a:rPr lang="es-AR" dirty="0"/>
              <a:t/>
            </a:r>
            <a:br>
              <a:rPr lang="es-AR" dirty="0"/>
            </a:br>
            <a:endParaRPr lang="es-AR" dirty="0"/>
          </a:p>
        </p:txBody>
      </p:sp>
      <p:sp>
        <p:nvSpPr>
          <p:cNvPr id="11" name="Rectángulo 10"/>
          <p:cNvSpPr/>
          <p:nvPr/>
        </p:nvSpPr>
        <p:spPr>
          <a:xfrm>
            <a:off x="1684337" y="3446925"/>
            <a:ext cx="5775325" cy="369332"/>
          </a:xfrm>
          <a:prstGeom prst="rect">
            <a:avLst/>
          </a:prstGeom>
        </p:spPr>
        <p:txBody>
          <a:bodyPr wrap="square">
            <a:spAutoFit/>
          </a:bodyPr>
          <a:lstStyle/>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objeto1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objeto2</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257116234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Analizando Código</a:t>
            </a:r>
            <a:r>
              <a:rPr lang="es-AR" dirty="0"/>
              <a:t/>
            </a:r>
            <a:br>
              <a:rPr lang="es-AR" dirty="0"/>
            </a:br>
            <a:r>
              <a:rPr lang="es-AR" sz="2800" i="1" dirty="0"/>
              <a:t>¿Qué Imprime?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41</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p:cNvSpPr/>
          <p:nvPr/>
        </p:nvSpPr>
        <p:spPr>
          <a:xfrm>
            <a:off x="88900" y="2193958"/>
            <a:ext cx="4572000" cy="646331"/>
          </a:xfrm>
          <a:prstGeom prst="rect">
            <a:avLst/>
          </a:prstGeom>
        </p:spPr>
        <p:txBody>
          <a:bodyPr>
            <a:spAutoFit/>
          </a:bodyPr>
          <a:lstStyle/>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p:txBody>
      </p:sp>
      <p:sp>
        <p:nvSpPr>
          <p:cNvPr id="8" name="Rectángulo 7"/>
          <p:cNvSpPr/>
          <p:nvPr/>
        </p:nvSpPr>
        <p:spPr>
          <a:xfrm>
            <a:off x="-2688013" y="4417818"/>
            <a:ext cx="4572000" cy="646331"/>
          </a:xfrm>
          <a:prstGeom prst="rect">
            <a:avLst/>
          </a:prstGeom>
        </p:spPr>
        <p:txBody>
          <a:bodyPr>
            <a:spAutoFit/>
          </a:bodyPr>
          <a:lstStyle/>
          <a:p>
            <a:r>
              <a:rPr lang="es-AR" dirty="0"/>
              <a:t/>
            </a:r>
            <a:br>
              <a:rPr lang="es-AR" dirty="0"/>
            </a:br>
            <a:endParaRPr lang="es-AR" dirty="0"/>
          </a:p>
        </p:txBody>
      </p:sp>
      <p:sp>
        <p:nvSpPr>
          <p:cNvPr id="11" name="Rectángulo 10"/>
          <p:cNvSpPr/>
          <p:nvPr/>
        </p:nvSpPr>
        <p:spPr>
          <a:xfrm>
            <a:off x="1684337" y="3446925"/>
            <a:ext cx="5775325" cy="369332"/>
          </a:xfrm>
          <a:prstGeom prst="rect">
            <a:avLst/>
          </a:prstGeom>
        </p:spPr>
        <p:txBody>
          <a:bodyPr wrap="square">
            <a:spAutoFit/>
          </a:bodyPr>
          <a:lstStyle/>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objeto1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objeto2</a:t>
            </a:r>
            <a:r>
              <a:rPr lang="es-AR" dirty="0">
                <a:solidFill>
                  <a:srgbClr val="666600"/>
                </a:solidFill>
                <a:latin typeface="Consolas" panose="020B0609020204030204" pitchFamily="49" charset="0"/>
              </a:rPr>
              <a:t>));</a:t>
            </a:r>
            <a:endParaRPr lang="es-AR" dirty="0"/>
          </a:p>
        </p:txBody>
      </p:sp>
      <p:sp>
        <p:nvSpPr>
          <p:cNvPr id="12" name="Rectángulo 11"/>
          <p:cNvSpPr/>
          <p:nvPr/>
        </p:nvSpPr>
        <p:spPr>
          <a:xfrm>
            <a:off x="1443643" y="4347869"/>
            <a:ext cx="6656012" cy="1323439"/>
          </a:xfrm>
          <a:prstGeom prst="rect">
            <a:avLst/>
          </a:prstGeom>
        </p:spPr>
        <p:txBody>
          <a:bodyPr wrap="square">
            <a:spAutoFit/>
          </a:bodyPr>
          <a:lstStyle/>
          <a:p>
            <a:r>
              <a:rPr lang="es-AR" sz="2000" dirty="0">
                <a:latin typeface="Consolas" panose="020B0609020204030204" pitchFamily="49" charset="0"/>
                <a:cs typeface="Arial" panose="020B0604020202020204" pitchFamily="34" charset="0"/>
              </a:rPr>
              <a:t>False</a:t>
            </a:r>
            <a:r>
              <a:rPr lang="es-AR" sz="2000" dirty="0">
                <a:latin typeface="Arial" panose="020B0604020202020204" pitchFamily="34" charset="0"/>
                <a:cs typeface="Arial" panose="020B0604020202020204" pitchFamily="34" charset="0"/>
              </a:rPr>
              <a:t>. </a:t>
            </a:r>
          </a:p>
          <a:p>
            <a:r>
              <a:rPr lang="es-AR" sz="2000" dirty="0">
                <a:latin typeface="Arial" panose="020B0604020202020204" pitchFamily="34" charset="0"/>
                <a:cs typeface="Arial" panose="020B0604020202020204" pitchFamily="34" charset="0"/>
              </a:rPr>
              <a:t>La implementación por defecto de </a:t>
            </a:r>
            <a:r>
              <a:rPr lang="es-AR" sz="2000" dirty="0" err="1">
                <a:latin typeface="Consolas" panose="020B0609020204030204" pitchFamily="49" charset="0"/>
                <a:cs typeface="Arial" panose="020B0604020202020204" pitchFamily="34" charset="0"/>
              </a:rPr>
              <a:t>equals</a:t>
            </a:r>
            <a:r>
              <a:rPr lang="es-AR" sz="2000" dirty="0">
                <a:latin typeface="Arial" panose="020B0604020202020204" pitchFamily="34" charset="0"/>
                <a:cs typeface="Arial" panose="020B0604020202020204" pitchFamily="34" charset="0"/>
              </a:rPr>
              <a:t> compara la igualdad de las referencias. Como ambas referencias apuntan a distintos objetos, no son iguales.</a:t>
            </a:r>
          </a:p>
        </p:txBody>
      </p:sp>
    </p:spTree>
    <p:extLst>
      <p:ext uri="{BB962C8B-B14F-4D97-AF65-F5344CB8AC3E}">
        <p14:creationId xmlns:p14="http://schemas.microsoft.com/office/powerpoint/2010/main" val="356760341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Analizando Código</a:t>
            </a:r>
            <a:r>
              <a:rPr lang="es-AR" dirty="0"/>
              <a:t/>
            </a:r>
            <a:br>
              <a:rPr lang="es-AR" dirty="0"/>
            </a:br>
            <a:r>
              <a:rPr lang="es-AR" sz="2800" i="1" dirty="0"/>
              <a:t>¿Qué Imprime?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42</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p:cNvSpPr/>
          <p:nvPr/>
        </p:nvSpPr>
        <p:spPr>
          <a:xfrm>
            <a:off x="88900" y="2193958"/>
            <a:ext cx="4572000" cy="646331"/>
          </a:xfrm>
          <a:prstGeom prst="rect">
            <a:avLst/>
          </a:prstGeom>
        </p:spPr>
        <p:txBody>
          <a:bodyPr>
            <a:spAutoFit/>
          </a:bodyPr>
          <a:lstStyle/>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p:txBody>
      </p:sp>
      <p:sp>
        <p:nvSpPr>
          <p:cNvPr id="8" name="Rectángulo 7"/>
          <p:cNvSpPr/>
          <p:nvPr/>
        </p:nvSpPr>
        <p:spPr>
          <a:xfrm>
            <a:off x="-2688013" y="4417818"/>
            <a:ext cx="4572000" cy="646331"/>
          </a:xfrm>
          <a:prstGeom prst="rect">
            <a:avLst/>
          </a:prstGeom>
        </p:spPr>
        <p:txBody>
          <a:bodyPr>
            <a:spAutoFit/>
          </a:bodyPr>
          <a:lstStyle/>
          <a:p>
            <a:r>
              <a:rPr lang="es-AR" dirty="0"/>
              <a:t/>
            </a:r>
            <a:br>
              <a:rPr lang="es-AR" dirty="0"/>
            </a:br>
            <a:endParaRPr lang="es-AR" dirty="0"/>
          </a:p>
        </p:txBody>
      </p:sp>
      <p:sp>
        <p:nvSpPr>
          <p:cNvPr id="11" name="Rectángulo 10"/>
          <p:cNvSpPr/>
          <p:nvPr/>
        </p:nvSpPr>
        <p:spPr>
          <a:xfrm>
            <a:off x="1684337" y="3446925"/>
            <a:ext cx="5775325" cy="369332"/>
          </a:xfrm>
          <a:prstGeom prst="rect">
            <a:avLst/>
          </a:prstGeom>
        </p:spPr>
        <p:txBody>
          <a:bodyPr wrap="square">
            <a:spAutoFit/>
          </a:bodyPr>
          <a:lstStyle/>
          <a:p>
            <a:r>
              <a:rPr lang="es-AR" dirty="0" smtClean="0">
                <a:solidFill>
                  <a:srgbClr val="660066"/>
                </a:solidFill>
                <a:latin typeface="Consolas" panose="020B0609020204030204" pitchFamily="49" charset="0"/>
              </a:rPr>
              <a:t>System</a:t>
            </a:r>
            <a:r>
              <a:rPr lang="es-AR" dirty="0" smtClean="0">
                <a:solidFill>
                  <a:srgbClr val="666600"/>
                </a:solidFill>
                <a:latin typeface="Consolas" panose="020B0609020204030204" pitchFamily="49" charset="0"/>
              </a:rPr>
              <a:t>.</a:t>
            </a:r>
            <a:r>
              <a:rPr lang="es-AR" dirty="0" smtClean="0">
                <a:solidFill>
                  <a:srgbClr val="000088"/>
                </a:solidFill>
                <a:latin typeface="Consolas" panose="020B0609020204030204" pitchFamily="49" charset="0"/>
              </a:rPr>
              <a:t>out</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println</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objeto1</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equals</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objeto1</a:t>
            </a:r>
            <a:r>
              <a:rPr lang="es-AR" dirty="0" smtClean="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48837314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Analizando Código</a:t>
            </a:r>
            <a:r>
              <a:rPr lang="es-AR" dirty="0"/>
              <a:t/>
            </a:r>
            <a:br>
              <a:rPr lang="es-AR" dirty="0"/>
            </a:br>
            <a:r>
              <a:rPr lang="es-AR" sz="2800" i="1" dirty="0"/>
              <a:t>¿Qué Imprime?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43</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p:cNvSpPr/>
          <p:nvPr/>
        </p:nvSpPr>
        <p:spPr>
          <a:xfrm>
            <a:off x="88900" y="2193958"/>
            <a:ext cx="4572000" cy="646331"/>
          </a:xfrm>
          <a:prstGeom prst="rect">
            <a:avLst/>
          </a:prstGeom>
        </p:spPr>
        <p:txBody>
          <a:bodyPr>
            <a:spAutoFit/>
          </a:bodyPr>
          <a:lstStyle/>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p:txBody>
      </p:sp>
      <p:sp>
        <p:nvSpPr>
          <p:cNvPr id="8" name="Rectángulo 7"/>
          <p:cNvSpPr/>
          <p:nvPr/>
        </p:nvSpPr>
        <p:spPr>
          <a:xfrm>
            <a:off x="-2688013" y="4417818"/>
            <a:ext cx="4572000" cy="646331"/>
          </a:xfrm>
          <a:prstGeom prst="rect">
            <a:avLst/>
          </a:prstGeom>
        </p:spPr>
        <p:txBody>
          <a:bodyPr>
            <a:spAutoFit/>
          </a:bodyPr>
          <a:lstStyle/>
          <a:p>
            <a:r>
              <a:rPr lang="es-AR" dirty="0"/>
              <a:t/>
            </a:r>
            <a:br>
              <a:rPr lang="es-AR" dirty="0"/>
            </a:br>
            <a:endParaRPr lang="es-AR" dirty="0"/>
          </a:p>
        </p:txBody>
      </p:sp>
      <p:sp>
        <p:nvSpPr>
          <p:cNvPr id="11" name="Rectángulo 10"/>
          <p:cNvSpPr/>
          <p:nvPr/>
        </p:nvSpPr>
        <p:spPr>
          <a:xfrm>
            <a:off x="1684337" y="3446925"/>
            <a:ext cx="5775325" cy="369332"/>
          </a:xfrm>
          <a:prstGeom prst="rect">
            <a:avLst/>
          </a:prstGeom>
        </p:spPr>
        <p:txBody>
          <a:bodyPr wrap="square">
            <a:spAutoFit/>
          </a:bodyPr>
          <a:lstStyle/>
          <a:p>
            <a:r>
              <a:rPr lang="es-AR" dirty="0" smtClean="0">
                <a:solidFill>
                  <a:srgbClr val="660066"/>
                </a:solidFill>
                <a:latin typeface="Consolas" panose="020B0609020204030204" pitchFamily="49" charset="0"/>
              </a:rPr>
              <a:t>System</a:t>
            </a:r>
            <a:r>
              <a:rPr lang="es-AR" dirty="0" smtClean="0">
                <a:solidFill>
                  <a:srgbClr val="666600"/>
                </a:solidFill>
                <a:latin typeface="Consolas" panose="020B0609020204030204" pitchFamily="49" charset="0"/>
              </a:rPr>
              <a:t>.</a:t>
            </a:r>
            <a:r>
              <a:rPr lang="es-AR" dirty="0" smtClean="0">
                <a:solidFill>
                  <a:srgbClr val="000088"/>
                </a:solidFill>
                <a:latin typeface="Consolas" panose="020B0609020204030204" pitchFamily="49" charset="0"/>
              </a:rPr>
              <a:t>out</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println</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objeto1</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equals</a:t>
            </a:r>
            <a:r>
              <a:rPr lang="es-AR" dirty="0" smtClean="0">
                <a:solidFill>
                  <a:srgbClr val="666600"/>
                </a:solidFill>
                <a:latin typeface="Consolas" panose="020B0609020204030204" pitchFamily="49" charset="0"/>
              </a:rPr>
              <a:t>(</a:t>
            </a:r>
            <a:r>
              <a:rPr lang="es-AR" dirty="0" smtClean="0">
                <a:solidFill>
                  <a:srgbClr val="000000"/>
                </a:solidFill>
                <a:latin typeface="Consolas" panose="020B0609020204030204" pitchFamily="49" charset="0"/>
              </a:rPr>
              <a:t>objeto1</a:t>
            </a:r>
            <a:r>
              <a:rPr lang="es-AR" dirty="0" smtClean="0">
                <a:solidFill>
                  <a:srgbClr val="666600"/>
                </a:solidFill>
                <a:latin typeface="Consolas" panose="020B0609020204030204" pitchFamily="49" charset="0"/>
              </a:rPr>
              <a:t>));</a:t>
            </a:r>
            <a:endParaRPr lang="es-AR" dirty="0"/>
          </a:p>
        </p:txBody>
      </p:sp>
      <p:sp>
        <p:nvSpPr>
          <p:cNvPr id="12" name="Rectángulo 11"/>
          <p:cNvSpPr/>
          <p:nvPr/>
        </p:nvSpPr>
        <p:spPr>
          <a:xfrm>
            <a:off x="1443643" y="4347869"/>
            <a:ext cx="6656012" cy="707886"/>
          </a:xfrm>
          <a:prstGeom prst="rect">
            <a:avLst/>
          </a:prstGeom>
        </p:spPr>
        <p:txBody>
          <a:bodyPr wrap="square">
            <a:spAutoFit/>
          </a:bodyPr>
          <a:lstStyle/>
          <a:p>
            <a:r>
              <a:rPr lang="es-AR" sz="2000" dirty="0">
                <a:latin typeface="Consolas" panose="020B0609020204030204" pitchFamily="49" charset="0"/>
                <a:cs typeface="Arial" panose="020B0604020202020204" pitchFamily="34" charset="0"/>
              </a:rPr>
              <a:t>True</a:t>
            </a:r>
            <a:r>
              <a:rPr lang="es-AR" sz="2000" dirty="0">
                <a:latin typeface="Arial" panose="020B0604020202020204" pitchFamily="34" charset="0"/>
                <a:cs typeface="Arial" panose="020B0604020202020204" pitchFamily="34" charset="0"/>
              </a:rPr>
              <a:t>.</a:t>
            </a:r>
          </a:p>
          <a:p>
            <a:r>
              <a:rPr lang="es-AR" sz="2000" dirty="0">
                <a:latin typeface="Arial" panose="020B0604020202020204" pitchFamily="34" charset="0"/>
                <a:cs typeface="Arial" panose="020B0604020202020204" pitchFamily="34" charset="0"/>
              </a:rPr>
              <a:t>Se está comparando un objeto contra si mismo.</a:t>
            </a:r>
          </a:p>
        </p:txBody>
      </p:sp>
    </p:spTree>
    <p:extLst>
      <p:ext uri="{BB962C8B-B14F-4D97-AF65-F5344CB8AC3E}">
        <p14:creationId xmlns:p14="http://schemas.microsoft.com/office/powerpoint/2010/main" val="89991626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Analizando Código</a:t>
            </a:r>
            <a:r>
              <a:rPr lang="es-AR" dirty="0"/>
              <a:t/>
            </a:r>
            <a:br>
              <a:rPr lang="es-AR" dirty="0"/>
            </a:br>
            <a:r>
              <a:rPr lang="es-AR" sz="2800" i="1" dirty="0"/>
              <a:t>¿Qué Imprime?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44</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p:cNvSpPr/>
          <p:nvPr/>
        </p:nvSpPr>
        <p:spPr>
          <a:xfrm>
            <a:off x="88900" y="2193958"/>
            <a:ext cx="4572000" cy="646331"/>
          </a:xfrm>
          <a:prstGeom prst="rect">
            <a:avLst/>
          </a:prstGeom>
        </p:spPr>
        <p:txBody>
          <a:bodyPr>
            <a:spAutoFit/>
          </a:bodyPr>
          <a:lstStyle/>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p:txBody>
      </p:sp>
      <p:sp>
        <p:nvSpPr>
          <p:cNvPr id="8" name="Rectángulo 7"/>
          <p:cNvSpPr/>
          <p:nvPr/>
        </p:nvSpPr>
        <p:spPr>
          <a:xfrm>
            <a:off x="-2688013" y="4417818"/>
            <a:ext cx="4572000" cy="646331"/>
          </a:xfrm>
          <a:prstGeom prst="rect">
            <a:avLst/>
          </a:prstGeom>
        </p:spPr>
        <p:txBody>
          <a:bodyPr>
            <a:spAutoFit/>
          </a:bodyPr>
          <a:lstStyle/>
          <a:p>
            <a:r>
              <a:rPr lang="es-AR" dirty="0"/>
              <a:t/>
            </a:r>
            <a:br>
              <a:rPr lang="es-AR" dirty="0"/>
            </a:br>
            <a:endParaRPr lang="es-AR" dirty="0"/>
          </a:p>
        </p:txBody>
      </p:sp>
      <p:sp>
        <p:nvSpPr>
          <p:cNvPr id="11" name="Rectángulo 10"/>
          <p:cNvSpPr/>
          <p:nvPr/>
        </p:nvSpPr>
        <p:spPr>
          <a:xfrm>
            <a:off x="1684337" y="3446925"/>
            <a:ext cx="5775325" cy="369332"/>
          </a:xfrm>
          <a:prstGeom prst="rect">
            <a:avLst/>
          </a:prstGeom>
        </p:spPr>
        <p:txBody>
          <a:bodyPr wrap="square">
            <a:spAutoFit/>
          </a:bodyPr>
          <a:lstStyle/>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objeto1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objeto2</a:t>
            </a:r>
            <a:r>
              <a:rPr lang="es-AR" dirty="0">
                <a:solidFill>
                  <a:srgbClr val="666600"/>
                </a:solidFill>
                <a:latin typeface="Consolas" panose="020B0609020204030204" pitchFamily="49" charset="0"/>
              </a:rPr>
              <a:t>);</a:t>
            </a:r>
            <a:endParaRPr lang="es-AR" dirty="0"/>
          </a:p>
        </p:txBody>
      </p:sp>
    </p:spTree>
    <p:extLst>
      <p:ext uri="{BB962C8B-B14F-4D97-AF65-F5344CB8AC3E}">
        <p14:creationId xmlns:p14="http://schemas.microsoft.com/office/powerpoint/2010/main" val="314513781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b="1" dirty="0"/>
              <a:t>Analizando Código</a:t>
            </a:r>
            <a:r>
              <a:rPr lang="es-AR" dirty="0"/>
              <a:t/>
            </a:r>
            <a:br>
              <a:rPr lang="es-AR" dirty="0"/>
            </a:br>
            <a:r>
              <a:rPr lang="es-AR" sz="2800" i="1" dirty="0"/>
              <a:t>¿Qué Imprime?</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45</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p:cNvSpPr/>
          <p:nvPr/>
        </p:nvSpPr>
        <p:spPr>
          <a:xfrm>
            <a:off x="88900" y="2193958"/>
            <a:ext cx="4572000" cy="646331"/>
          </a:xfrm>
          <a:prstGeom prst="rect">
            <a:avLst/>
          </a:prstGeom>
        </p:spPr>
        <p:txBody>
          <a:bodyPr>
            <a:spAutoFit/>
          </a:bodyPr>
          <a:lstStyle/>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a:p>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objeto2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p:txBody>
      </p:sp>
      <p:sp>
        <p:nvSpPr>
          <p:cNvPr id="8" name="Rectángulo 7"/>
          <p:cNvSpPr/>
          <p:nvPr/>
        </p:nvSpPr>
        <p:spPr>
          <a:xfrm>
            <a:off x="-2688013" y="4417818"/>
            <a:ext cx="4572000" cy="646331"/>
          </a:xfrm>
          <a:prstGeom prst="rect">
            <a:avLst/>
          </a:prstGeom>
        </p:spPr>
        <p:txBody>
          <a:bodyPr>
            <a:spAutoFit/>
          </a:bodyPr>
          <a:lstStyle/>
          <a:p>
            <a:r>
              <a:rPr lang="es-AR" dirty="0"/>
              <a:t/>
            </a:r>
            <a:br>
              <a:rPr lang="es-AR" dirty="0"/>
            </a:br>
            <a:endParaRPr lang="es-AR" dirty="0"/>
          </a:p>
        </p:txBody>
      </p:sp>
      <p:sp>
        <p:nvSpPr>
          <p:cNvPr id="11" name="Rectángulo 10"/>
          <p:cNvSpPr/>
          <p:nvPr/>
        </p:nvSpPr>
        <p:spPr>
          <a:xfrm>
            <a:off x="1684337" y="3446925"/>
            <a:ext cx="5775325" cy="369332"/>
          </a:xfrm>
          <a:prstGeom prst="rect">
            <a:avLst/>
          </a:prstGeom>
        </p:spPr>
        <p:txBody>
          <a:bodyPr wrap="square">
            <a:spAutoFit/>
          </a:bodyPr>
          <a:lstStyle/>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objeto1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objeto2</a:t>
            </a:r>
            <a:r>
              <a:rPr lang="es-AR" dirty="0">
                <a:solidFill>
                  <a:srgbClr val="666600"/>
                </a:solidFill>
                <a:latin typeface="Consolas" panose="020B0609020204030204" pitchFamily="49" charset="0"/>
              </a:rPr>
              <a:t>);</a:t>
            </a:r>
            <a:endParaRPr lang="es-AR" dirty="0"/>
          </a:p>
        </p:txBody>
      </p:sp>
      <p:sp>
        <p:nvSpPr>
          <p:cNvPr id="12" name="Rectángulo 11"/>
          <p:cNvSpPr/>
          <p:nvPr/>
        </p:nvSpPr>
        <p:spPr>
          <a:xfrm>
            <a:off x="1443643" y="4347869"/>
            <a:ext cx="6656012" cy="1015663"/>
          </a:xfrm>
          <a:prstGeom prst="rect">
            <a:avLst/>
          </a:prstGeom>
        </p:spPr>
        <p:txBody>
          <a:bodyPr wrap="square">
            <a:spAutoFit/>
          </a:bodyPr>
          <a:lstStyle/>
          <a:p>
            <a:r>
              <a:rPr lang="es-AR" sz="2000" dirty="0">
                <a:latin typeface="Consolas" panose="020B0609020204030204" pitchFamily="49" charset="0"/>
                <a:cs typeface="Arial" panose="020B0604020202020204" pitchFamily="34" charset="0"/>
              </a:rPr>
              <a:t>False</a:t>
            </a:r>
            <a:r>
              <a:rPr lang="es-AR" sz="2000" dirty="0">
                <a:latin typeface="Arial" panose="020B0604020202020204" pitchFamily="34" charset="0"/>
                <a:cs typeface="Arial" panose="020B0604020202020204" pitchFamily="34" charset="0"/>
              </a:rPr>
              <a:t>.</a:t>
            </a:r>
          </a:p>
          <a:p>
            <a:r>
              <a:rPr lang="es-AR" sz="2000" dirty="0">
                <a:latin typeface="Arial" panose="020B0604020202020204" pitchFamily="34" charset="0"/>
                <a:cs typeface="Arial" panose="020B0604020202020204" pitchFamily="34" charset="0"/>
              </a:rPr>
              <a:t>Como ambas referencias apuntan a distintos objetos, no son iguales.</a:t>
            </a:r>
          </a:p>
        </p:txBody>
      </p:sp>
    </p:spTree>
    <p:extLst>
      <p:ext uri="{BB962C8B-B14F-4D97-AF65-F5344CB8AC3E}">
        <p14:creationId xmlns:p14="http://schemas.microsoft.com/office/powerpoint/2010/main" val="399147335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2964886" y="3871068"/>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46</a:t>
            </a:fld>
            <a:endParaRPr lang="es-AR" dirty="0"/>
          </a:p>
        </p:txBody>
      </p:sp>
      <p:sp>
        <p:nvSpPr>
          <p:cNvPr id="8" name="Shape 87"/>
          <p:cNvSpPr/>
          <p:nvPr/>
        </p:nvSpPr>
        <p:spPr>
          <a:xfrm>
            <a:off x="523461" y="5661755"/>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2" name="Rectángulo 11"/>
          <p:cNvSpPr/>
          <p:nvPr/>
        </p:nvSpPr>
        <p:spPr>
          <a:xfrm>
            <a:off x="14882" y="1958657"/>
            <a:ext cx="5408017"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private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private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mes;</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private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anio</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mes</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mes</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mes;</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anio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anio</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185797469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latin typeface="Consolas" panose="020B0609020204030204" pitchFamily="49" charset="0"/>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47</a:t>
            </a:fld>
            <a:endParaRPr lang="es-AR" dirty="0"/>
          </a:p>
        </p:txBody>
      </p:sp>
      <p:sp>
        <p:nvSpPr>
          <p:cNvPr id="8" name="Shape 87"/>
          <p:cNvSpPr/>
          <p:nvPr/>
        </p:nvSpPr>
        <p:spPr>
          <a:xfrm>
            <a:off x="523461" y="5661755"/>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9" name="CuadroTexto 8"/>
          <p:cNvSpPr txBox="1"/>
          <p:nvPr/>
        </p:nvSpPr>
        <p:spPr>
          <a:xfrm>
            <a:off x="3331029" y="5763642"/>
            <a:ext cx="1046922" cy="707886"/>
          </a:xfrm>
          <a:prstGeom prst="rect">
            <a:avLst/>
          </a:prstGeom>
          <a:noFill/>
        </p:spPr>
        <p:txBody>
          <a:bodyPr wrap="square" rtlCol="0">
            <a:spAutoFit/>
          </a:bodyPr>
          <a:lstStyle/>
          <a:p>
            <a:r>
              <a:rPr lang="es-AR" sz="2000" dirty="0">
                <a:latin typeface="Consolas" panose="020B0609020204030204" pitchFamily="49" charset="0"/>
              </a:rPr>
              <a:t>false</a:t>
            </a:r>
          </a:p>
          <a:p>
            <a:r>
              <a:rPr lang="es-AR" sz="2000" dirty="0">
                <a:latin typeface="Consolas" panose="020B0609020204030204" pitchFamily="49" charset="0"/>
              </a:rPr>
              <a:t>false</a:t>
            </a:r>
          </a:p>
        </p:txBody>
      </p:sp>
      <p:cxnSp>
        <p:nvCxnSpPr>
          <p:cNvPr id="10" name="Conector curvado 9"/>
          <p:cNvCxnSpPr>
            <a:endCxn id="11" idx="3"/>
          </p:cNvCxnSpPr>
          <p:nvPr/>
        </p:nvCxnSpPr>
        <p:spPr>
          <a:xfrm flipV="1">
            <a:off x="4267200" y="4479572"/>
            <a:ext cx="3109163" cy="1493504"/>
          </a:xfrm>
          <a:prstGeom prst="curvedConnector3">
            <a:avLst>
              <a:gd name="adj1" fmla="val 10735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Rectángulo redondeado 10"/>
          <p:cNvSpPr/>
          <p:nvPr/>
        </p:nvSpPr>
        <p:spPr>
          <a:xfrm>
            <a:off x="5002696" y="4217725"/>
            <a:ext cx="2373667" cy="523693"/>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CuadroTexto 13"/>
          <p:cNvSpPr txBox="1"/>
          <p:nvPr/>
        </p:nvSpPr>
        <p:spPr>
          <a:xfrm>
            <a:off x="6639339" y="5925953"/>
            <a:ext cx="2133600"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¿Tiene sentido?</a:t>
            </a:r>
          </a:p>
        </p:txBody>
      </p:sp>
      <p:sp>
        <p:nvSpPr>
          <p:cNvPr id="3" name="Rectángulo 2"/>
          <p:cNvSpPr/>
          <p:nvPr/>
        </p:nvSpPr>
        <p:spPr>
          <a:xfrm>
            <a:off x="2964886" y="3871068"/>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12" name="Rectángulo 11"/>
          <p:cNvSpPr/>
          <p:nvPr/>
        </p:nvSpPr>
        <p:spPr>
          <a:xfrm>
            <a:off x="14882" y="1958657"/>
            <a:ext cx="5408017"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extends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private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private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mes;</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private</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anio</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mes</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anio</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mes</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mes;</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anio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anio</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382713847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p>
        </p:txBody>
      </p:sp>
      <p:sp>
        <p:nvSpPr>
          <p:cNvPr id="3" name="Marcador de contenido 2"/>
          <p:cNvSpPr>
            <a:spLocks noGrp="1"/>
          </p:cNvSpPr>
          <p:nvPr>
            <p:ph idx="1"/>
          </p:nvPr>
        </p:nvSpPr>
        <p:spPr/>
        <p:txBody>
          <a:bodyPr/>
          <a:lstStyle/>
          <a:p>
            <a:r>
              <a:rPr lang="es-AR" dirty="0"/>
              <a:t>¿Cómo tienen que ser dos fechas para ser consideradas iguales?</a:t>
            </a:r>
          </a:p>
          <a:p>
            <a:pPr lvl="1"/>
            <a:r>
              <a:rPr lang="es-AR" dirty="0"/>
              <a:t>Coincidir en el día.</a:t>
            </a:r>
          </a:p>
          <a:p>
            <a:pPr lvl="1"/>
            <a:r>
              <a:rPr lang="es-AR" dirty="0"/>
              <a:t>Coincidir en el mes.</a:t>
            </a:r>
          </a:p>
          <a:p>
            <a:pPr lvl="1"/>
            <a:r>
              <a:rPr lang="es-AR" dirty="0"/>
              <a:t>Coincidir en el </a:t>
            </a:r>
            <a:r>
              <a:rPr lang="es-AR" dirty="0" err="1"/>
              <a:t>anio</a:t>
            </a:r>
            <a:r>
              <a:rPr lang="es-AR" dirty="0"/>
              <a:t>.</a:t>
            </a:r>
          </a:p>
          <a:p>
            <a:pPr lvl="1"/>
            <a:endParaRPr lang="es-AR" dirty="0"/>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48</a:t>
            </a:fld>
            <a:endParaRPr lang="es-AR" dirty="0"/>
          </a:p>
        </p:txBody>
      </p:sp>
      <p:sp>
        <p:nvSpPr>
          <p:cNvPr id="10" name="Rectángulo 9"/>
          <p:cNvSpPr/>
          <p:nvPr/>
        </p:nvSpPr>
        <p:spPr>
          <a:xfrm>
            <a:off x="0" y="4431265"/>
            <a:ext cx="914400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equals</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Object</a:t>
            </a:r>
            <a:r>
              <a:rPr lang="es-AR" sz="1700" dirty="0">
                <a:solidFill>
                  <a:srgbClr val="000000"/>
                </a:solidFill>
                <a:latin typeface="Consolas" panose="020B0609020204030204" pitchFamily="49" charset="0"/>
              </a:rPr>
              <a:t> o</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false;</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if</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true;</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iguales;</a:t>
            </a:r>
            <a:endParaRPr lang="es-AR" sz="1700" dirty="0"/>
          </a:p>
          <a:p>
            <a:r>
              <a:rPr lang="es-AR" sz="1700" dirty="0">
                <a:solidFill>
                  <a:srgbClr val="000000"/>
                </a:solidFill>
                <a:latin typeface="Consolas" panose="020B0609020204030204" pitchFamily="49" charset="0"/>
              </a:rPr>
              <a:t>}</a:t>
            </a:r>
            <a:endParaRPr lang="es-AR" sz="1700" dirty="0"/>
          </a:p>
        </p:txBody>
      </p:sp>
    </p:spTree>
    <p:extLst>
      <p:ext uri="{BB962C8B-B14F-4D97-AF65-F5344CB8AC3E}">
        <p14:creationId xmlns:p14="http://schemas.microsoft.com/office/powerpoint/2010/main" val="30936289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4</a:t>
            </a:fld>
            <a:endParaRPr lang="es-ES_tradnl"/>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sp>
        <p:nvSpPr>
          <p:cNvPr id="4" name="Título 1"/>
          <p:cNvSpPr>
            <a:spLocks noGrp="1"/>
          </p:cNvSpPr>
          <p:nvPr>
            <p:ph type="title"/>
          </p:nvPr>
        </p:nvSpPr>
        <p:spPr>
          <a:xfrm>
            <a:off x="628650" y="900000"/>
            <a:ext cx="7886700" cy="1220315"/>
          </a:xfrm>
        </p:spPr>
        <p:txBody>
          <a:bodyPr>
            <a:normAutofit/>
          </a:bodyPr>
          <a:lstStyle/>
          <a:p>
            <a:r>
              <a:rPr lang="es-ES_tradnl" b="1" dirty="0" smtClean="0"/>
              <a:t>Ejercicio 1</a:t>
            </a:r>
            <a:r>
              <a:rPr lang="es-ES_tradnl" dirty="0" smtClean="0"/>
              <a:t/>
            </a:r>
            <a:br>
              <a:rPr lang="es-ES_tradnl" dirty="0" smtClean="0"/>
            </a:br>
            <a:r>
              <a:rPr lang="es-ES_tradnl" sz="2800" i="1" dirty="0" smtClean="0"/>
              <a:t>Problema: Sistema de Cursadas</a:t>
            </a:r>
            <a:endParaRPr lang="es-ES_tradnl" sz="3100" i="1" dirty="0"/>
          </a:p>
        </p:txBody>
      </p:sp>
      <p:sp>
        <p:nvSpPr>
          <p:cNvPr id="2" name="Rectángulo 1"/>
          <p:cNvSpPr/>
          <p:nvPr/>
        </p:nvSpPr>
        <p:spPr>
          <a:xfrm>
            <a:off x="2031325" y="2051109"/>
            <a:ext cx="7783975" cy="4524315"/>
          </a:xfrm>
          <a:prstGeom prst="rect">
            <a:avLst/>
          </a:prstGeom>
        </p:spPr>
        <p:txBody>
          <a:bodyPr wrap="square">
            <a:spAutoFit/>
          </a:bodyPr>
          <a:lstStyle/>
          <a:p>
            <a:r>
              <a:rPr lang="es-ES_tradnl" dirty="0" err="1">
                <a:solidFill>
                  <a:srgbClr val="0000E6"/>
                </a:solidFill>
              </a:rPr>
              <a:t>public</a:t>
            </a:r>
            <a:r>
              <a:rPr lang="es-ES_tradnl" dirty="0"/>
              <a:t> </a:t>
            </a:r>
            <a:r>
              <a:rPr lang="es-ES_tradnl" dirty="0" err="1">
                <a:solidFill>
                  <a:srgbClr val="0000E6"/>
                </a:solidFill>
              </a:rPr>
              <a:t>class</a:t>
            </a:r>
            <a:r>
              <a:rPr lang="es-ES_tradnl" dirty="0"/>
              <a:t> </a:t>
            </a:r>
            <a:r>
              <a:rPr lang="es-ES_tradnl" b="1" dirty="0">
                <a:latin typeface="Monospaced" charset="0"/>
              </a:rPr>
              <a:t>Carrera</a:t>
            </a:r>
            <a:r>
              <a:rPr lang="es-ES_tradnl" dirty="0"/>
              <a:t> {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private</a:t>
            </a:r>
            <a:r>
              <a:rPr lang="es-ES_tradnl" dirty="0" smtClean="0"/>
              <a:t> </a:t>
            </a:r>
            <a:r>
              <a:rPr lang="es-ES_tradnl" dirty="0" err="1"/>
              <a:t>String</a:t>
            </a:r>
            <a:r>
              <a:rPr lang="es-ES_tradnl" dirty="0"/>
              <a:t> </a:t>
            </a:r>
            <a:r>
              <a:rPr lang="es-ES_tradnl" dirty="0">
                <a:solidFill>
                  <a:srgbClr val="009900"/>
                </a:solidFill>
              </a:rPr>
              <a:t>nombre</a:t>
            </a:r>
            <a:r>
              <a:rPr lang="es-ES_tradnl" dirty="0"/>
              <a:t>; </a:t>
            </a:r>
            <a:endParaRPr lang="es-ES_tradnl" dirty="0" smtClean="0"/>
          </a:p>
          <a:p>
            <a:r>
              <a:rPr lang="es-ES_tradnl" dirty="0"/>
              <a:t> </a:t>
            </a:r>
            <a:r>
              <a:rPr lang="es-ES_tradnl" dirty="0" smtClean="0"/>
              <a:t> </a:t>
            </a:r>
            <a:r>
              <a:rPr lang="es-ES_tradnl" dirty="0" err="1" smtClean="0">
                <a:solidFill>
                  <a:srgbClr val="0000E6"/>
                </a:solidFill>
              </a:rPr>
              <a:t>private</a:t>
            </a:r>
            <a:r>
              <a:rPr lang="es-ES_tradnl" dirty="0" smtClean="0"/>
              <a:t> </a:t>
            </a:r>
            <a:r>
              <a:rPr lang="es-ES_tradnl" dirty="0" err="1" smtClean="0"/>
              <a:t>List</a:t>
            </a:r>
            <a:r>
              <a:rPr lang="es-ES_tradnl" dirty="0" smtClean="0"/>
              <a:t>&lt;Curso</a:t>
            </a:r>
            <a:r>
              <a:rPr lang="es-ES_tradnl" dirty="0"/>
              <a:t>&gt; </a:t>
            </a:r>
            <a:r>
              <a:rPr lang="es-ES_tradnl" dirty="0">
                <a:solidFill>
                  <a:srgbClr val="009900"/>
                </a:solidFill>
              </a:rPr>
              <a:t>materias</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private</a:t>
            </a:r>
            <a:r>
              <a:rPr lang="es-ES_tradnl" dirty="0" smtClean="0"/>
              <a:t> </a:t>
            </a:r>
            <a:r>
              <a:rPr lang="es-ES_tradnl" dirty="0" err="1"/>
              <a:t>List</a:t>
            </a:r>
            <a:r>
              <a:rPr lang="es-ES_tradnl" dirty="0"/>
              <a:t>&lt;Estudiante&gt; </a:t>
            </a:r>
            <a:r>
              <a:rPr lang="es-ES_tradnl" dirty="0" err="1">
                <a:solidFill>
                  <a:srgbClr val="009900"/>
                </a:solidFill>
              </a:rPr>
              <a:t>estudiantesInscriptos</a:t>
            </a:r>
            <a:r>
              <a:rPr lang="es-ES_tradnl" dirty="0"/>
              <a:t>; </a:t>
            </a:r>
            <a:endParaRPr lang="es-ES_tradnl" dirty="0" smtClean="0">
              <a:solidFill>
                <a:srgbClr val="0000E6"/>
              </a:solidFill>
            </a:endParaRPr>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public</a:t>
            </a:r>
            <a:r>
              <a:rPr lang="es-ES_tradnl" dirty="0" smtClean="0"/>
              <a:t> </a:t>
            </a:r>
            <a:r>
              <a:rPr lang="es-ES_tradnl" b="1" dirty="0">
                <a:latin typeface="Monospaced" charset="0"/>
              </a:rPr>
              <a:t>Carrera</a:t>
            </a:r>
            <a:r>
              <a:rPr lang="es-ES_tradnl" dirty="0"/>
              <a:t>(</a:t>
            </a:r>
            <a:r>
              <a:rPr lang="es-ES_tradnl" dirty="0" err="1"/>
              <a:t>String</a:t>
            </a:r>
            <a:r>
              <a:rPr lang="es-ES_tradnl" dirty="0"/>
              <a:t> </a:t>
            </a:r>
            <a:r>
              <a:rPr lang="es-ES_tradnl" dirty="0" err="1"/>
              <a:t>nombreCarrera</a:t>
            </a:r>
            <a:r>
              <a:rPr lang="es-ES_tradnl" dirty="0"/>
              <a:t>) { </a:t>
            </a:r>
            <a:r>
              <a:rPr lang="es-ES_tradnl" dirty="0">
                <a:solidFill>
                  <a:srgbClr val="009900"/>
                </a:solidFill>
              </a:rPr>
              <a:t>nombre</a:t>
            </a:r>
            <a:r>
              <a:rPr lang="es-ES_tradnl" dirty="0"/>
              <a:t>=</a:t>
            </a:r>
            <a:r>
              <a:rPr lang="es-ES_tradnl" dirty="0" err="1"/>
              <a:t>nombreCarrera</a:t>
            </a:r>
            <a:r>
              <a:rPr lang="es-ES_tradnl" dirty="0"/>
              <a:t>; } </a:t>
            </a:r>
            <a:endParaRPr lang="es-ES_tradnl" dirty="0">
              <a:solidFill>
                <a:srgbClr val="0000E6"/>
              </a:solidFill>
            </a:endParaRPr>
          </a:p>
          <a:p>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t>String</a:t>
            </a:r>
            <a:r>
              <a:rPr lang="es-ES_tradnl" dirty="0"/>
              <a:t> </a:t>
            </a:r>
            <a:r>
              <a:rPr lang="es-ES_tradnl" b="1" dirty="0" err="1">
                <a:latin typeface="Monospaced" charset="0"/>
              </a:rPr>
              <a:t>getNombre</a:t>
            </a:r>
            <a:r>
              <a:rPr lang="es-ES_tradnl" dirty="0"/>
              <a:t>() { </a:t>
            </a:r>
            <a:r>
              <a:rPr lang="es-ES_tradnl" dirty="0" err="1">
                <a:solidFill>
                  <a:srgbClr val="0000E6"/>
                </a:solidFill>
              </a:rPr>
              <a:t>return</a:t>
            </a:r>
            <a:r>
              <a:rPr lang="es-ES_tradnl" dirty="0"/>
              <a:t> </a:t>
            </a:r>
            <a:r>
              <a:rPr lang="es-ES_tradnl" dirty="0">
                <a:solidFill>
                  <a:srgbClr val="009900"/>
                </a:solidFill>
              </a:rPr>
              <a:t>nombre</a:t>
            </a:r>
            <a:r>
              <a:rPr lang="es-ES_tradnl" dirty="0"/>
              <a:t>; } </a:t>
            </a:r>
            <a:endParaRPr lang="es-ES_tradnl" dirty="0" smtClean="0"/>
          </a:p>
          <a:p>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t>String</a:t>
            </a:r>
            <a:r>
              <a:rPr lang="es-ES_tradnl" dirty="0"/>
              <a:t> </a:t>
            </a:r>
            <a:r>
              <a:rPr lang="es-ES_tradnl" b="1" dirty="0" err="1" smtClean="0">
                <a:latin typeface="Monospaced" charset="0"/>
              </a:rPr>
              <a:t>getMaterias</a:t>
            </a:r>
            <a:r>
              <a:rPr lang="es-ES_tradnl" dirty="0" smtClean="0"/>
              <a:t>() </a:t>
            </a:r>
            <a:r>
              <a:rPr lang="es-ES_tradnl" dirty="0"/>
              <a:t>{ </a:t>
            </a:r>
            <a:r>
              <a:rPr lang="es-ES_tradnl" dirty="0" err="1">
                <a:solidFill>
                  <a:srgbClr val="0000E6"/>
                </a:solidFill>
              </a:rPr>
              <a:t>return</a:t>
            </a:r>
            <a:r>
              <a:rPr lang="es-ES_tradnl" dirty="0"/>
              <a:t> </a:t>
            </a:r>
            <a:r>
              <a:rPr lang="es-ES_tradnl" dirty="0" smtClean="0">
                <a:solidFill>
                  <a:srgbClr val="009900"/>
                </a:solidFill>
              </a:rPr>
              <a:t>materias</a:t>
            </a:r>
            <a:r>
              <a:rPr lang="es-ES_tradnl" dirty="0" smtClean="0"/>
              <a:t>; </a:t>
            </a:r>
            <a:r>
              <a:rPr lang="es-ES_tradnl" dirty="0"/>
              <a:t>} </a:t>
            </a:r>
            <a:endParaRPr lang="es-ES_tradnl" dirty="0" smtClean="0">
              <a:solidFill>
                <a:srgbClr val="0000E6"/>
              </a:solidFill>
            </a:endParaRPr>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solidFill>
                  <a:srgbClr val="0000E6"/>
                </a:solidFill>
              </a:rPr>
              <a:t>void</a:t>
            </a:r>
            <a:r>
              <a:rPr lang="es-ES_tradnl" dirty="0"/>
              <a:t> </a:t>
            </a:r>
            <a:r>
              <a:rPr lang="es-ES_tradnl" b="1" dirty="0">
                <a:latin typeface="Monospaced" charset="0"/>
              </a:rPr>
              <a:t>inscribir</a:t>
            </a:r>
            <a:r>
              <a:rPr lang="es-ES_tradnl" dirty="0"/>
              <a:t>(Estudiante e){ </a:t>
            </a:r>
            <a:r>
              <a:rPr lang="es-ES_tradnl" dirty="0" err="1">
                <a:solidFill>
                  <a:srgbClr val="009900"/>
                </a:solidFill>
              </a:rPr>
              <a:t>estudiantesInscriptos</a:t>
            </a:r>
            <a:r>
              <a:rPr lang="es-ES_tradnl" dirty="0" err="1"/>
              <a:t>.add</a:t>
            </a:r>
            <a:r>
              <a:rPr lang="es-ES_tradnl" dirty="0"/>
              <a:t>(e); } </a:t>
            </a:r>
            <a:endParaRPr lang="es-ES_tradnl" dirty="0">
              <a:solidFill>
                <a:srgbClr val="0000E6"/>
              </a:solidFill>
            </a:endParaRPr>
          </a:p>
          <a:p>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solidFill>
                  <a:srgbClr val="0000E6"/>
                </a:solidFill>
              </a:rPr>
              <a:t>boolean</a:t>
            </a:r>
            <a:r>
              <a:rPr lang="es-ES_tradnl" dirty="0"/>
              <a:t> </a:t>
            </a:r>
            <a:r>
              <a:rPr lang="es-ES_tradnl" b="1" dirty="0" err="1">
                <a:latin typeface="Monospaced" charset="0"/>
              </a:rPr>
              <a:t>agregarCurso</a:t>
            </a:r>
            <a:r>
              <a:rPr lang="es-ES_tradnl" dirty="0"/>
              <a:t>(Curso c){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if</a:t>
            </a:r>
            <a:r>
              <a:rPr lang="es-ES_tradnl" dirty="0" smtClean="0"/>
              <a:t>(</a:t>
            </a:r>
            <a:r>
              <a:rPr lang="es-ES_tradnl" dirty="0" err="1" smtClean="0">
                <a:solidFill>
                  <a:srgbClr val="009900"/>
                </a:solidFill>
              </a:rPr>
              <a:t>materias</a:t>
            </a:r>
            <a:r>
              <a:rPr lang="es-ES_tradnl" dirty="0" err="1" smtClean="0"/>
              <a:t>.size</a:t>
            </a:r>
            <a:r>
              <a:rPr lang="es-ES_tradnl" dirty="0"/>
              <a:t>()&lt;50){ </a:t>
            </a:r>
            <a:endParaRPr lang="es-ES_tradnl" dirty="0" smtClean="0"/>
          </a:p>
          <a:p>
            <a:r>
              <a:rPr lang="es-ES_tradnl" dirty="0">
                <a:solidFill>
                  <a:srgbClr val="009900"/>
                </a:solidFill>
              </a:rPr>
              <a:t> </a:t>
            </a:r>
            <a:r>
              <a:rPr lang="es-ES_tradnl" dirty="0" smtClean="0">
                <a:solidFill>
                  <a:srgbClr val="009900"/>
                </a:solidFill>
              </a:rPr>
              <a:t>     </a:t>
            </a:r>
            <a:r>
              <a:rPr lang="es-ES_tradnl" dirty="0" err="1" smtClean="0">
                <a:solidFill>
                  <a:srgbClr val="009900"/>
                </a:solidFill>
              </a:rPr>
              <a:t>materias</a:t>
            </a:r>
            <a:r>
              <a:rPr lang="es-ES_tradnl" dirty="0" err="1" smtClean="0"/>
              <a:t>.add</a:t>
            </a:r>
            <a:r>
              <a:rPr lang="es-ES_tradnl" dirty="0" smtClean="0"/>
              <a:t>(c</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return</a:t>
            </a:r>
            <a:r>
              <a:rPr lang="es-ES_tradnl" dirty="0" smtClean="0"/>
              <a:t> </a:t>
            </a:r>
            <a:r>
              <a:rPr lang="es-ES_tradnl" dirty="0">
                <a:solidFill>
                  <a:srgbClr val="0000E6"/>
                </a:solidFill>
              </a:rPr>
              <a:t>true</a:t>
            </a:r>
            <a:r>
              <a:rPr lang="es-ES_tradnl" dirty="0"/>
              <a:t>; </a:t>
            </a:r>
            <a:endParaRPr lang="es-ES_tradnl" dirty="0" smtClean="0"/>
          </a:p>
          <a:p>
            <a:r>
              <a:rPr lang="es-ES_tradnl" dirty="0"/>
              <a:t> </a:t>
            </a:r>
            <a:r>
              <a:rPr lang="es-ES_tradnl" dirty="0" smtClean="0"/>
              <a:t>   } </a:t>
            </a:r>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return</a:t>
            </a:r>
            <a:r>
              <a:rPr lang="es-ES_tradnl" dirty="0" smtClean="0"/>
              <a:t> </a:t>
            </a:r>
            <a:r>
              <a:rPr lang="es-ES_tradnl" dirty="0">
                <a:solidFill>
                  <a:srgbClr val="0000E6"/>
                </a:solidFill>
              </a:rPr>
              <a:t>false</a:t>
            </a:r>
            <a:r>
              <a:rPr lang="es-ES_tradnl" dirty="0"/>
              <a:t>; </a:t>
            </a:r>
            <a:endParaRPr lang="es-ES_tradnl" dirty="0" smtClean="0"/>
          </a:p>
          <a:p>
            <a:r>
              <a:rPr lang="es-ES_tradnl" dirty="0"/>
              <a:t> </a:t>
            </a:r>
            <a:r>
              <a:rPr lang="es-ES_tradnl" dirty="0" smtClean="0"/>
              <a:t> } </a:t>
            </a:r>
          </a:p>
          <a:p>
            <a:r>
              <a:rPr lang="es-ES_tradnl" dirty="0" smtClean="0"/>
              <a:t>}</a:t>
            </a:r>
            <a:endParaRPr lang="en-US" dirty="0"/>
          </a:p>
        </p:txBody>
      </p:sp>
    </p:spTree>
    <p:extLst>
      <p:ext uri="{BB962C8B-B14F-4D97-AF65-F5344CB8AC3E}">
        <p14:creationId xmlns:p14="http://schemas.microsoft.com/office/powerpoint/2010/main" val="63792236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p>
        </p:txBody>
      </p:sp>
      <p:sp>
        <p:nvSpPr>
          <p:cNvPr id="3" name="Marcador de contenido 2"/>
          <p:cNvSpPr>
            <a:spLocks noGrp="1"/>
          </p:cNvSpPr>
          <p:nvPr>
            <p:ph idx="1"/>
          </p:nvPr>
        </p:nvSpPr>
        <p:spPr/>
        <p:txBody>
          <a:bodyPr/>
          <a:lstStyle/>
          <a:p>
            <a:r>
              <a:rPr lang="es-AR" dirty="0"/>
              <a:t>¿Cómo tienen que ser dos fechas para ser consideradas iguales?</a:t>
            </a:r>
          </a:p>
          <a:p>
            <a:pPr lvl="1"/>
            <a:r>
              <a:rPr lang="es-AR" dirty="0"/>
              <a:t>Coincidir en el día.</a:t>
            </a:r>
          </a:p>
          <a:p>
            <a:pPr lvl="1"/>
            <a:r>
              <a:rPr lang="es-AR" dirty="0"/>
              <a:t>Coincidir en el mes.</a:t>
            </a:r>
          </a:p>
          <a:p>
            <a:pPr lvl="1"/>
            <a:r>
              <a:rPr lang="es-AR" dirty="0"/>
              <a:t>Coincidir en el </a:t>
            </a:r>
            <a:r>
              <a:rPr lang="es-AR" dirty="0" err="1"/>
              <a:t>anio</a:t>
            </a:r>
            <a:r>
              <a:rPr lang="es-AR" dirty="0"/>
              <a:t>.</a:t>
            </a:r>
          </a:p>
          <a:p>
            <a:pPr lvl="1"/>
            <a:endParaRPr lang="es-AR" dirty="0"/>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49</a:t>
            </a:fld>
            <a:endParaRPr lang="es-AR" dirty="0"/>
          </a:p>
        </p:txBody>
      </p:sp>
      <p:sp>
        <p:nvSpPr>
          <p:cNvPr id="8" name="Shape 87"/>
          <p:cNvSpPr/>
          <p:nvPr/>
        </p:nvSpPr>
        <p:spPr>
          <a:xfrm>
            <a:off x="5307496" y="5792045"/>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¿Falta algo en el código?</a:t>
            </a:r>
          </a:p>
        </p:txBody>
      </p:sp>
      <p:sp>
        <p:nvSpPr>
          <p:cNvPr id="9" name="Rectángulo 9"/>
          <p:cNvSpPr/>
          <p:nvPr/>
        </p:nvSpPr>
        <p:spPr>
          <a:xfrm>
            <a:off x="0" y="4431265"/>
            <a:ext cx="914400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equals</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Object</a:t>
            </a:r>
            <a:r>
              <a:rPr lang="es-AR" sz="1700" dirty="0">
                <a:solidFill>
                  <a:srgbClr val="000000"/>
                </a:solidFill>
                <a:latin typeface="Consolas" panose="020B0609020204030204" pitchFamily="49" charset="0"/>
              </a:rPr>
              <a:t> o</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false;</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if</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true;</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iguales;</a:t>
            </a:r>
            <a:endParaRPr lang="es-AR" sz="1700" dirty="0"/>
          </a:p>
          <a:p>
            <a:r>
              <a:rPr lang="es-AR" sz="1700" dirty="0">
                <a:solidFill>
                  <a:srgbClr val="000000"/>
                </a:solidFill>
                <a:latin typeface="Consolas" panose="020B0609020204030204" pitchFamily="49" charset="0"/>
              </a:rPr>
              <a:t>}</a:t>
            </a:r>
            <a:endParaRPr lang="es-AR" sz="1700" dirty="0"/>
          </a:p>
        </p:txBody>
      </p:sp>
    </p:spTree>
    <p:extLst>
      <p:ext uri="{BB962C8B-B14F-4D97-AF65-F5344CB8AC3E}">
        <p14:creationId xmlns:p14="http://schemas.microsoft.com/office/powerpoint/2010/main" val="68942106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9"/>
          <p:cNvSpPr/>
          <p:nvPr/>
        </p:nvSpPr>
        <p:spPr>
          <a:xfrm>
            <a:off x="0" y="4431265"/>
            <a:ext cx="914400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equals</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Object</a:t>
            </a:r>
            <a:r>
              <a:rPr lang="es-AR" sz="1700" dirty="0">
                <a:solidFill>
                  <a:srgbClr val="000000"/>
                </a:solidFill>
                <a:latin typeface="Consolas" panose="020B0609020204030204" pitchFamily="49" charset="0"/>
              </a:rPr>
              <a:t> o</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false;</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if</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true;</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iguales;</a:t>
            </a:r>
            <a:endParaRPr lang="es-AR" sz="1700" dirty="0"/>
          </a:p>
          <a:p>
            <a:r>
              <a:rPr lang="es-AR" sz="1700" dirty="0">
                <a:solidFill>
                  <a:srgbClr val="000000"/>
                </a:solidFill>
                <a:latin typeface="Consolas" panose="020B0609020204030204" pitchFamily="49" charset="0"/>
              </a:rPr>
              <a:t>}</a:t>
            </a:r>
            <a:endParaRPr lang="es-AR" sz="1700" dirty="0"/>
          </a:p>
        </p:txBody>
      </p:sp>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p>
        </p:txBody>
      </p:sp>
      <p:sp>
        <p:nvSpPr>
          <p:cNvPr id="3" name="Marcador de contenido 2"/>
          <p:cNvSpPr>
            <a:spLocks noGrp="1"/>
          </p:cNvSpPr>
          <p:nvPr>
            <p:ph idx="1"/>
          </p:nvPr>
        </p:nvSpPr>
        <p:spPr/>
        <p:txBody>
          <a:bodyPr/>
          <a:lstStyle/>
          <a:p>
            <a:r>
              <a:rPr lang="es-AR" dirty="0"/>
              <a:t>¿Cómo tienen que ser dos fechas para ser consideradas iguales?</a:t>
            </a:r>
          </a:p>
          <a:p>
            <a:pPr lvl="1"/>
            <a:r>
              <a:rPr lang="es-AR" dirty="0"/>
              <a:t>Coincidir en el día.</a:t>
            </a:r>
          </a:p>
          <a:p>
            <a:pPr lvl="1"/>
            <a:r>
              <a:rPr lang="es-AR" dirty="0"/>
              <a:t>Coincidir en el mes.</a:t>
            </a:r>
          </a:p>
          <a:p>
            <a:pPr lvl="1"/>
            <a:r>
              <a:rPr lang="es-AR" dirty="0"/>
              <a:t>Coincidir en el </a:t>
            </a:r>
            <a:r>
              <a:rPr lang="es-AR" dirty="0" err="1"/>
              <a:t>anio</a:t>
            </a:r>
            <a:r>
              <a:rPr lang="es-AR" dirty="0"/>
              <a:t>.</a:t>
            </a:r>
          </a:p>
          <a:p>
            <a:pPr lvl="1"/>
            <a:endParaRPr lang="es-AR" dirty="0"/>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50</a:t>
            </a:fld>
            <a:endParaRPr lang="es-AR" dirty="0"/>
          </a:p>
        </p:txBody>
      </p:sp>
      <p:sp>
        <p:nvSpPr>
          <p:cNvPr id="8" name="Shape 87"/>
          <p:cNvSpPr/>
          <p:nvPr/>
        </p:nvSpPr>
        <p:spPr>
          <a:xfrm>
            <a:off x="5307496" y="5792045"/>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¿Falta algo en el código?</a:t>
            </a:r>
          </a:p>
        </p:txBody>
      </p:sp>
      <p:sp>
        <p:nvSpPr>
          <p:cNvPr id="9" name="Rectángulo redondeado 8"/>
          <p:cNvSpPr/>
          <p:nvPr/>
        </p:nvSpPr>
        <p:spPr>
          <a:xfrm>
            <a:off x="2590365" y="4431265"/>
            <a:ext cx="1164601" cy="3741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12713606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ángulo 16"/>
          <p:cNvSpPr/>
          <p:nvPr/>
        </p:nvSpPr>
        <p:spPr>
          <a:xfrm>
            <a:off x="0" y="2015129"/>
            <a:ext cx="9144000" cy="1661993"/>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equals</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Object</a:t>
            </a:r>
            <a:r>
              <a:rPr lang="es-AR" sz="1700" dirty="0">
                <a:solidFill>
                  <a:srgbClr val="000000"/>
                </a:solidFill>
                <a:latin typeface="Consolas" panose="020B0609020204030204" pitchFamily="49" charset="0"/>
              </a:rPr>
              <a:t> o</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false;</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if</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o</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true;</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iguales;</a:t>
            </a:r>
            <a:endParaRPr lang="es-AR" sz="1700" dirty="0"/>
          </a:p>
          <a:p>
            <a:r>
              <a:rPr lang="es-AR" sz="1700" dirty="0">
                <a:solidFill>
                  <a:srgbClr val="000000"/>
                </a:solidFill>
                <a:latin typeface="Consolas" panose="020B0609020204030204" pitchFamily="49" charset="0"/>
              </a:rPr>
              <a:t>}</a:t>
            </a:r>
            <a:endParaRPr lang="es-AR" sz="1700" dirty="0"/>
          </a:p>
        </p:txBody>
      </p:sp>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51</a:t>
            </a:fld>
            <a:endParaRPr lang="es-AR" dirty="0"/>
          </a:p>
        </p:txBody>
      </p:sp>
      <p:sp>
        <p:nvSpPr>
          <p:cNvPr id="10" name="Rectángulo redondeado 9"/>
          <p:cNvSpPr/>
          <p:nvPr/>
        </p:nvSpPr>
        <p:spPr>
          <a:xfrm>
            <a:off x="2643045" y="2027960"/>
            <a:ext cx="1202846" cy="3741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1" name="CuadroTexto 10"/>
          <p:cNvSpPr txBox="1"/>
          <p:nvPr/>
        </p:nvSpPr>
        <p:spPr>
          <a:xfrm>
            <a:off x="2054087" y="3807584"/>
            <a:ext cx="5221356" cy="1323439"/>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Recibe un </a:t>
            </a:r>
            <a:r>
              <a:rPr lang="es-AR" sz="2000" dirty="0" err="1">
                <a:latin typeface="Consolas" panose="020B0609020204030204" pitchFamily="49" charset="0"/>
                <a:cs typeface="Arial" panose="020B0604020202020204" pitchFamily="34" charset="0"/>
              </a:rPr>
              <a:t>Object</a:t>
            </a:r>
            <a:r>
              <a:rPr lang="es-AR" sz="2000" dirty="0">
                <a:latin typeface="Arial" panose="020B0604020202020204" pitchFamily="34" charset="0"/>
                <a:cs typeface="Arial" panose="020B0604020202020204" pitchFamily="34" charset="0"/>
              </a:rPr>
              <a:t> como parámetro. Como </a:t>
            </a:r>
            <a:r>
              <a:rPr lang="es-AR" sz="2000" dirty="0" err="1">
                <a:latin typeface="Consolas" panose="020B0609020204030204" pitchFamily="49" charset="0"/>
                <a:cs typeface="Arial" panose="020B0604020202020204" pitchFamily="34" charset="0"/>
              </a:rPr>
              <a:t>Object</a:t>
            </a:r>
            <a:r>
              <a:rPr lang="es-AR" sz="2000" dirty="0">
                <a:latin typeface="Arial" panose="020B0604020202020204" pitchFamily="34" charset="0"/>
                <a:cs typeface="Arial" panose="020B0604020202020204" pitchFamily="34" charset="0"/>
              </a:rPr>
              <a:t> NO sabe que es una </a:t>
            </a:r>
            <a:r>
              <a:rPr lang="es-AR" sz="2000" dirty="0">
                <a:latin typeface="Consolas" panose="020B0609020204030204" pitchFamily="49" charset="0"/>
                <a:cs typeface="Arial" panose="020B0604020202020204" pitchFamily="34" charset="0"/>
              </a:rPr>
              <a:t>Fecha</a:t>
            </a:r>
            <a:r>
              <a:rPr lang="es-AR" sz="2000" dirty="0">
                <a:latin typeface="Arial" panose="020B0604020202020204" pitchFamily="34" charset="0"/>
                <a:cs typeface="Arial" panose="020B0604020202020204" pitchFamily="34" charset="0"/>
              </a:rPr>
              <a:t>. Por lo tanto no se puede acceder a sus atributos </a:t>
            </a:r>
            <a:r>
              <a:rPr lang="es-AR" sz="2000" dirty="0" err="1">
                <a:latin typeface="Consolas" panose="020B0609020204030204" pitchFamily="49" charset="0"/>
                <a:cs typeface="Arial" panose="020B0604020202020204" pitchFamily="34" charset="0"/>
              </a:rPr>
              <a:t>dia</a:t>
            </a:r>
            <a:r>
              <a:rPr lang="es-AR" sz="2000" dirty="0">
                <a:latin typeface="Arial" panose="020B0604020202020204" pitchFamily="34" charset="0"/>
                <a:cs typeface="Arial" panose="020B0604020202020204" pitchFamily="34" charset="0"/>
              </a:rPr>
              <a:t>, </a:t>
            </a:r>
            <a:r>
              <a:rPr lang="es-AR" sz="2000" dirty="0">
                <a:latin typeface="Consolas" panose="020B0609020204030204" pitchFamily="49" charset="0"/>
                <a:cs typeface="Arial" panose="020B0604020202020204" pitchFamily="34" charset="0"/>
              </a:rPr>
              <a:t>mes</a:t>
            </a:r>
            <a:r>
              <a:rPr lang="es-AR" sz="2000" dirty="0">
                <a:latin typeface="Arial" panose="020B0604020202020204" pitchFamily="34" charset="0"/>
                <a:cs typeface="Arial" panose="020B0604020202020204" pitchFamily="34" charset="0"/>
              </a:rPr>
              <a:t> y </a:t>
            </a:r>
            <a:r>
              <a:rPr lang="es-AR" sz="2000" dirty="0" err="1">
                <a:latin typeface="Consolas" panose="020B0609020204030204" pitchFamily="49" charset="0"/>
                <a:cs typeface="Arial" panose="020B0604020202020204" pitchFamily="34" charset="0"/>
              </a:rPr>
              <a:t>anio</a:t>
            </a:r>
            <a:r>
              <a:rPr lang="es-AR" sz="2000" dirty="0">
                <a:latin typeface="Arial" panose="020B0604020202020204" pitchFamily="34" charset="0"/>
                <a:cs typeface="Arial" panose="020B0604020202020204" pitchFamily="34" charset="0"/>
              </a:rPr>
              <a:t>.</a:t>
            </a:r>
          </a:p>
        </p:txBody>
      </p:sp>
      <p:sp>
        <p:nvSpPr>
          <p:cNvPr id="12" name="Rectángulo redondeado 11"/>
          <p:cNvSpPr/>
          <p:nvPr/>
        </p:nvSpPr>
        <p:spPr>
          <a:xfrm>
            <a:off x="686214" y="2529782"/>
            <a:ext cx="782642" cy="3741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3" name="Rectángulo redondeado 12"/>
          <p:cNvSpPr/>
          <p:nvPr/>
        </p:nvSpPr>
        <p:spPr>
          <a:xfrm>
            <a:off x="3454570" y="2578244"/>
            <a:ext cx="782642" cy="3741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Rectángulo redondeado 13"/>
          <p:cNvSpPr/>
          <p:nvPr/>
        </p:nvSpPr>
        <p:spPr>
          <a:xfrm>
            <a:off x="6222926" y="2548774"/>
            <a:ext cx="782642" cy="3741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5" name="Conector curvado 14"/>
          <p:cNvCxnSpPr>
            <a:stCxn id="11" idx="1"/>
            <a:endCxn id="12" idx="2"/>
          </p:cNvCxnSpPr>
          <p:nvPr/>
        </p:nvCxnSpPr>
        <p:spPr>
          <a:xfrm rot="10800000">
            <a:off x="1077535" y="2903888"/>
            <a:ext cx="976552" cy="1565417"/>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ector curvado 17"/>
          <p:cNvCxnSpPr>
            <a:endCxn id="13" idx="2"/>
          </p:cNvCxnSpPr>
          <p:nvPr/>
        </p:nvCxnSpPr>
        <p:spPr>
          <a:xfrm rot="5400000" flipH="1" flipV="1">
            <a:off x="3143787" y="3094608"/>
            <a:ext cx="844362" cy="559845"/>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ector curvado 21"/>
          <p:cNvCxnSpPr>
            <a:stCxn id="11" idx="0"/>
            <a:endCxn id="14" idx="1"/>
          </p:cNvCxnSpPr>
          <p:nvPr/>
        </p:nvCxnSpPr>
        <p:spPr>
          <a:xfrm rot="5400000" flipH="1" flipV="1">
            <a:off x="4907967" y="2492626"/>
            <a:ext cx="1071757" cy="1558161"/>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6" name="Shape 87"/>
          <p:cNvSpPr/>
          <p:nvPr/>
        </p:nvSpPr>
        <p:spPr>
          <a:xfrm>
            <a:off x="987422" y="5656355"/>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hacer?</a:t>
            </a:r>
          </a:p>
        </p:txBody>
      </p:sp>
      <p:sp>
        <p:nvSpPr>
          <p:cNvPr id="27" name="CuadroTexto 26"/>
          <p:cNvSpPr txBox="1"/>
          <p:nvPr/>
        </p:nvSpPr>
        <p:spPr>
          <a:xfrm>
            <a:off x="2987720" y="5458072"/>
            <a:ext cx="3168559"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Realizar una conversión de tipos mediante casting</a:t>
            </a:r>
          </a:p>
        </p:txBody>
      </p:sp>
    </p:spTree>
    <p:extLst>
      <p:ext uri="{BB962C8B-B14F-4D97-AF65-F5344CB8AC3E}">
        <p14:creationId xmlns:p14="http://schemas.microsoft.com/office/powerpoint/2010/main" val="314359888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2015129"/>
            <a:ext cx="9144000" cy="19236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equals</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Object</a:t>
            </a:r>
            <a:r>
              <a:rPr lang="es-AR" sz="1700" dirty="0">
                <a:solidFill>
                  <a:srgbClr val="000000"/>
                </a:solidFill>
                <a:latin typeface="Consolas" panose="020B0609020204030204" pitchFamily="49" charset="0"/>
              </a:rPr>
              <a:t> o</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false;</a:t>
            </a:r>
          </a:p>
          <a:p>
            <a:r>
              <a:rPr lang="es-AR" sz="1700" dirty="0">
                <a:solidFill>
                  <a:srgbClr val="660066"/>
                </a:solidFill>
                <a:latin typeface="Consolas" panose="020B0609020204030204" pitchFamily="49" charset="0"/>
              </a:rPr>
              <a:t> Fecha</a:t>
            </a:r>
            <a:r>
              <a:rPr lang="es-AR" sz="1700" dirty="0">
                <a:solidFill>
                  <a:srgbClr val="000000"/>
                </a:solidFill>
                <a:latin typeface="Consolas" panose="020B0609020204030204" pitchFamily="49" charset="0"/>
              </a:rPr>
              <a:t> f = (</a:t>
            </a:r>
            <a:r>
              <a:rPr lang="es-AR" sz="1700" dirty="0">
                <a:solidFill>
                  <a:srgbClr val="660066"/>
                </a:solidFill>
                <a:latin typeface="Consolas" panose="020B0609020204030204" pitchFamily="49" charset="0"/>
              </a:rPr>
              <a:t>Fecha</a:t>
            </a:r>
            <a:r>
              <a:rPr lang="es-AR" sz="1700" dirty="0">
                <a:solidFill>
                  <a:srgbClr val="000000"/>
                </a:solidFill>
                <a:latin typeface="Consolas" panose="020B0609020204030204" pitchFamily="49" charset="0"/>
              </a:rPr>
              <a:t>)o;</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if</a:t>
            </a:r>
            <a:r>
              <a:rPr lang="es-AR" sz="1700" dirty="0">
                <a:solidFill>
                  <a:srgbClr val="000000"/>
                </a:solidFill>
                <a:latin typeface="Consolas" panose="020B0609020204030204" pitchFamily="49" charset="0"/>
              </a:rPr>
              <a:t> </a:t>
            </a:r>
            <a:r>
              <a:rPr lang="es-AR" sz="1700" dirty="0"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f</a:t>
            </a:r>
            <a:r>
              <a:rPr lang="es-AR" sz="1700" dirty="0" err="1"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dia</a:t>
            </a:r>
            <a:r>
              <a:rPr lang="es-AR" sz="1700" dirty="0" smtClean="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f</a:t>
            </a:r>
            <a:r>
              <a:rPr lang="es-AR" sz="1700" dirty="0" err="1"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mes</a:t>
            </a:r>
            <a:r>
              <a:rPr lang="es-AR" sz="1700" dirty="0" smtClean="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f</a:t>
            </a:r>
            <a:r>
              <a:rPr lang="es-AR" sz="1700" dirty="0" err="1"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a</a:t>
            </a:r>
            <a:r>
              <a:rPr lang="es-AR" sz="1700" dirty="0" err="1" smtClean="0">
                <a:solidFill>
                  <a:srgbClr val="666600"/>
                </a:solidFill>
                <a:latin typeface="Consolas" panose="020B0609020204030204" pitchFamily="49" charset="0"/>
              </a:rPr>
              <a:t>ni</a:t>
            </a:r>
            <a:r>
              <a:rPr lang="es-AR" sz="1700" dirty="0" err="1" smtClean="0">
                <a:solidFill>
                  <a:srgbClr val="000000"/>
                </a:solidFill>
                <a:latin typeface="Consolas" panose="020B0609020204030204" pitchFamily="49" charset="0"/>
              </a:rPr>
              <a:t>o</a:t>
            </a:r>
            <a:r>
              <a:rPr lang="es-AR" sz="1700" dirty="0" smtClean="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true;</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iguales;</a:t>
            </a:r>
            <a:endParaRPr lang="es-AR" sz="1700" dirty="0"/>
          </a:p>
          <a:p>
            <a:r>
              <a:rPr lang="es-AR" sz="1700" dirty="0">
                <a:solidFill>
                  <a:srgbClr val="000000"/>
                </a:solidFill>
                <a:latin typeface="Consolas" panose="020B0609020204030204" pitchFamily="49" charset="0"/>
              </a:rPr>
              <a:t>}</a:t>
            </a:r>
            <a:endParaRPr lang="es-AR" sz="1700" dirty="0"/>
          </a:p>
        </p:txBody>
      </p:sp>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52</a:t>
            </a:fld>
            <a:endParaRPr lang="es-AR" dirty="0"/>
          </a:p>
        </p:txBody>
      </p:sp>
      <p:sp>
        <p:nvSpPr>
          <p:cNvPr id="14" name="Rectángulo redondeado 13"/>
          <p:cNvSpPr/>
          <p:nvPr/>
        </p:nvSpPr>
        <p:spPr>
          <a:xfrm>
            <a:off x="1376325" y="2484014"/>
            <a:ext cx="1075465" cy="3741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8" name="Rectángulo 27"/>
          <p:cNvSpPr/>
          <p:nvPr/>
        </p:nvSpPr>
        <p:spPr>
          <a:xfrm>
            <a:off x="3935895" y="3793871"/>
            <a:ext cx="2027583" cy="923330"/>
          </a:xfrm>
          <a:prstGeom prst="rect">
            <a:avLst/>
          </a:prstGeom>
        </p:spPr>
        <p:txBody>
          <a:bodyPr wrap="square">
            <a:spAutoFit/>
          </a:bodyPr>
          <a:lstStyle/>
          <a:p>
            <a:pPr algn="ctr">
              <a:buSzPct val="25000"/>
            </a:pPr>
            <a:r>
              <a:rPr lang="es-AR" dirty="0">
                <a:solidFill>
                  <a:srgbClr val="000000"/>
                </a:solidFill>
                <a:latin typeface="Arial"/>
                <a:ea typeface="Arial"/>
                <a:cs typeface="Arial"/>
                <a:sym typeface="Arial"/>
              </a:rPr>
              <a:t>Esto </a:t>
            </a:r>
            <a:r>
              <a:rPr lang="es-AR" b="1" dirty="0">
                <a:solidFill>
                  <a:srgbClr val="000000"/>
                </a:solidFill>
                <a:latin typeface="Arial"/>
                <a:ea typeface="Arial"/>
                <a:cs typeface="Arial"/>
                <a:sym typeface="Arial"/>
              </a:rPr>
              <a:t>castea</a:t>
            </a:r>
            <a:r>
              <a:rPr lang="es-AR" dirty="0">
                <a:solidFill>
                  <a:srgbClr val="000000"/>
                </a:solidFill>
                <a:latin typeface="Arial"/>
                <a:ea typeface="Arial"/>
                <a:cs typeface="Arial"/>
                <a:sym typeface="Arial"/>
              </a:rPr>
              <a:t> el </a:t>
            </a:r>
            <a:r>
              <a:rPr lang="es-AR" dirty="0" err="1">
                <a:solidFill>
                  <a:srgbClr val="000000"/>
                </a:solidFill>
                <a:latin typeface="Consolas" panose="020B0609020204030204" pitchFamily="49" charset="0"/>
                <a:ea typeface="Arial"/>
                <a:cs typeface="Arial"/>
                <a:sym typeface="Arial"/>
              </a:rPr>
              <a:t>Object</a:t>
            </a:r>
            <a:r>
              <a:rPr lang="es-AR" dirty="0">
                <a:solidFill>
                  <a:srgbClr val="000000"/>
                </a:solidFill>
                <a:latin typeface="Arial"/>
                <a:ea typeface="Arial"/>
                <a:cs typeface="Arial"/>
                <a:sym typeface="Arial"/>
              </a:rPr>
              <a:t> al tipo </a:t>
            </a:r>
            <a:r>
              <a:rPr lang="es-AR" dirty="0">
                <a:solidFill>
                  <a:srgbClr val="000000"/>
                </a:solidFill>
                <a:latin typeface="Consolas" panose="020B0609020204030204" pitchFamily="49" charset="0"/>
                <a:ea typeface="Arial"/>
                <a:cs typeface="Arial"/>
                <a:sym typeface="Arial"/>
              </a:rPr>
              <a:t>Fecha</a:t>
            </a:r>
          </a:p>
        </p:txBody>
      </p:sp>
      <p:cxnSp>
        <p:nvCxnSpPr>
          <p:cNvPr id="29" name="Conector curvado 28"/>
          <p:cNvCxnSpPr>
            <a:endCxn id="14" idx="2"/>
          </p:cNvCxnSpPr>
          <p:nvPr/>
        </p:nvCxnSpPr>
        <p:spPr>
          <a:xfrm rot="10800000">
            <a:off x="1914058" y="2858119"/>
            <a:ext cx="2162972" cy="1021444"/>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294745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53</a:t>
            </a:fld>
            <a:endParaRPr lang="es-AR" dirty="0"/>
          </a:p>
        </p:txBody>
      </p:sp>
      <p:sp>
        <p:nvSpPr>
          <p:cNvPr id="9" name="Rectángulo 8"/>
          <p:cNvSpPr/>
          <p:nvPr/>
        </p:nvSpPr>
        <p:spPr>
          <a:xfrm>
            <a:off x="0" y="4613676"/>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11" name="Shape 87"/>
          <p:cNvSpPr/>
          <p:nvPr/>
        </p:nvSpPr>
        <p:spPr>
          <a:xfrm>
            <a:off x="6459645" y="4784114"/>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2" name="Rectángulo 9"/>
          <p:cNvSpPr/>
          <p:nvPr/>
        </p:nvSpPr>
        <p:spPr>
          <a:xfrm>
            <a:off x="0" y="2015129"/>
            <a:ext cx="9144000" cy="19236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equals</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Object</a:t>
            </a:r>
            <a:r>
              <a:rPr lang="es-AR" sz="1700" dirty="0">
                <a:solidFill>
                  <a:srgbClr val="000000"/>
                </a:solidFill>
                <a:latin typeface="Consolas" panose="020B0609020204030204" pitchFamily="49" charset="0"/>
              </a:rPr>
              <a:t> o</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false;</a:t>
            </a:r>
          </a:p>
          <a:p>
            <a:r>
              <a:rPr lang="es-AR" sz="1700" dirty="0">
                <a:solidFill>
                  <a:srgbClr val="660066"/>
                </a:solidFill>
                <a:latin typeface="Consolas" panose="020B0609020204030204" pitchFamily="49" charset="0"/>
              </a:rPr>
              <a:t> Fecha</a:t>
            </a:r>
            <a:r>
              <a:rPr lang="es-AR" sz="1700" dirty="0">
                <a:solidFill>
                  <a:srgbClr val="000000"/>
                </a:solidFill>
                <a:latin typeface="Consolas" panose="020B0609020204030204" pitchFamily="49" charset="0"/>
              </a:rPr>
              <a:t> f = (</a:t>
            </a:r>
            <a:r>
              <a:rPr lang="es-AR" sz="1700" dirty="0">
                <a:solidFill>
                  <a:srgbClr val="660066"/>
                </a:solidFill>
                <a:latin typeface="Consolas" panose="020B0609020204030204" pitchFamily="49" charset="0"/>
              </a:rPr>
              <a:t>Fecha</a:t>
            </a:r>
            <a:r>
              <a:rPr lang="es-AR" sz="1700" dirty="0">
                <a:solidFill>
                  <a:srgbClr val="000000"/>
                </a:solidFill>
                <a:latin typeface="Consolas" panose="020B0609020204030204" pitchFamily="49" charset="0"/>
              </a:rPr>
              <a:t>)o;</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if</a:t>
            </a:r>
            <a:r>
              <a:rPr lang="es-AR" sz="1700" dirty="0">
                <a:solidFill>
                  <a:srgbClr val="000000"/>
                </a:solidFill>
                <a:latin typeface="Consolas" panose="020B0609020204030204" pitchFamily="49" charset="0"/>
              </a:rPr>
              <a:t> </a:t>
            </a:r>
            <a:r>
              <a:rPr lang="es-AR" sz="1700" dirty="0"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f</a:t>
            </a:r>
            <a:r>
              <a:rPr lang="es-AR" sz="1700" dirty="0" err="1"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dia</a:t>
            </a:r>
            <a:r>
              <a:rPr lang="es-AR" sz="1700" dirty="0" smtClean="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f</a:t>
            </a:r>
            <a:r>
              <a:rPr lang="es-AR" sz="1700" dirty="0" err="1"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mes</a:t>
            </a:r>
            <a:r>
              <a:rPr lang="es-AR" sz="1700" dirty="0" smtClean="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f</a:t>
            </a:r>
            <a:r>
              <a:rPr lang="es-AR" sz="1700" dirty="0" err="1"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a</a:t>
            </a:r>
            <a:r>
              <a:rPr lang="es-AR" sz="1700" dirty="0" err="1" smtClean="0">
                <a:solidFill>
                  <a:srgbClr val="666600"/>
                </a:solidFill>
                <a:latin typeface="Consolas" panose="020B0609020204030204" pitchFamily="49" charset="0"/>
              </a:rPr>
              <a:t>ni</a:t>
            </a:r>
            <a:r>
              <a:rPr lang="es-AR" sz="1700" dirty="0" err="1" smtClean="0">
                <a:solidFill>
                  <a:srgbClr val="000000"/>
                </a:solidFill>
                <a:latin typeface="Consolas" panose="020B0609020204030204" pitchFamily="49" charset="0"/>
              </a:rPr>
              <a:t>o</a:t>
            </a:r>
            <a:r>
              <a:rPr lang="es-AR" sz="1700" dirty="0" smtClean="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true;</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iguales;</a:t>
            </a:r>
            <a:endParaRPr lang="es-AR" sz="1700" dirty="0"/>
          </a:p>
          <a:p>
            <a:r>
              <a:rPr lang="es-AR" sz="1700" dirty="0">
                <a:solidFill>
                  <a:srgbClr val="000000"/>
                </a:solidFill>
                <a:latin typeface="Consolas" panose="020B0609020204030204" pitchFamily="49" charset="0"/>
              </a:rPr>
              <a:t>}</a:t>
            </a:r>
            <a:endParaRPr lang="es-AR" sz="1700" dirty="0"/>
          </a:p>
        </p:txBody>
      </p:sp>
      <p:sp>
        <p:nvSpPr>
          <p:cNvPr id="13" name="Rectángulo redondeado 13"/>
          <p:cNvSpPr/>
          <p:nvPr/>
        </p:nvSpPr>
        <p:spPr>
          <a:xfrm>
            <a:off x="1376325" y="2484014"/>
            <a:ext cx="1075465" cy="3741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5" name="Rectángulo 27"/>
          <p:cNvSpPr/>
          <p:nvPr/>
        </p:nvSpPr>
        <p:spPr>
          <a:xfrm>
            <a:off x="3935895" y="3793871"/>
            <a:ext cx="2027583" cy="923330"/>
          </a:xfrm>
          <a:prstGeom prst="rect">
            <a:avLst/>
          </a:prstGeom>
        </p:spPr>
        <p:txBody>
          <a:bodyPr wrap="square">
            <a:spAutoFit/>
          </a:bodyPr>
          <a:lstStyle/>
          <a:p>
            <a:pPr algn="ctr">
              <a:buSzPct val="25000"/>
            </a:pPr>
            <a:r>
              <a:rPr lang="es-AR" dirty="0">
                <a:solidFill>
                  <a:srgbClr val="000000"/>
                </a:solidFill>
                <a:latin typeface="Arial"/>
                <a:ea typeface="Arial"/>
                <a:cs typeface="Arial"/>
                <a:sym typeface="Arial"/>
              </a:rPr>
              <a:t>Esto </a:t>
            </a:r>
            <a:r>
              <a:rPr lang="es-AR" b="1" dirty="0">
                <a:solidFill>
                  <a:srgbClr val="000000"/>
                </a:solidFill>
                <a:latin typeface="Arial"/>
                <a:ea typeface="Arial"/>
                <a:cs typeface="Arial"/>
                <a:sym typeface="Arial"/>
              </a:rPr>
              <a:t>castea</a:t>
            </a:r>
            <a:r>
              <a:rPr lang="es-AR" dirty="0">
                <a:solidFill>
                  <a:srgbClr val="000000"/>
                </a:solidFill>
                <a:latin typeface="Arial"/>
                <a:ea typeface="Arial"/>
                <a:cs typeface="Arial"/>
                <a:sym typeface="Arial"/>
              </a:rPr>
              <a:t> el </a:t>
            </a:r>
            <a:r>
              <a:rPr lang="es-AR" dirty="0" err="1">
                <a:solidFill>
                  <a:srgbClr val="000000"/>
                </a:solidFill>
                <a:latin typeface="Consolas" panose="020B0609020204030204" pitchFamily="49" charset="0"/>
                <a:ea typeface="Arial"/>
                <a:cs typeface="Arial"/>
                <a:sym typeface="Arial"/>
              </a:rPr>
              <a:t>Object</a:t>
            </a:r>
            <a:r>
              <a:rPr lang="es-AR" dirty="0">
                <a:solidFill>
                  <a:srgbClr val="000000"/>
                </a:solidFill>
                <a:latin typeface="Arial"/>
                <a:ea typeface="Arial"/>
                <a:cs typeface="Arial"/>
                <a:sym typeface="Arial"/>
              </a:rPr>
              <a:t> al tipo </a:t>
            </a:r>
            <a:r>
              <a:rPr lang="es-AR" dirty="0">
                <a:solidFill>
                  <a:srgbClr val="000000"/>
                </a:solidFill>
                <a:latin typeface="Consolas" panose="020B0609020204030204" pitchFamily="49" charset="0"/>
                <a:ea typeface="Arial"/>
                <a:cs typeface="Arial"/>
                <a:sym typeface="Arial"/>
              </a:rPr>
              <a:t>Fecha</a:t>
            </a:r>
          </a:p>
        </p:txBody>
      </p:sp>
      <p:cxnSp>
        <p:nvCxnSpPr>
          <p:cNvPr id="16" name="Conector curvado 28"/>
          <p:cNvCxnSpPr>
            <a:endCxn id="13" idx="2"/>
          </p:cNvCxnSpPr>
          <p:nvPr/>
        </p:nvCxnSpPr>
        <p:spPr>
          <a:xfrm rot="10800000">
            <a:off x="1914058" y="2858119"/>
            <a:ext cx="2162972" cy="1021444"/>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912538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54</a:t>
            </a:fld>
            <a:endParaRPr lang="es-AR" dirty="0"/>
          </a:p>
        </p:txBody>
      </p:sp>
      <p:sp>
        <p:nvSpPr>
          <p:cNvPr id="9" name="Rectángulo 8"/>
          <p:cNvSpPr/>
          <p:nvPr/>
        </p:nvSpPr>
        <p:spPr>
          <a:xfrm>
            <a:off x="0" y="4613676"/>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11" name="Shape 87"/>
          <p:cNvSpPr/>
          <p:nvPr/>
        </p:nvSpPr>
        <p:spPr>
          <a:xfrm>
            <a:off x="6459645" y="4784114"/>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2" name="CuadroTexto 11"/>
          <p:cNvSpPr txBox="1"/>
          <p:nvPr/>
        </p:nvSpPr>
        <p:spPr>
          <a:xfrm>
            <a:off x="6459645" y="5409699"/>
            <a:ext cx="1046922" cy="707886"/>
          </a:xfrm>
          <a:prstGeom prst="rect">
            <a:avLst/>
          </a:prstGeom>
          <a:noFill/>
        </p:spPr>
        <p:txBody>
          <a:bodyPr wrap="square" rtlCol="0">
            <a:spAutoFit/>
          </a:bodyPr>
          <a:lstStyle/>
          <a:p>
            <a:pPr algn="ctr"/>
            <a:r>
              <a:rPr lang="es-AR" sz="2000" dirty="0">
                <a:latin typeface="Consolas" panose="020B0609020204030204" pitchFamily="49" charset="0"/>
              </a:rPr>
              <a:t>true</a:t>
            </a:r>
          </a:p>
          <a:p>
            <a:pPr algn="ctr"/>
            <a:r>
              <a:rPr lang="es-AR" sz="2000" dirty="0">
                <a:latin typeface="Consolas" panose="020B0609020204030204" pitchFamily="49" charset="0"/>
              </a:rPr>
              <a:t>false</a:t>
            </a:r>
          </a:p>
        </p:txBody>
      </p:sp>
      <p:sp>
        <p:nvSpPr>
          <p:cNvPr id="13" name="Rectángulo 9"/>
          <p:cNvSpPr/>
          <p:nvPr/>
        </p:nvSpPr>
        <p:spPr>
          <a:xfrm>
            <a:off x="0" y="2015129"/>
            <a:ext cx="9144000" cy="192360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equals</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Object</a:t>
            </a:r>
            <a:r>
              <a:rPr lang="es-AR" sz="1700" dirty="0">
                <a:solidFill>
                  <a:srgbClr val="000000"/>
                </a:solidFill>
                <a:latin typeface="Consolas" panose="020B0609020204030204" pitchFamily="49" charset="0"/>
              </a:rPr>
              <a:t> o</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false;</a:t>
            </a:r>
          </a:p>
          <a:p>
            <a:r>
              <a:rPr lang="es-AR" sz="1700" dirty="0">
                <a:solidFill>
                  <a:srgbClr val="660066"/>
                </a:solidFill>
                <a:latin typeface="Consolas" panose="020B0609020204030204" pitchFamily="49" charset="0"/>
              </a:rPr>
              <a:t> Fecha</a:t>
            </a:r>
            <a:r>
              <a:rPr lang="es-AR" sz="1700" dirty="0">
                <a:solidFill>
                  <a:srgbClr val="000000"/>
                </a:solidFill>
                <a:latin typeface="Consolas" panose="020B0609020204030204" pitchFamily="49" charset="0"/>
              </a:rPr>
              <a:t> f = (</a:t>
            </a:r>
            <a:r>
              <a:rPr lang="es-AR" sz="1700" dirty="0">
                <a:solidFill>
                  <a:srgbClr val="660066"/>
                </a:solidFill>
                <a:latin typeface="Consolas" panose="020B0609020204030204" pitchFamily="49" charset="0"/>
              </a:rPr>
              <a:t>Fecha</a:t>
            </a:r>
            <a:r>
              <a:rPr lang="es-AR" sz="1700" dirty="0">
                <a:solidFill>
                  <a:srgbClr val="000000"/>
                </a:solidFill>
                <a:latin typeface="Consolas" panose="020B0609020204030204" pitchFamily="49" charset="0"/>
              </a:rPr>
              <a:t>)o;</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if</a:t>
            </a:r>
            <a:r>
              <a:rPr lang="es-AR" sz="1700" dirty="0">
                <a:solidFill>
                  <a:srgbClr val="000000"/>
                </a:solidFill>
                <a:latin typeface="Consolas" panose="020B0609020204030204" pitchFamily="49" charset="0"/>
              </a:rPr>
              <a:t> </a:t>
            </a:r>
            <a:r>
              <a:rPr lang="es-AR" sz="1700" dirty="0"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f</a:t>
            </a:r>
            <a:r>
              <a:rPr lang="es-AR" sz="1700" dirty="0" err="1"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dia</a:t>
            </a:r>
            <a:r>
              <a:rPr lang="es-AR" sz="1700" dirty="0" smtClean="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f</a:t>
            </a:r>
            <a:r>
              <a:rPr lang="es-AR" sz="1700" dirty="0" err="1"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mes</a:t>
            </a:r>
            <a:r>
              <a:rPr lang="es-AR" sz="1700" dirty="0" smtClean="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f</a:t>
            </a:r>
            <a:r>
              <a:rPr lang="es-AR" sz="1700" dirty="0" err="1" smtClean="0">
                <a:solidFill>
                  <a:srgbClr val="666600"/>
                </a:solidFill>
                <a:latin typeface="Consolas" panose="020B0609020204030204" pitchFamily="49" charset="0"/>
              </a:rPr>
              <a:t>.</a:t>
            </a:r>
            <a:r>
              <a:rPr lang="es-AR" sz="1700" dirty="0" err="1" smtClean="0">
                <a:solidFill>
                  <a:srgbClr val="000000"/>
                </a:solidFill>
                <a:latin typeface="Consolas" panose="020B0609020204030204" pitchFamily="49" charset="0"/>
              </a:rPr>
              <a:t>a</a:t>
            </a:r>
            <a:r>
              <a:rPr lang="es-AR" sz="1700" dirty="0" err="1" smtClean="0">
                <a:solidFill>
                  <a:srgbClr val="666600"/>
                </a:solidFill>
                <a:latin typeface="Consolas" panose="020B0609020204030204" pitchFamily="49" charset="0"/>
              </a:rPr>
              <a:t>ni</a:t>
            </a:r>
            <a:r>
              <a:rPr lang="es-AR" sz="1700" dirty="0" err="1" smtClean="0">
                <a:solidFill>
                  <a:srgbClr val="000000"/>
                </a:solidFill>
                <a:latin typeface="Consolas" panose="020B0609020204030204" pitchFamily="49" charset="0"/>
              </a:rPr>
              <a:t>o</a:t>
            </a:r>
            <a:r>
              <a:rPr lang="es-AR" sz="1700" dirty="0" smtClean="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true;</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iguales;</a:t>
            </a:r>
            <a:endParaRPr lang="es-AR" sz="1700" dirty="0"/>
          </a:p>
          <a:p>
            <a:r>
              <a:rPr lang="es-AR" sz="1700" dirty="0">
                <a:solidFill>
                  <a:srgbClr val="000000"/>
                </a:solidFill>
                <a:latin typeface="Consolas" panose="020B0609020204030204" pitchFamily="49" charset="0"/>
              </a:rPr>
              <a:t>}</a:t>
            </a:r>
            <a:endParaRPr lang="es-AR" sz="1700" dirty="0"/>
          </a:p>
        </p:txBody>
      </p:sp>
      <p:sp>
        <p:nvSpPr>
          <p:cNvPr id="15" name="Rectángulo redondeado 13"/>
          <p:cNvSpPr/>
          <p:nvPr/>
        </p:nvSpPr>
        <p:spPr>
          <a:xfrm>
            <a:off x="1376325" y="2484014"/>
            <a:ext cx="1075465" cy="37410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6" name="Rectángulo 27"/>
          <p:cNvSpPr/>
          <p:nvPr/>
        </p:nvSpPr>
        <p:spPr>
          <a:xfrm>
            <a:off x="3935895" y="3793871"/>
            <a:ext cx="2027583" cy="923330"/>
          </a:xfrm>
          <a:prstGeom prst="rect">
            <a:avLst/>
          </a:prstGeom>
        </p:spPr>
        <p:txBody>
          <a:bodyPr wrap="square">
            <a:spAutoFit/>
          </a:bodyPr>
          <a:lstStyle/>
          <a:p>
            <a:pPr algn="ctr">
              <a:buSzPct val="25000"/>
            </a:pPr>
            <a:r>
              <a:rPr lang="es-AR" dirty="0">
                <a:solidFill>
                  <a:srgbClr val="000000"/>
                </a:solidFill>
                <a:latin typeface="Arial"/>
                <a:ea typeface="Arial"/>
                <a:cs typeface="Arial"/>
                <a:sym typeface="Arial"/>
              </a:rPr>
              <a:t>Esto </a:t>
            </a:r>
            <a:r>
              <a:rPr lang="es-AR" b="1" dirty="0">
                <a:solidFill>
                  <a:srgbClr val="000000"/>
                </a:solidFill>
                <a:latin typeface="Arial"/>
                <a:ea typeface="Arial"/>
                <a:cs typeface="Arial"/>
                <a:sym typeface="Arial"/>
              </a:rPr>
              <a:t>castea</a:t>
            </a:r>
            <a:r>
              <a:rPr lang="es-AR" dirty="0">
                <a:solidFill>
                  <a:srgbClr val="000000"/>
                </a:solidFill>
                <a:latin typeface="Arial"/>
                <a:ea typeface="Arial"/>
                <a:cs typeface="Arial"/>
                <a:sym typeface="Arial"/>
              </a:rPr>
              <a:t> el </a:t>
            </a:r>
            <a:r>
              <a:rPr lang="es-AR" dirty="0" err="1">
                <a:solidFill>
                  <a:srgbClr val="000000"/>
                </a:solidFill>
                <a:latin typeface="Consolas" panose="020B0609020204030204" pitchFamily="49" charset="0"/>
                <a:ea typeface="Arial"/>
                <a:cs typeface="Arial"/>
                <a:sym typeface="Arial"/>
              </a:rPr>
              <a:t>Object</a:t>
            </a:r>
            <a:r>
              <a:rPr lang="es-AR" dirty="0">
                <a:solidFill>
                  <a:srgbClr val="000000"/>
                </a:solidFill>
                <a:latin typeface="Arial"/>
                <a:ea typeface="Arial"/>
                <a:cs typeface="Arial"/>
                <a:sym typeface="Arial"/>
              </a:rPr>
              <a:t> al tipo </a:t>
            </a:r>
            <a:r>
              <a:rPr lang="es-AR" dirty="0">
                <a:solidFill>
                  <a:srgbClr val="000000"/>
                </a:solidFill>
                <a:latin typeface="Consolas" panose="020B0609020204030204" pitchFamily="49" charset="0"/>
                <a:ea typeface="Arial"/>
                <a:cs typeface="Arial"/>
                <a:sym typeface="Arial"/>
              </a:rPr>
              <a:t>Fecha</a:t>
            </a:r>
          </a:p>
        </p:txBody>
      </p:sp>
      <p:cxnSp>
        <p:nvCxnSpPr>
          <p:cNvPr id="17" name="Conector curvado 28"/>
          <p:cNvCxnSpPr>
            <a:endCxn id="15" idx="2"/>
          </p:cNvCxnSpPr>
          <p:nvPr/>
        </p:nvCxnSpPr>
        <p:spPr>
          <a:xfrm rot="10800000">
            <a:off x="1914058" y="2858119"/>
            <a:ext cx="2162972" cy="1021444"/>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715329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latin typeface="Consolas" panose="020B0609020204030204" pitchFamily="49" charset="0"/>
            </a:endParaRPr>
          </a:p>
        </p:txBody>
      </p:sp>
      <p:sp>
        <p:nvSpPr>
          <p:cNvPr id="8" name="Marcador de contenido 7"/>
          <p:cNvSpPr>
            <a:spLocks noGrp="1"/>
          </p:cNvSpPr>
          <p:nvPr>
            <p:ph idx="1"/>
          </p:nvPr>
        </p:nvSpPr>
        <p:spPr/>
        <p:txBody>
          <a:bodyPr/>
          <a:lstStyle/>
          <a:p>
            <a:r>
              <a:rPr lang="es-AR" dirty="0"/>
              <a:t>¿Qué pasa si se invoca con un parámetro </a:t>
            </a:r>
            <a:r>
              <a:rPr lang="es-AR" dirty="0" err="1"/>
              <a:t>null</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55</a:t>
            </a:fld>
            <a:endParaRPr lang="es-AR" dirty="0"/>
          </a:p>
        </p:txBody>
      </p:sp>
      <p:sp>
        <p:nvSpPr>
          <p:cNvPr id="11" name="Shape 87"/>
          <p:cNvSpPr/>
          <p:nvPr/>
        </p:nvSpPr>
        <p:spPr>
          <a:xfrm>
            <a:off x="3331029" y="4471321"/>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3" name="Rectángulo 12"/>
          <p:cNvSpPr/>
          <p:nvPr/>
        </p:nvSpPr>
        <p:spPr>
          <a:xfrm>
            <a:off x="0" y="2887774"/>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null</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339241324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latin typeface="Consolas" panose="020B0609020204030204" pitchFamily="49" charset="0"/>
            </a:endParaRPr>
          </a:p>
        </p:txBody>
      </p:sp>
      <p:sp>
        <p:nvSpPr>
          <p:cNvPr id="8" name="Marcador de contenido 7"/>
          <p:cNvSpPr>
            <a:spLocks noGrp="1"/>
          </p:cNvSpPr>
          <p:nvPr>
            <p:ph idx="1"/>
          </p:nvPr>
        </p:nvSpPr>
        <p:spPr/>
        <p:txBody>
          <a:bodyPr/>
          <a:lstStyle/>
          <a:p>
            <a:r>
              <a:rPr lang="es-AR" dirty="0"/>
              <a:t>¿Qué pasa si se invoca con un parámetro </a:t>
            </a:r>
            <a:r>
              <a:rPr lang="es-AR" dirty="0" err="1"/>
              <a:t>null</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56</a:t>
            </a:fld>
            <a:endParaRPr lang="es-AR" dirty="0"/>
          </a:p>
        </p:txBody>
      </p:sp>
      <p:sp>
        <p:nvSpPr>
          <p:cNvPr id="11" name="Shape 87"/>
          <p:cNvSpPr/>
          <p:nvPr/>
        </p:nvSpPr>
        <p:spPr>
          <a:xfrm>
            <a:off x="3331029" y="4471321"/>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2" name="CuadroTexto 11"/>
          <p:cNvSpPr txBox="1"/>
          <p:nvPr/>
        </p:nvSpPr>
        <p:spPr>
          <a:xfrm>
            <a:off x="1899556" y="5134090"/>
            <a:ext cx="5504134"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Va a generar un error en tiempo de ejecución!</a:t>
            </a:r>
          </a:p>
          <a:p>
            <a:pPr algn="ctr"/>
            <a:r>
              <a:rPr lang="es-AR" sz="2000" dirty="0">
                <a:latin typeface="Arial" panose="020B0604020202020204" pitchFamily="34" charset="0"/>
                <a:cs typeface="Arial" panose="020B0604020202020204" pitchFamily="34" charset="0"/>
              </a:rPr>
              <a:t>La definición de </a:t>
            </a:r>
            <a:r>
              <a:rPr lang="es-AR" sz="2000" dirty="0" err="1">
                <a:latin typeface="Consolas" panose="020B0609020204030204" pitchFamily="49" charset="0"/>
                <a:cs typeface="Arial" panose="020B0604020202020204" pitchFamily="34" charset="0"/>
              </a:rPr>
              <a:t>equals</a:t>
            </a:r>
            <a:r>
              <a:rPr lang="es-AR" sz="2000" dirty="0">
                <a:latin typeface="Arial" panose="020B0604020202020204" pitchFamily="34" charset="0"/>
                <a:cs typeface="Arial" panose="020B0604020202020204" pitchFamily="34" charset="0"/>
              </a:rPr>
              <a:t> no consideraba que pudiera haber </a:t>
            </a:r>
            <a:r>
              <a:rPr lang="es-AR" sz="2000" dirty="0" err="1">
                <a:latin typeface="Arial" panose="020B0604020202020204" pitchFamily="34" charset="0"/>
                <a:cs typeface="Arial" panose="020B0604020202020204" pitchFamily="34" charset="0"/>
              </a:rPr>
              <a:t>nulls</a:t>
            </a:r>
            <a:r>
              <a:rPr lang="es-AR" sz="2000" dirty="0">
                <a:latin typeface="Arial" panose="020B0604020202020204" pitchFamily="34" charset="0"/>
                <a:cs typeface="Arial" panose="020B0604020202020204" pitchFamily="34" charset="0"/>
              </a:rPr>
              <a:t>!</a:t>
            </a:r>
          </a:p>
        </p:txBody>
      </p:sp>
      <p:sp>
        <p:nvSpPr>
          <p:cNvPr id="13" name="Rectángulo 12"/>
          <p:cNvSpPr/>
          <p:nvPr/>
        </p:nvSpPr>
        <p:spPr>
          <a:xfrm>
            <a:off x="0" y="2887774"/>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null</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192744711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2" y="1980628"/>
            <a:ext cx="9143969" cy="244682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equals</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Object</a:t>
            </a:r>
            <a:r>
              <a:rPr lang="es-AR" sz="1700" dirty="0">
                <a:solidFill>
                  <a:srgbClr val="000000"/>
                </a:solidFill>
                <a:latin typeface="Consolas" panose="020B0609020204030204" pitchFamily="49" charset="0"/>
              </a:rPr>
              <a:t> o</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if</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o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null</a:t>
            </a:r>
            <a:r>
              <a:rPr lang="es-AR" sz="1700" dirty="0">
                <a:solidFill>
                  <a:srgbClr val="000088"/>
                </a:solidFill>
                <a:latin typeface="Consolas" panose="020B0609020204030204" pitchFamily="49" charset="0"/>
              </a:rPr>
              <a:t>)</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false;</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false;</a:t>
            </a:r>
            <a:endParaRPr lang="es-AR" sz="1700" dirty="0"/>
          </a:p>
          <a:p>
            <a:r>
              <a:rPr lang="es-AR" sz="1700" dirty="0">
                <a:solidFill>
                  <a:srgbClr val="660066"/>
                </a:solidFill>
                <a:latin typeface="Consolas" panose="020B0609020204030204" pitchFamily="49" charset="0"/>
              </a:rPr>
              <a:t> Fecha</a:t>
            </a:r>
            <a:r>
              <a:rPr lang="es-AR" sz="1700" dirty="0">
                <a:solidFill>
                  <a:srgbClr val="000000"/>
                </a:solidFill>
                <a:latin typeface="Consolas" panose="020B0609020204030204" pitchFamily="49" charset="0"/>
              </a:rPr>
              <a:t> f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660066"/>
                </a:solidFill>
                <a:latin typeface="Consolas" panose="020B0609020204030204" pitchFamily="49" charset="0"/>
              </a:rPr>
              <a:t>Fecha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o;</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if</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f</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f</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f</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true;</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iguales;</a:t>
            </a:r>
            <a:endParaRPr lang="es-AR" sz="1700" dirty="0"/>
          </a:p>
          <a:p>
            <a:r>
              <a:rPr lang="es-AR" sz="1700" dirty="0">
                <a:solidFill>
                  <a:srgbClr val="000000"/>
                </a:solidFill>
                <a:latin typeface="Consolas" panose="020B0609020204030204" pitchFamily="49" charset="0"/>
              </a:rPr>
              <a:t>}</a:t>
            </a:r>
            <a:endParaRPr lang="es-AR" sz="1700" dirty="0"/>
          </a:p>
        </p:txBody>
      </p:sp>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57</a:t>
            </a:fld>
            <a:endParaRPr lang="es-AR" dirty="0"/>
          </a:p>
        </p:txBody>
      </p:sp>
      <p:sp>
        <p:nvSpPr>
          <p:cNvPr id="14" name="Rectángulo redondeado 13"/>
          <p:cNvSpPr/>
          <p:nvPr/>
        </p:nvSpPr>
        <p:spPr>
          <a:xfrm>
            <a:off x="45552" y="2236687"/>
            <a:ext cx="2101300" cy="60645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8" name="Rectángulo 27"/>
          <p:cNvSpPr/>
          <p:nvPr/>
        </p:nvSpPr>
        <p:spPr>
          <a:xfrm>
            <a:off x="4678059" y="2295679"/>
            <a:ext cx="3563172" cy="923330"/>
          </a:xfrm>
          <a:prstGeom prst="rect">
            <a:avLst/>
          </a:prstGeom>
        </p:spPr>
        <p:txBody>
          <a:bodyPr wrap="square">
            <a:spAutoFit/>
          </a:bodyPr>
          <a:lstStyle/>
          <a:p>
            <a:pPr algn="ctr">
              <a:buSzPct val="25000"/>
            </a:pPr>
            <a:r>
              <a:rPr lang="es-AR" dirty="0">
                <a:solidFill>
                  <a:srgbClr val="000000"/>
                </a:solidFill>
                <a:latin typeface="Arial"/>
                <a:ea typeface="Arial"/>
                <a:cs typeface="Arial"/>
                <a:sym typeface="Arial"/>
              </a:rPr>
              <a:t>Si el parámetro es </a:t>
            </a:r>
            <a:r>
              <a:rPr lang="es-AR" dirty="0" err="1">
                <a:solidFill>
                  <a:srgbClr val="000000"/>
                </a:solidFill>
                <a:latin typeface="Consolas" panose="020B0609020204030204" pitchFamily="49" charset="0"/>
                <a:ea typeface="Arial"/>
                <a:cs typeface="Arial"/>
                <a:sym typeface="Arial"/>
              </a:rPr>
              <a:t>null</a:t>
            </a:r>
            <a:r>
              <a:rPr lang="es-AR" dirty="0">
                <a:solidFill>
                  <a:srgbClr val="000000"/>
                </a:solidFill>
                <a:latin typeface="Arial"/>
                <a:ea typeface="Arial"/>
                <a:cs typeface="Arial"/>
                <a:sym typeface="Arial"/>
              </a:rPr>
              <a:t> no tiene sentido comparar! No van a ser iguales!</a:t>
            </a:r>
          </a:p>
        </p:txBody>
      </p:sp>
      <p:cxnSp>
        <p:nvCxnSpPr>
          <p:cNvPr id="29" name="Conector curvado 28"/>
          <p:cNvCxnSpPr>
            <a:endCxn id="14" idx="3"/>
          </p:cNvCxnSpPr>
          <p:nvPr/>
        </p:nvCxnSpPr>
        <p:spPr>
          <a:xfrm rot="10800000">
            <a:off x="2146853" y="2539914"/>
            <a:ext cx="2531211" cy="158441"/>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Shape 87"/>
          <p:cNvSpPr/>
          <p:nvPr/>
        </p:nvSpPr>
        <p:spPr>
          <a:xfrm>
            <a:off x="6459645" y="4784114"/>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5" name="Rectángulo 14"/>
          <p:cNvSpPr/>
          <p:nvPr/>
        </p:nvSpPr>
        <p:spPr>
          <a:xfrm>
            <a:off x="-2" y="4741315"/>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null</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382056933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58</a:t>
            </a:fld>
            <a:endParaRPr lang="es-AR" dirty="0"/>
          </a:p>
        </p:txBody>
      </p:sp>
      <p:sp>
        <p:nvSpPr>
          <p:cNvPr id="11" name="Shape 87"/>
          <p:cNvSpPr/>
          <p:nvPr/>
        </p:nvSpPr>
        <p:spPr>
          <a:xfrm>
            <a:off x="6459645" y="4784114"/>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2" name="CuadroTexto 11"/>
          <p:cNvSpPr txBox="1"/>
          <p:nvPr/>
        </p:nvSpPr>
        <p:spPr>
          <a:xfrm>
            <a:off x="6459645" y="5409699"/>
            <a:ext cx="1046922" cy="707886"/>
          </a:xfrm>
          <a:prstGeom prst="rect">
            <a:avLst/>
          </a:prstGeom>
          <a:noFill/>
        </p:spPr>
        <p:txBody>
          <a:bodyPr wrap="square" rtlCol="0">
            <a:spAutoFit/>
          </a:bodyPr>
          <a:lstStyle/>
          <a:p>
            <a:pPr algn="ctr"/>
            <a:r>
              <a:rPr lang="es-AR" sz="2000" dirty="0">
                <a:latin typeface="Consolas" panose="020B0609020204030204" pitchFamily="49" charset="0"/>
              </a:rPr>
              <a:t>false</a:t>
            </a:r>
          </a:p>
          <a:p>
            <a:pPr algn="ctr"/>
            <a:r>
              <a:rPr lang="es-AR" sz="2000" dirty="0">
                <a:latin typeface="Consolas" panose="020B0609020204030204" pitchFamily="49" charset="0"/>
              </a:rPr>
              <a:t>false</a:t>
            </a:r>
          </a:p>
        </p:txBody>
      </p:sp>
      <p:sp>
        <p:nvSpPr>
          <p:cNvPr id="15" name="Rectángulo 14"/>
          <p:cNvSpPr/>
          <p:nvPr/>
        </p:nvSpPr>
        <p:spPr>
          <a:xfrm>
            <a:off x="-2" y="4741315"/>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null</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14" name="Rectángulo 2"/>
          <p:cNvSpPr/>
          <p:nvPr/>
        </p:nvSpPr>
        <p:spPr>
          <a:xfrm>
            <a:off x="-2" y="1980628"/>
            <a:ext cx="9143969" cy="2446824"/>
          </a:xfrm>
          <a:prstGeom prst="rect">
            <a:avLst/>
          </a:prstGeom>
        </p:spPr>
        <p:txBody>
          <a:bodyPr wrap="square">
            <a:spAutoFit/>
          </a:bodyPr>
          <a:lstStyle/>
          <a:p>
            <a:r>
              <a:rPr lang="es-AR" sz="1700" dirty="0" err="1">
                <a:solidFill>
                  <a:srgbClr val="000088"/>
                </a:solidFill>
                <a:latin typeface="Consolas" panose="020B0609020204030204" pitchFamily="49" charset="0"/>
              </a:rPr>
              <a:t>public</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a:t>
            </a:r>
            <a:r>
              <a:rPr lang="es-AR" sz="1700" dirty="0" err="1">
                <a:solidFill>
                  <a:srgbClr val="000000"/>
                </a:solidFill>
                <a:latin typeface="Consolas" panose="020B0609020204030204" pitchFamily="49" charset="0"/>
              </a:rPr>
              <a:t>equals</a:t>
            </a:r>
            <a:r>
              <a:rPr lang="es-AR" sz="1700" dirty="0">
                <a:solidFill>
                  <a:srgbClr val="666600"/>
                </a:solidFill>
                <a:latin typeface="Consolas" panose="020B0609020204030204" pitchFamily="49" charset="0"/>
              </a:rPr>
              <a:t>(</a:t>
            </a:r>
            <a:r>
              <a:rPr lang="es-AR" sz="1700" dirty="0" err="1">
                <a:solidFill>
                  <a:srgbClr val="660066"/>
                </a:solidFill>
                <a:latin typeface="Consolas" panose="020B0609020204030204" pitchFamily="49" charset="0"/>
              </a:rPr>
              <a:t>Object</a:t>
            </a:r>
            <a:r>
              <a:rPr lang="es-AR" sz="1700" dirty="0">
                <a:solidFill>
                  <a:srgbClr val="000000"/>
                </a:solidFill>
                <a:latin typeface="Consolas" panose="020B0609020204030204" pitchFamily="49" charset="0"/>
              </a:rPr>
              <a:t> o</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if</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o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null</a:t>
            </a:r>
            <a:r>
              <a:rPr lang="es-AR" sz="1700" dirty="0">
                <a:solidFill>
                  <a:srgbClr val="000088"/>
                </a:solidFill>
                <a:latin typeface="Consolas" panose="020B0609020204030204" pitchFamily="49" charset="0"/>
              </a:rPr>
              <a:t>)</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false;</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boolean</a:t>
            </a:r>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false;</a:t>
            </a:r>
            <a:endParaRPr lang="es-AR" sz="1700" dirty="0"/>
          </a:p>
          <a:p>
            <a:r>
              <a:rPr lang="es-AR" sz="1700" dirty="0">
                <a:solidFill>
                  <a:srgbClr val="660066"/>
                </a:solidFill>
                <a:latin typeface="Consolas" panose="020B0609020204030204" pitchFamily="49" charset="0"/>
              </a:rPr>
              <a:t> Fecha</a:t>
            </a:r>
            <a:r>
              <a:rPr lang="es-AR" sz="1700" dirty="0">
                <a:solidFill>
                  <a:srgbClr val="000000"/>
                </a:solidFill>
                <a:latin typeface="Consolas" panose="020B0609020204030204" pitchFamily="49" charset="0"/>
              </a:rPr>
              <a:t> f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660066"/>
                </a:solidFill>
                <a:latin typeface="Consolas" panose="020B0609020204030204" pitchFamily="49" charset="0"/>
              </a:rPr>
              <a:t>Fecha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o;</a:t>
            </a:r>
            <a:endParaRPr lang="es-AR" sz="1700" dirty="0"/>
          </a:p>
          <a:p>
            <a:r>
              <a:rPr lang="es-AR" sz="1700" dirty="0">
                <a:solidFill>
                  <a:srgbClr val="000088"/>
                </a:solidFill>
                <a:latin typeface="Consolas" panose="020B0609020204030204" pitchFamily="49" charset="0"/>
              </a:rPr>
              <a:t> </a:t>
            </a:r>
            <a:r>
              <a:rPr lang="es-AR" sz="1700" dirty="0" err="1">
                <a:solidFill>
                  <a:srgbClr val="000088"/>
                </a:solidFill>
                <a:latin typeface="Consolas" panose="020B0609020204030204" pitchFamily="49" charset="0"/>
              </a:rPr>
              <a:t>if</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f</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dia</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f</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mes</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&amp;&amp;</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f</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000000"/>
                </a:solidFill>
                <a:latin typeface="Consolas" panose="020B0609020204030204" pitchFamily="49" charset="0"/>
              </a:rPr>
              <a:t>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this</a:t>
            </a:r>
            <a:r>
              <a:rPr lang="es-AR" sz="1700" dirty="0" err="1">
                <a:solidFill>
                  <a:srgbClr val="666600"/>
                </a:solidFill>
                <a:latin typeface="Consolas" panose="020B0609020204030204" pitchFamily="49" charset="0"/>
              </a:rPr>
              <a:t>.</a:t>
            </a:r>
            <a:r>
              <a:rPr lang="es-AR" sz="1700" dirty="0" err="1">
                <a:solidFill>
                  <a:srgbClr val="000000"/>
                </a:solidFill>
                <a:latin typeface="Consolas" panose="020B0609020204030204" pitchFamily="49" charset="0"/>
              </a:rPr>
              <a:t>a</a:t>
            </a:r>
            <a:r>
              <a:rPr lang="es-AR" sz="1700" dirty="0" err="1">
                <a:solidFill>
                  <a:srgbClr val="666600"/>
                </a:solidFill>
                <a:latin typeface="Consolas" panose="020B0609020204030204" pitchFamily="49" charset="0"/>
              </a:rPr>
              <a:t>ni</a:t>
            </a:r>
            <a:r>
              <a:rPr lang="es-AR" sz="1700" dirty="0" err="1">
                <a:solidFill>
                  <a:srgbClr val="000000"/>
                </a:solidFill>
                <a:latin typeface="Consolas" panose="020B0609020204030204" pitchFamily="49" charset="0"/>
              </a:rPr>
              <a:t>o</a:t>
            </a:r>
            <a:r>
              <a:rPr lang="es-AR" sz="1700" dirty="0">
                <a:solidFill>
                  <a:srgbClr val="666600"/>
                </a:solidFill>
                <a:latin typeface="Consolas" panose="020B0609020204030204" pitchFamily="49" charset="0"/>
              </a:rPr>
              <a:t>))</a:t>
            </a:r>
            <a:endParaRPr lang="es-AR" sz="1700" dirty="0"/>
          </a:p>
          <a:p>
            <a:r>
              <a:rPr lang="es-AR" sz="1700" dirty="0">
                <a:solidFill>
                  <a:srgbClr val="000000"/>
                </a:solidFill>
                <a:latin typeface="Consolas" panose="020B0609020204030204" pitchFamily="49" charset="0"/>
              </a:rPr>
              <a:t>  iguales </a:t>
            </a:r>
            <a:r>
              <a:rPr lang="es-AR" sz="1700" dirty="0">
                <a:solidFill>
                  <a:srgbClr val="666600"/>
                </a:solidFill>
                <a:latin typeface="Consolas" panose="020B0609020204030204" pitchFamily="49" charset="0"/>
              </a:rPr>
              <a:t>=</a:t>
            </a:r>
            <a:r>
              <a:rPr lang="es-AR" sz="1700" dirty="0">
                <a:solidFill>
                  <a:srgbClr val="000000"/>
                </a:solidFill>
                <a:latin typeface="Consolas" panose="020B0609020204030204" pitchFamily="49" charset="0"/>
              </a:rPr>
              <a:t> </a:t>
            </a:r>
            <a:r>
              <a:rPr lang="es-AR" sz="1700" dirty="0">
                <a:solidFill>
                  <a:srgbClr val="000088"/>
                </a:solidFill>
                <a:latin typeface="Consolas" panose="020B0609020204030204" pitchFamily="49" charset="0"/>
              </a:rPr>
              <a:t>true;</a:t>
            </a:r>
            <a:endParaRPr lang="es-AR" sz="1700" dirty="0"/>
          </a:p>
          <a:p>
            <a:r>
              <a:rPr lang="es-AR" sz="1700" dirty="0">
                <a:solidFill>
                  <a:srgbClr val="000000"/>
                </a:solidFill>
                <a:latin typeface="Consolas" panose="020B0609020204030204" pitchFamily="49" charset="0"/>
              </a:rPr>
              <a:t> </a:t>
            </a:r>
            <a:r>
              <a:rPr lang="es-AR" sz="1700" dirty="0" err="1">
                <a:solidFill>
                  <a:srgbClr val="000088"/>
                </a:solidFill>
                <a:latin typeface="Consolas" panose="020B0609020204030204" pitchFamily="49" charset="0"/>
              </a:rPr>
              <a:t>return</a:t>
            </a:r>
            <a:r>
              <a:rPr lang="es-AR" sz="1700" dirty="0">
                <a:solidFill>
                  <a:srgbClr val="000000"/>
                </a:solidFill>
                <a:latin typeface="Consolas" panose="020B0609020204030204" pitchFamily="49" charset="0"/>
              </a:rPr>
              <a:t> iguales;</a:t>
            </a:r>
            <a:endParaRPr lang="es-AR" sz="1700" dirty="0"/>
          </a:p>
          <a:p>
            <a:r>
              <a:rPr lang="es-AR" sz="1700" dirty="0">
                <a:solidFill>
                  <a:srgbClr val="000000"/>
                </a:solidFill>
                <a:latin typeface="Consolas" panose="020B0609020204030204" pitchFamily="49" charset="0"/>
              </a:rPr>
              <a:t>}</a:t>
            </a:r>
            <a:endParaRPr lang="es-AR" sz="1700" dirty="0"/>
          </a:p>
        </p:txBody>
      </p:sp>
      <p:sp>
        <p:nvSpPr>
          <p:cNvPr id="17" name="Rectángulo redondeado 13"/>
          <p:cNvSpPr/>
          <p:nvPr/>
        </p:nvSpPr>
        <p:spPr>
          <a:xfrm>
            <a:off x="45552" y="2236687"/>
            <a:ext cx="2101300" cy="60645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8" name="Rectángulo 27"/>
          <p:cNvSpPr/>
          <p:nvPr/>
        </p:nvSpPr>
        <p:spPr>
          <a:xfrm>
            <a:off x="4678059" y="2295679"/>
            <a:ext cx="3563172" cy="923330"/>
          </a:xfrm>
          <a:prstGeom prst="rect">
            <a:avLst/>
          </a:prstGeom>
        </p:spPr>
        <p:txBody>
          <a:bodyPr wrap="square">
            <a:spAutoFit/>
          </a:bodyPr>
          <a:lstStyle/>
          <a:p>
            <a:pPr algn="ctr">
              <a:buSzPct val="25000"/>
            </a:pPr>
            <a:r>
              <a:rPr lang="es-AR" dirty="0">
                <a:solidFill>
                  <a:srgbClr val="000000"/>
                </a:solidFill>
                <a:latin typeface="Arial"/>
                <a:ea typeface="Arial"/>
                <a:cs typeface="Arial"/>
                <a:sym typeface="Arial"/>
              </a:rPr>
              <a:t>Si el parámetro es </a:t>
            </a:r>
            <a:r>
              <a:rPr lang="es-AR" dirty="0" err="1">
                <a:solidFill>
                  <a:srgbClr val="000000"/>
                </a:solidFill>
                <a:latin typeface="Consolas" panose="020B0609020204030204" pitchFamily="49" charset="0"/>
                <a:ea typeface="Arial"/>
                <a:cs typeface="Arial"/>
                <a:sym typeface="Arial"/>
              </a:rPr>
              <a:t>null</a:t>
            </a:r>
            <a:r>
              <a:rPr lang="es-AR" dirty="0">
                <a:solidFill>
                  <a:srgbClr val="000000"/>
                </a:solidFill>
                <a:latin typeface="Arial"/>
                <a:ea typeface="Arial"/>
                <a:cs typeface="Arial"/>
                <a:sym typeface="Arial"/>
              </a:rPr>
              <a:t> no tiene sentido comparar! No van a ser iguales!</a:t>
            </a:r>
          </a:p>
        </p:txBody>
      </p:sp>
      <p:cxnSp>
        <p:nvCxnSpPr>
          <p:cNvPr id="19" name="Conector curvado 28"/>
          <p:cNvCxnSpPr>
            <a:endCxn id="17" idx="3"/>
          </p:cNvCxnSpPr>
          <p:nvPr/>
        </p:nvCxnSpPr>
        <p:spPr>
          <a:xfrm rot="10800000">
            <a:off x="2146853" y="2539914"/>
            <a:ext cx="2531211" cy="158441"/>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00950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5</a:t>
            </a:fld>
            <a:endParaRPr lang="es-ES_tradnl" dirty="0"/>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sp>
        <p:nvSpPr>
          <p:cNvPr id="3" name="Rectángulo 2"/>
          <p:cNvSpPr/>
          <p:nvPr/>
        </p:nvSpPr>
        <p:spPr>
          <a:xfrm>
            <a:off x="0" y="2051108"/>
            <a:ext cx="4572000" cy="4524315"/>
          </a:xfrm>
          <a:prstGeom prst="rect">
            <a:avLst/>
          </a:prstGeom>
        </p:spPr>
        <p:txBody>
          <a:bodyPr>
            <a:spAutoFit/>
          </a:bodyPr>
          <a:lstStyle/>
          <a:p>
            <a:r>
              <a:rPr lang="es-ES_tradnl" dirty="0" err="1">
                <a:solidFill>
                  <a:srgbClr val="0000E6"/>
                </a:solidFill>
              </a:rPr>
              <a:t>class</a:t>
            </a:r>
            <a:r>
              <a:rPr lang="es-ES_tradnl" dirty="0"/>
              <a:t> </a:t>
            </a:r>
            <a:r>
              <a:rPr lang="es-ES_tradnl" b="1" dirty="0">
                <a:latin typeface="Monospaced" charset="0"/>
              </a:rPr>
              <a:t>Estudiante</a:t>
            </a:r>
            <a:r>
              <a:rPr lang="es-ES_tradnl" dirty="0"/>
              <a:t> {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private</a:t>
            </a:r>
            <a:r>
              <a:rPr lang="es-ES_tradnl" dirty="0" smtClean="0"/>
              <a:t> </a:t>
            </a:r>
            <a:r>
              <a:rPr lang="es-ES_tradnl" dirty="0" err="1"/>
              <a:t>String</a:t>
            </a:r>
            <a:r>
              <a:rPr lang="es-ES_tradnl" dirty="0"/>
              <a:t> </a:t>
            </a:r>
            <a:r>
              <a:rPr lang="es-ES_tradnl" dirty="0">
                <a:solidFill>
                  <a:srgbClr val="009900"/>
                </a:solidFill>
              </a:rPr>
              <a:t>nombre</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private</a:t>
            </a:r>
            <a:r>
              <a:rPr lang="es-ES_tradnl" dirty="0" smtClean="0"/>
              <a:t> </a:t>
            </a:r>
            <a:r>
              <a:rPr lang="es-ES_tradnl" dirty="0" err="1"/>
              <a:t>String</a:t>
            </a:r>
            <a:r>
              <a:rPr lang="es-ES_tradnl" dirty="0"/>
              <a:t> </a:t>
            </a:r>
            <a:r>
              <a:rPr lang="es-ES_tradnl" dirty="0">
                <a:solidFill>
                  <a:srgbClr val="009900"/>
                </a:solidFill>
              </a:rPr>
              <a:t>apellido</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private</a:t>
            </a:r>
            <a:r>
              <a:rPr lang="es-ES_tradnl" dirty="0" smtClean="0"/>
              <a:t> </a:t>
            </a:r>
            <a:r>
              <a:rPr lang="es-ES_tradnl" dirty="0"/>
              <a:t>Date </a:t>
            </a:r>
            <a:r>
              <a:rPr lang="es-ES_tradnl" dirty="0">
                <a:solidFill>
                  <a:srgbClr val="009900"/>
                </a:solidFill>
              </a:rPr>
              <a:t>nacimiento</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private</a:t>
            </a:r>
            <a:r>
              <a:rPr lang="es-ES_tradnl" dirty="0" smtClean="0"/>
              <a:t> </a:t>
            </a:r>
            <a:r>
              <a:rPr lang="es-ES_tradnl" dirty="0" err="1"/>
              <a:t>String</a:t>
            </a:r>
            <a:r>
              <a:rPr lang="es-ES_tradnl" dirty="0"/>
              <a:t> </a:t>
            </a:r>
            <a:r>
              <a:rPr lang="es-ES_tradnl" dirty="0" err="1">
                <a:solidFill>
                  <a:srgbClr val="009900"/>
                </a:solidFill>
              </a:rPr>
              <a:t>direccion</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private</a:t>
            </a:r>
            <a:r>
              <a:rPr lang="es-ES_tradnl" dirty="0" smtClean="0"/>
              <a:t> </a:t>
            </a:r>
            <a:r>
              <a:rPr lang="es-ES_tradnl" dirty="0" err="1"/>
              <a:t>List</a:t>
            </a:r>
            <a:r>
              <a:rPr lang="es-ES_tradnl" dirty="0"/>
              <a:t>&lt;Curso&gt; </a:t>
            </a:r>
            <a:r>
              <a:rPr lang="es-ES_tradnl" dirty="0">
                <a:solidFill>
                  <a:srgbClr val="009900"/>
                </a:solidFill>
              </a:rPr>
              <a:t>cursadas</a:t>
            </a:r>
            <a:r>
              <a:rPr lang="es-ES_tradnl" dirty="0"/>
              <a:t>; </a:t>
            </a:r>
            <a:endParaRPr lang="es-ES_tradnl" dirty="0" smtClean="0"/>
          </a:p>
          <a:p>
            <a:endParaRPr lang="es-ES_tradnl" dirty="0">
              <a:solidFill>
                <a:srgbClr val="0000E6"/>
              </a:solidFill>
            </a:endParaRPr>
          </a:p>
          <a:p>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solidFill>
                  <a:srgbClr val="0000E6"/>
                </a:solidFill>
              </a:rPr>
              <a:t>void</a:t>
            </a:r>
            <a:r>
              <a:rPr lang="es-ES_tradnl" dirty="0"/>
              <a:t> </a:t>
            </a:r>
            <a:r>
              <a:rPr lang="es-ES_tradnl" b="1" dirty="0" err="1">
                <a:latin typeface="Monospaced" charset="0"/>
              </a:rPr>
              <a:t>setNombre</a:t>
            </a:r>
            <a:r>
              <a:rPr lang="es-ES_tradnl" dirty="0"/>
              <a:t>(</a:t>
            </a:r>
            <a:r>
              <a:rPr lang="es-ES_tradnl" dirty="0" err="1"/>
              <a:t>String</a:t>
            </a:r>
            <a:r>
              <a:rPr lang="es-ES_tradnl" dirty="0"/>
              <a:t> nombre) { </a:t>
            </a:r>
            <a:r>
              <a:rPr lang="es-ES_tradnl" dirty="0" smtClean="0"/>
              <a:t>  </a:t>
            </a:r>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this</a:t>
            </a:r>
            <a:r>
              <a:rPr lang="es-ES_tradnl" dirty="0" err="1" smtClean="0"/>
              <a:t>.</a:t>
            </a:r>
            <a:r>
              <a:rPr lang="es-ES_tradnl" dirty="0" err="1" smtClean="0">
                <a:solidFill>
                  <a:srgbClr val="009900"/>
                </a:solidFill>
              </a:rPr>
              <a:t>nombre</a:t>
            </a:r>
            <a:r>
              <a:rPr lang="es-ES_tradnl" dirty="0" smtClean="0"/>
              <a:t> </a:t>
            </a:r>
            <a:r>
              <a:rPr lang="es-ES_tradnl" dirty="0"/>
              <a:t>= nombre; </a:t>
            </a:r>
            <a:endParaRPr lang="es-ES_tradnl" dirty="0" smtClean="0"/>
          </a:p>
          <a:p>
            <a:r>
              <a:rPr lang="es-ES_tradnl" dirty="0"/>
              <a:t> </a:t>
            </a:r>
            <a:r>
              <a:rPr lang="es-ES_tradnl" dirty="0" smtClean="0"/>
              <a:t> } </a:t>
            </a:r>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solidFill>
                  <a:srgbClr val="0000E6"/>
                </a:solidFill>
              </a:rPr>
              <a:t>void</a:t>
            </a:r>
            <a:r>
              <a:rPr lang="es-ES_tradnl" dirty="0"/>
              <a:t> </a:t>
            </a:r>
            <a:r>
              <a:rPr lang="es-ES_tradnl" b="1" dirty="0" err="1">
                <a:latin typeface="Monospaced" charset="0"/>
              </a:rPr>
              <a:t>setApellido</a:t>
            </a:r>
            <a:r>
              <a:rPr lang="es-ES_tradnl" dirty="0"/>
              <a:t>(</a:t>
            </a:r>
            <a:r>
              <a:rPr lang="es-ES_tradnl" dirty="0" err="1"/>
              <a:t>String</a:t>
            </a:r>
            <a:r>
              <a:rPr lang="es-ES_tradnl" dirty="0"/>
              <a:t> apellido) {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this</a:t>
            </a:r>
            <a:r>
              <a:rPr lang="es-ES_tradnl" dirty="0" err="1" smtClean="0"/>
              <a:t>.</a:t>
            </a:r>
            <a:r>
              <a:rPr lang="es-ES_tradnl" dirty="0" err="1" smtClean="0">
                <a:solidFill>
                  <a:srgbClr val="009900"/>
                </a:solidFill>
              </a:rPr>
              <a:t>apellido</a:t>
            </a:r>
            <a:r>
              <a:rPr lang="es-ES_tradnl" dirty="0" smtClean="0"/>
              <a:t> </a:t>
            </a:r>
            <a:r>
              <a:rPr lang="es-ES_tradnl" dirty="0"/>
              <a:t>= apellido; </a:t>
            </a:r>
            <a:endParaRPr lang="es-ES_tradnl" dirty="0" smtClean="0"/>
          </a:p>
          <a:p>
            <a:r>
              <a:rPr lang="es-ES_tradnl" dirty="0"/>
              <a:t> </a:t>
            </a:r>
            <a:r>
              <a:rPr lang="es-ES_tradnl" dirty="0" smtClean="0"/>
              <a:t> } </a:t>
            </a:r>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solidFill>
                  <a:srgbClr val="0000E6"/>
                </a:solidFill>
              </a:rPr>
              <a:t>void</a:t>
            </a:r>
            <a:r>
              <a:rPr lang="es-ES_tradnl" dirty="0"/>
              <a:t> </a:t>
            </a:r>
            <a:r>
              <a:rPr lang="es-ES_tradnl" b="1" dirty="0" err="1">
                <a:latin typeface="Monospaced" charset="0"/>
              </a:rPr>
              <a:t>setNacimiento</a:t>
            </a:r>
            <a:r>
              <a:rPr lang="es-ES_tradnl" dirty="0"/>
              <a:t>(Date nacimiento) {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this</a:t>
            </a:r>
            <a:r>
              <a:rPr lang="es-ES_tradnl" dirty="0" err="1" smtClean="0"/>
              <a:t>.</a:t>
            </a:r>
            <a:r>
              <a:rPr lang="es-ES_tradnl" dirty="0" err="1" smtClean="0">
                <a:solidFill>
                  <a:srgbClr val="009900"/>
                </a:solidFill>
              </a:rPr>
              <a:t>nacimiento</a:t>
            </a:r>
            <a:r>
              <a:rPr lang="es-ES_tradnl" dirty="0" smtClean="0"/>
              <a:t> </a:t>
            </a:r>
            <a:r>
              <a:rPr lang="es-ES_tradnl" dirty="0"/>
              <a:t>= nacimiento; </a:t>
            </a:r>
            <a:endParaRPr lang="es-ES_tradnl" dirty="0" smtClean="0"/>
          </a:p>
          <a:p>
            <a:r>
              <a:rPr lang="es-ES_tradnl" dirty="0"/>
              <a:t> </a:t>
            </a:r>
            <a:r>
              <a:rPr lang="es-ES_tradnl" dirty="0" smtClean="0"/>
              <a:t> } </a:t>
            </a:r>
          </a:p>
        </p:txBody>
      </p:sp>
      <p:sp>
        <p:nvSpPr>
          <p:cNvPr id="4" name="Rectángulo 3"/>
          <p:cNvSpPr/>
          <p:nvPr/>
        </p:nvSpPr>
        <p:spPr>
          <a:xfrm>
            <a:off x="4572000" y="2051108"/>
            <a:ext cx="8426369" cy="3693319"/>
          </a:xfrm>
          <a:prstGeom prst="rect">
            <a:avLst/>
          </a:prstGeom>
        </p:spPr>
        <p:txBody>
          <a:bodyPr wrap="square">
            <a:spAutoFit/>
          </a:bodyPr>
          <a:lstStyle/>
          <a:p>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solidFill>
                  <a:srgbClr val="0000E6"/>
                </a:solidFill>
              </a:rPr>
              <a:t>void</a:t>
            </a:r>
            <a:r>
              <a:rPr lang="es-ES_tradnl" dirty="0"/>
              <a:t> </a:t>
            </a:r>
            <a:r>
              <a:rPr lang="es-ES_tradnl" b="1" dirty="0" err="1" smtClean="0">
                <a:latin typeface="Monospaced" charset="0"/>
              </a:rPr>
              <a:t>getApellido</a:t>
            </a:r>
            <a:r>
              <a:rPr lang="es-ES_tradnl" dirty="0" smtClean="0"/>
              <a:t>(</a:t>
            </a:r>
            <a:r>
              <a:rPr lang="es-ES_tradnl" dirty="0" err="1" smtClean="0"/>
              <a:t>String</a:t>
            </a:r>
            <a:r>
              <a:rPr lang="es-ES_tradnl" dirty="0" smtClean="0"/>
              <a:t> </a:t>
            </a:r>
            <a:r>
              <a:rPr lang="es-ES_tradnl" dirty="0"/>
              <a:t>apellido) { </a:t>
            </a:r>
          </a:p>
          <a:p>
            <a:r>
              <a:rPr lang="es-ES_tradnl" dirty="0">
                <a:solidFill>
                  <a:srgbClr val="0000E6"/>
                </a:solidFill>
              </a:rPr>
              <a:t>    </a:t>
            </a:r>
            <a:r>
              <a:rPr lang="es-ES_tradnl" dirty="0" err="1" smtClean="0">
                <a:solidFill>
                  <a:srgbClr val="0000E6"/>
                </a:solidFill>
              </a:rPr>
              <a:t>return</a:t>
            </a:r>
            <a:r>
              <a:rPr lang="es-ES_tradnl" dirty="0" smtClean="0">
                <a:solidFill>
                  <a:srgbClr val="0000E6"/>
                </a:solidFill>
              </a:rPr>
              <a:t> </a:t>
            </a:r>
            <a:r>
              <a:rPr lang="es-ES_tradnl" dirty="0" smtClean="0">
                <a:solidFill>
                  <a:srgbClr val="009900"/>
                </a:solidFill>
              </a:rPr>
              <a:t>apellido</a:t>
            </a:r>
            <a:r>
              <a:rPr lang="es-ES_tradnl" dirty="0" smtClean="0"/>
              <a:t>; </a:t>
            </a:r>
            <a:endParaRPr lang="es-ES_tradnl" dirty="0"/>
          </a:p>
          <a:p>
            <a:r>
              <a:rPr lang="es-ES_tradnl" dirty="0"/>
              <a:t>  } </a:t>
            </a:r>
            <a:endParaRPr lang="es-ES_tradnl" dirty="0" smtClean="0">
              <a:solidFill>
                <a:srgbClr val="0000E6"/>
              </a:solidFill>
            </a:endParaRPr>
          </a:p>
          <a:p>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solidFill>
                  <a:srgbClr val="0000E6"/>
                </a:solidFill>
              </a:rPr>
              <a:t>void</a:t>
            </a:r>
            <a:r>
              <a:rPr lang="es-ES_tradnl" dirty="0"/>
              <a:t> </a:t>
            </a:r>
            <a:r>
              <a:rPr lang="es-ES_tradnl" b="1" dirty="0" err="1">
                <a:latin typeface="Monospaced" charset="0"/>
              </a:rPr>
              <a:t>setDireccion</a:t>
            </a:r>
            <a:r>
              <a:rPr lang="es-ES_tradnl" dirty="0"/>
              <a:t>(</a:t>
            </a:r>
            <a:r>
              <a:rPr lang="es-ES_tradnl" dirty="0" err="1"/>
              <a:t>String</a:t>
            </a:r>
            <a:r>
              <a:rPr lang="es-ES_tradnl" dirty="0"/>
              <a:t> </a:t>
            </a:r>
            <a:r>
              <a:rPr lang="es-ES_tradnl" dirty="0" err="1"/>
              <a:t>direccion</a:t>
            </a:r>
            <a:r>
              <a:rPr lang="es-ES_tradnl" dirty="0"/>
              <a:t>) { </a:t>
            </a:r>
          </a:p>
          <a:p>
            <a:r>
              <a:rPr lang="es-ES_tradnl" dirty="0">
                <a:solidFill>
                  <a:srgbClr val="0000E6"/>
                </a:solidFill>
              </a:rPr>
              <a:t>    </a:t>
            </a:r>
            <a:r>
              <a:rPr lang="es-ES_tradnl" dirty="0" err="1">
                <a:solidFill>
                  <a:srgbClr val="0000E6"/>
                </a:solidFill>
              </a:rPr>
              <a:t>this</a:t>
            </a:r>
            <a:r>
              <a:rPr lang="es-ES_tradnl" dirty="0" err="1"/>
              <a:t>.</a:t>
            </a:r>
            <a:r>
              <a:rPr lang="es-ES_tradnl" dirty="0" err="1">
                <a:solidFill>
                  <a:srgbClr val="009900"/>
                </a:solidFill>
              </a:rPr>
              <a:t>direccion</a:t>
            </a:r>
            <a:r>
              <a:rPr lang="es-ES_tradnl" dirty="0"/>
              <a:t> = </a:t>
            </a:r>
            <a:r>
              <a:rPr lang="es-ES_tradnl" dirty="0" err="1"/>
              <a:t>direccion</a:t>
            </a:r>
            <a:r>
              <a:rPr lang="es-ES_tradnl" dirty="0"/>
              <a:t>; </a:t>
            </a:r>
          </a:p>
          <a:p>
            <a:r>
              <a:rPr lang="es-ES_tradnl" dirty="0"/>
              <a:t>  } </a:t>
            </a:r>
            <a:endParaRPr lang="es-ES_tradnl" dirty="0" smtClean="0"/>
          </a:p>
          <a:p>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solidFill>
                  <a:srgbClr val="0000E6"/>
                </a:solidFill>
              </a:rPr>
              <a:t>void</a:t>
            </a:r>
            <a:r>
              <a:rPr lang="es-ES_tradnl" dirty="0"/>
              <a:t> </a:t>
            </a:r>
            <a:r>
              <a:rPr lang="es-ES_tradnl" b="1" dirty="0" err="1">
                <a:latin typeface="Monospaced" charset="0"/>
              </a:rPr>
              <a:t>inscribirCursada</a:t>
            </a:r>
            <a:r>
              <a:rPr lang="es-ES_tradnl" dirty="0"/>
              <a:t>(Curso materia){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if</a:t>
            </a:r>
            <a:r>
              <a:rPr lang="es-ES_tradnl" dirty="0" smtClean="0"/>
              <a:t>(</a:t>
            </a:r>
            <a:r>
              <a:rPr lang="es-ES_tradnl" dirty="0" err="1" smtClean="0">
                <a:solidFill>
                  <a:srgbClr val="009900"/>
                </a:solidFill>
              </a:rPr>
              <a:t>cursadas</a:t>
            </a:r>
            <a:r>
              <a:rPr lang="es-ES_tradnl" dirty="0" err="1" smtClean="0"/>
              <a:t>.size</a:t>
            </a:r>
            <a:r>
              <a:rPr lang="es-ES_tradnl" dirty="0"/>
              <a:t>()&lt;8 &amp;&amp; </a:t>
            </a:r>
            <a:endParaRPr lang="es-ES_tradnl" dirty="0" smtClean="0"/>
          </a:p>
          <a:p>
            <a:r>
              <a:rPr lang="es-ES_tradnl" dirty="0"/>
              <a:t> </a:t>
            </a:r>
            <a:r>
              <a:rPr lang="es-ES_tradnl" dirty="0" smtClean="0"/>
              <a:t>       </a:t>
            </a:r>
            <a:r>
              <a:rPr lang="es-ES_tradnl" dirty="0" err="1" smtClean="0"/>
              <a:t>materia.inscribirCursada</a:t>
            </a:r>
            <a:r>
              <a:rPr lang="es-ES_tradnl" dirty="0" smtClean="0"/>
              <a:t>(</a:t>
            </a:r>
            <a:r>
              <a:rPr lang="es-ES_tradnl" dirty="0" err="1" smtClean="0">
                <a:solidFill>
                  <a:srgbClr val="0000E6"/>
                </a:solidFill>
              </a:rPr>
              <a:t>this</a:t>
            </a:r>
            <a:r>
              <a:rPr lang="es-ES_tradnl" dirty="0"/>
              <a:t>)){ </a:t>
            </a:r>
            <a:endParaRPr lang="es-ES_tradnl" dirty="0" smtClean="0"/>
          </a:p>
          <a:p>
            <a:r>
              <a:rPr lang="es-ES_tradnl" dirty="0">
                <a:solidFill>
                  <a:srgbClr val="009900"/>
                </a:solidFill>
              </a:rPr>
              <a:t> </a:t>
            </a:r>
            <a:r>
              <a:rPr lang="es-ES_tradnl" dirty="0" smtClean="0">
                <a:solidFill>
                  <a:srgbClr val="009900"/>
                </a:solidFill>
              </a:rPr>
              <a:t>             </a:t>
            </a:r>
            <a:r>
              <a:rPr lang="es-ES_tradnl" dirty="0" err="1" smtClean="0">
                <a:solidFill>
                  <a:srgbClr val="009900"/>
                </a:solidFill>
              </a:rPr>
              <a:t>cursadas</a:t>
            </a:r>
            <a:r>
              <a:rPr lang="es-ES_tradnl" dirty="0" err="1" smtClean="0"/>
              <a:t>.add</a:t>
            </a:r>
            <a:r>
              <a:rPr lang="es-ES_tradnl" dirty="0" smtClean="0"/>
              <a:t>(materia</a:t>
            </a:r>
            <a:r>
              <a:rPr lang="es-ES_tradnl" dirty="0"/>
              <a:t>); </a:t>
            </a:r>
            <a:endParaRPr lang="es-ES_tradnl" dirty="0" smtClean="0"/>
          </a:p>
          <a:p>
            <a:r>
              <a:rPr lang="es-ES_tradnl" dirty="0"/>
              <a:t> </a:t>
            </a:r>
            <a:r>
              <a:rPr lang="es-ES_tradnl" dirty="0" smtClean="0"/>
              <a:t>       } </a:t>
            </a:r>
          </a:p>
          <a:p>
            <a:r>
              <a:rPr lang="es-ES_tradnl" dirty="0"/>
              <a:t> </a:t>
            </a:r>
            <a:r>
              <a:rPr lang="es-ES_tradnl" dirty="0" smtClean="0"/>
              <a:t> } </a:t>
            </a:r>
          </a:p>
          <a:p>
            <a:r>
              <a:rPr lang="es-ES_tradnl" dirty="0" smtClean="0"/>
              <a:t>}</a:t>
            </a:r>
            <a:endParaRPr lang="en-US" dirty="0"/>
          </a:p>
        </p:txBody>
      </p:sp>
      <p:sp>
        <p:nvSpPr>
          <p:cNvPr id="7" name="Título 1"/>
          <p:cNvSpPr>
            <a:spLocks noGrp="1"/>
          </p:cNvSpPr>
          <p:nvPr>
            <p:ph type="title"/>
          </p:nvPr>
        </p:nvSpPr>
        <p:spPr>
          <a:xfrm>
            <a:off x="628650" y="900000"/>
            <a:ext cx="7886700" cy="1220315"/>
          </a:xfrm>
        </p:spPr>
        <p:txBody>
          <a:bodyPr>
            <a:normAutofit/>
          </a:bodyPr>
          <a:lstStyle/>
          <a:p>
            <a:r>
              <a:rPr lang="es-ES_tradnl" b="1" dirty="0" smtClean="0"/>
              <a:t>Ejercicio 1</a:t>
            </a:r>
            <a:r>
              <a:rPr lang="es-ES_tradnl" dirty="0" smtClean="0"/>
              <a:t/>
            </a:r>
            <a:br>
              <a:rPr lang="es-ES_tradnl" dirty="0" smtClean="0"/>
            </a:br>
            <a:r>
              <a:rPr lang="es-ES_tradnl" sz="2800" i="1" dirty="0" smtClean="0"/>
              <a:t>Problema: Sistema de Cursadas</a:t>
            </a:r>
            <a:endParaRPr lang="es-ES_tradnl" sz="3100" i="1" dirty="0"/>
          </a:p>
        </p:txBody>
      </p:sp>
    </p:spTree>
    <p:extLst>
      <p:ext uri="{BB962C8B-B14F-4D97-AF65-F5344CB8AC3E}">
        <p14:creationId xmlns:p14="http://schemas.microsoft.com/office/powerpoint/2010/main" val="51854992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8"/>
          <p:cNvSpPr/>
          <p:nvPr/>
        </p:nvSpPr>
        <p:spPr>
          <a:xfrm>
            <a:off x="-1" y="3073484"/>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latin typeface="Consolas" panose="020B0609020204030204" pitchFamily="49" charset="0"/>
            </a:endParaRPr>
          </a:p>
        </p:txBody>
      </p:sp>
      <p:sp>
        <p:nvSpPr>
          <p:cNvPr id="8" name="Marcador de contenido 7"/>
          <p:cNvSpPr>
            <a:spLocks noGrp="1"/>
          </p:cNvSpPr>
          <p:nvPr>
            <p:ph idx="1"/>
          </p:nvPr>
        </p:nvSpPr>
        <p:spPr/>
        <p:txBody>
          <a:bodyPr/>
          <a:lstStyle/>
          <a:p>
            <a:r>
              <a:rPr lang="es-AR" dirty="0"/>
              <a:t>¿Qué pasa si se invoca con un parámetro que no es de tipo </a:t>
            </a:r>
            <a:r>
              <a:rPr lang="es-AR" dirty="0">
                <a:latin typeface="Consolas" panose="020B0609020204030204" pitchFamily="49" charset="0"/>
              </a:rPr>
              <a:t>Fecha</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59</a:t>
            </a:fld>
            <a:endParaRPr lang="es-AR" dirty="0"/>
          </a:p>
        </p:txBody>
      </p:sp>
      <p:sp>
        <p:nvSpPr>
          <p:cNvPr id="13" name="Shape 87"/>
          <p:cNvSpPr/>
          <p:nvPr/>
        </p:nvSpPr>
        <p:spPr>
          <a:xfrm>
            <a:off x="3331029" y="4734190"/>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422660765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8"/>
          <p:cNvSpPr/>
          <p:nvPr/>
        </p:nvSpPr>
        <p:spPr>
          <a:xfrm>
            <a:off x="-1" y="3073484"/>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latin typeface="Consolas" panose="020B0609020204030204" pitchFamily="49" charset="0"/>
            </a:endParaRPr>
          </a:p>
        </p:txBody>
      </p:sp>
      <p:sp>
        <p:nvSpPr>
          <p:cNvPr id="8" name="Marcador de contenido 7"/>
          <p:cNvSpPr>
            <a:spLocks noGrp="1"/>
          </p:cNvSpPr>
          <p:nvPr>
            <p:ph idx="1"/>
          </p:nvPr>
        </p:nvSpPr>
        <p:spPr/>
        <p:txBody>
          <a:bodyPr/>
          <a:lstStyle/>
          <a:p>
            <a:r>
              <a:rPr lang="es-AR" dirty="0"/>
              <a:t>¿Qué pasa si se invoca con un parámetro que no es de tipo </a:t>
            </a:r>
            <a:r>
              <a:rPr lang="es-AR" dirty="0">
                <a:latin typeface="Consolas" panose="020B0609020204030204" pitchFamily="49" charset="0"/>
              </a:rPr>
              <a:t>Fecha</a:t>
            </a:r>
            <a:r>
              <a:rPr lang="es-AR" dirty="0"/>
              <a:t>?</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60</a:t>
            </a:fld>
            <a:endParaRPr lang="es-AR" dirty="0"/>
          </a:p>
        </p:txBody>
      </p:sp>
      <p:sp>
        <p:nvSpPr>
          <p:cNvPr id="11" name="Shape 87"/>
          <p:cNvSpPr/>
          <p:nvPr/>
        </p:nvSpPr>
        <p:spPr>
          <a:xfrm>
            <a:off x="3331029" y="4734190"/>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2" name="CuadroTexto 11"/>
          <p:cNvSpPr txBox="1"/>
          <p:nvPr/>
        </p:nvSpPr>
        <p:spPr>
          <a:xfrm>
            <a:off x="1899556" y="5141144"/>
            <a:ext cx="5386147" cy="1015663"/>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Va a generar un error en tiempo de ejecución!</a:t>
            </a:r>
          </a:p>
          <a:p>
            <a:pPr algn="ctr"/>
            <a:r>
              <a:rPr lang="es-AR" sz="2000" dirty="0">
                <a:latin typeface="Arial" panose="020B0604020202020204" pitchFamily="34" charset="0"/>
                <a:cs typeface="Arial" panose="020B0604020202020204" pitchFamily="34" charset="0"/>
              </a:rPr>
              <a:t>La definición de </a:t>
            </a:r>
            <a:r>
              <a:rPr lang="es-AR" sz="2000" dirty="0" err="1">
                <a:latin typeface="Consolas" panose="020B0609020204030204" pitchFamily="49" charset="0"/>
                <a:cs typeface="Arial" panose="020B0604020202020204" pitchFamily="34" charset="0"/>
              </a:rPr>
              <a:t>equals</a:t>
            </a:r>
            <a:r>
              <a:rPr lang="es-AR" sz="2000" dirty="0">
                <a:latin typeface="Arial" panose="020B0604020202020204" pitchFamily="34" charset="0"/>
                <a:cs typeface="Arial" panose="020B0604020202020204" pitchFamily="34" charset="0"/>
              </a:rPr>
              <a:t> aplicaba el casting siempre, sin preguntar si era posible!</a:t>
            </a:r>
          </a:p>
        </p:txBody>
      </p:sp>
    </p:spTree>
    <p:extLst>
      <p:ext uri="{BB962C8B-B14F-4D97-AF65-F5344CB8AC3E}">
        <p14:creationId xmlns:p14="http://schemas.microsoft.com/office/powerpoint/2010/main" val="2688481749"/>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 y="1836176"/>
            <a:ext cx="5883966"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boolean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null</a:t>
            </a:r>
            <a:r>
              <a:rPr lang="es-AR" dirty="0">
                <a:solidFill>
                  <a:srgbClr val="000088"/>
                </a:solidFill>
                <a:latin typeface="Consolas" panose="020B0609020204030204" pitchFamily="49" charset="0"/>
              </a:rPr>
              <a:t> ||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 </a:t>
            </a:r>
            <a:r>
              <a:rPr lang="es-AR" dirty="0" err="1">
                <a:solidFill>
                  <a:srgbClr val="000000"/>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false;</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boolean</a:t>
            </a:r>
            <a:r>
              <a:rPr lang="es-AR" dirty="0">
                <a:solidFill>
                  <a:srgbClr val="000000"/>
                </a:solidFill>
                <a:latin typeface="Consolas" panose="020B0609020204030204" pitchFamily="49" charset="0"/>
              </a:rPr>
              <a:t> iguales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false;</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f</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dia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&amp;&amp;</a:t>
            </a:r>
            <a:r>
              <a:rPr lang="es-AR" dirty="0">
                <a:solidFill>
                  <a:srgbClr val="0000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f</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mes</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&amp;&amp;</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f</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ni</a:t>
            </a:r>
            <a:r>
              <a:rPr lang="es-AR" dirty="0" err="1">
                <a:solidFill>
                  <a:srgbClr val="000000"/>
                </a:solidFill>
                <a:latin typeface="Consolas" panose="020B0609020204030204" pitchFamily="49" charset="0"/>
              </a:rPr>
              <a:t>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ni</a:t>
            </a:r>
            <a:r>
              <a:rPr lang="es-AR" dirty="0" err="1">
                <a:solidFill>
                  <a:srgbClr val="000000"/>
                </a:solidFill>
                <a:latin typeface="Consolas" panose="020B0609020204030204" pitchFamily="49" charset="0"/>
              </a:rPr>
              <a:t>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iguales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true;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iguales;</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61</a:t>
            </a:fld>
            <a:endParaRPr lang="es-AR" dirty="0"/>
          </a:p>
        </p:txBody>
      </p:sp>
      <p:sp>
        <p:nvSpPr>
          <p:cNvPr id="14" name="Rectángulo redondeado 13"/>
          <p:cNvSpPr/>
          <p:nvPr/>
        </p:nvSpPr>
        <p:spPr>
          <a:xfrm>
            <a:off x="2328122" y="2178081"/>
            <a:ext cx="2872528" cy="30322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8" name="Rectángulo 27"/>
          <p:cNvSpPr/>
          <p:nvPr/>
        </p:nvSpPr>
        <p:spPr>
          <a:xfrm>
            <a:off x="5374473" y="2028086"/>
            <a:ext cx="3563172" cy="1477328"/>
          </a:xfrm>
          <a:prstGeom prst="rect">
            <a:avLst/>
          </a:prstGeom>
        </p:spPr>
        <p:txBody>
          <a:bodyPr wrap="square">
            <a:spAutoFit/>
          </a:bodyPr>
          <a:lstStyle/>
          <a:p>
            <a:pPr algn="ctr">
              <a:buSzPct val="25000"/>
            </a:pPr>
            <a:r>
              <a:rPr lang="es-AR" dirty="0" err="1">
                <a:solidFill>
                  <a:srgbClr val="000000"/>
                </a:solidFill>
                <a:latin typeface="Consolas" panose="020B0609020204030204" pitchFamily="49" charset="0"/>
                <a:ea typeface="Arial"/>
                <a:cs typeface="Arial"/>
                <a:sym typeface="Arial"/>
              </a:rPr>
              <a:t>instanceOf</a:t>
            </a:r>
            <a:r>
              <a:rPr lang="es-AR" dirty="0">
                <a:solidFill>
                  <a:srgbClr val="000000"/>
                </a:solidFill>
                <a:latin typeface="Arial"/>
                <a:ea typeface="Arial"/>
                <a:cs typeface="Arial"/>
                <a:sym typeface="Arial"/>
              </a:rPr>
              <a:t> permite saber si el tipo del objeto es igual al tipo por el cual se pregunta. Si </a:t>
            </a:r>
            <a:r>
              <a:rPr lang="es-AR" dirty="0" err="1">
                <a:solidFill>
                  <a:srgbClr val="000000"/>
                </a:solidFill>
                <a:latin typeface="Consolas" panose="020B0609020204030204" pitchFamily="49" charset="0"/>
                <a:ea typeface="Arial"/>
                <a:cs typeface="Arial"/>
                <a:sym typeface="Arial"/>
              </a:rPr>
              <a:t>Object</a:t>
            </a:r>
            <a:r>
              <a:rPr lang="es-AR" dirty="0">
                <a:solidFill>
                  <a:srgbClr val="000000"/>
                </a:solidFill>
                <a:latin typeface="Arial"/>
                <a:ea typeface="Arial"/>
                <a:cs typeface="Arial"/>
                <a:sym typeface="Arial"/>
              </a:rPr>
              <a:t> o no es una </a:t>
            </a:r>
            <a:r>
              <a:rPr lang="es-AR" dirty="0">
                <a:solidFill>
                  <a:srgbClr val="000000"/>
                </a:solidFill>
                <a:latin typeface="Consolas" panose="020B0609020204030204" pitchFamily="49" charset="0"/>
                <a:ea typeface="Arial"/>
                <a:cs typeface="Arial"/>
                <a:sym typeface="Arial"/>
              </a:rPr>
              <a:t>Fecha</a:t>
            </a:r>
            <a:r>
              <a:rPr lang="es-AR" dirty="0">
                <a:solidFill>
                  <a:srgbClr val="000000"/>
                </a:solidFill>
                <a:latin typeface="Arial"/>
                <a:ea typeface="Arial"/>
                <a:cs typeface="Arial"/>
                <a:sym typeface="Arial"/>
              </a:rPr>
              <a:t>, no tiene sentido comparar!</a:t>
            </a:r>
          </a:p>
        </p:txBody>
      </p:sp>
      <p:sp>
        <p:nvSpPr>
          <p:cNvPr id="11" name="Shape 87"/>
          <p:cNvSpPr/>
          <p:nvPr/>
        </p:nvSpPr>
        <p:spPr>
          <a:xfrm>
            <a:off x="6459645" y="4784114"/>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5" name="Rectángulo 14"/>
          <p:cNvSpPr/>
          <p:nvPr/>
        </p:nvSpPr>
        <p:spPr>
          <a:xfrm>
            <a:off x="170176" y="4852897"/>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cxnSp>
        <p:nvCxnSpPr>
          <p:cNvPr id="12" name="Conector curvado 28"/>
          <p:cNvCxnSpPr/>
          <p:nvPr/>
        </p:nvCxnSpPr>
        <p:spPr>
          <a:xfrm rot="16200000" flipV="1">
            <a:off x="5100059" y="2430285"/>
            <a:ext cx="375006" cy="173823"/>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2614004"/>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 y="1836176"/>
            <a:ext cx="5883966" cy="2862322"/>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boolean</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o</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null</a:t>
            </a:r>
            <a:r>
              <a:rPr lang="es-AR" dirty="0">
                <a:solidFill>
                  <a:srgbClr val="000088"/>
                </a:solidFill>
                <a:latin typeface="Consolas" panose="020B0609020204030204" pitchFamily="49" charset="0"/>
              </a:rPr>
              <a:t> ||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 </a:t>
            </a:r>
            <a:r>
              <a:rPr lang="es-AR" dirty="0" err="1">
                <a:solidFill>
                  <a:srgbClr val="000000"/>
                </a:solidFill>
                <a:latin typeface="Consolas" panose="020B0609020204030204" pitchFamily="49" charset="0"/>
              </a:rPr>
              <a:t>instanceOf</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false;</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boolean</a:t>
            </a:r>
            <a:r>
              <a:rPr lang="es-AR" dirty="0">
                <a:solidFill>
                  <a:srgbClr val="000000"/>
                </a:solidFill>
                <a:latin typeface="Consolas" panose="020B0609020204030204" pitchFamily="49" charset="0"/>
              </a:rPr>
              <a:t> iguales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false;</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o;</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if</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f</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dia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&amp;&amp;</a:t>
            </a:r>
            <a:r>
              <a:rPr lang="es-AR" dirty="0">
                <a:solidFill>
                  <a:srgbClr val="000000"/>
                </a:solidFill>
                <a:latin typeface="Consolas" panose="020B0609020204030204" pitchFamily="49" charset="0"/>
              </a:rPr>
              <a:t> </a:t>
            </a:r>
          </a:p>
          <a:p>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f</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mes</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mes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&amp;&amp;</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f</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ni</a:t>
            </a:r>
            <a:r>
              <a:rPr lang="es-AR" dirty="0" err="1">
                <a:solidFill>
                  <a:srgbClr val="000000"/>
                </a:solidFill>
                <a:latin typeface="Consolas" panose="020B0609020204030204" pitchFamily="49" charset="0"/>
              </a:rPr>
              <a:t>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this</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a</a:t>
            </a:r>
            <a:r>
              <a:rPr lang="es-AR" dirty="0" err="1">
                <a:solidFill>
                  <a:srgbClr val="666600"/>
                </a:solidFill>
                <a:latin typeface="Consolas" panose="020B0609020204030204" pitchFamily="49" charset="0"/>
              </a:rPr>
              <a:t>ni</a:t>
            </a:r>
            <a:r>
              <a:rPr lang="es-AR" dirty="0" err="1">
                <a:solidFill>
                  <a:srgbClr val="000000"/>
                </a:solidFill>
                <a:latin typeface="Consolas" panose="020B0609020204030204" pitchFamily="49" charset="0"/>
              </a:rPr>
              <a:t>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iguales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true;</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iguales;</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Implementando </a:t>
            </a:r>
            <a:r>
              <a:rPr lang="es-AR" b="1" dirty="0" err="1">
                <a:latin typeface="Consolas" panose="020B0609020204030204" pitchFamily="49" charset="0"/>
              </a:rPr>
              <a:t>equals</a:t>
            </a:r>
            <a:endParaRPr lang="es-AR" b="1"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62</a:t>
            </a:fld>
            <a:endParaRPr lang="es-AR" dirty="0"/>
          </a:p>
        </p:txBody>
      </p:sp>
      <p:sp>
        <p:nvSpPr>
          <p:cNvPr id="14" name="Rectángulo redondeado 13"/>
          <p:cNvSpPr/>
          <p:nvPr/>
        </p:nvSpPr>
        <p:spPr>
          <a:xfrm>
            <a:off x="2328122" y="2178081"/>
            <a:ext cx="2872528" cy="30322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8" name="Rectángulo 27"/>
          <p:cNvSpPr/>
          <p:nvPr/>
        </p:nvSpPr>
        <p:spPr>
          <a:xfrm>
            <a:off x="5374473" y="2028086"/>
            <a:ext cx="3563172" cy="1477328"/>
          </a:xfrm>
          <a:prstGeom prst="rect">
            <a:avLst/>
          </a:prstGeom>
        </p:spPr>
        <p:txBody>
          <a:bodyPr wrap="square">
            <a:spAutoFit/>
          </a:bodyPr>
          <a:lstStyle/>
          <a:p>
            <a:pPr algn="ctr">
              <a:buSzPct val="25000"/>
            </a:pPr>
            <a:r>
              <a:rPr lang="es-AR" dirty="0" err="1">
                <a:solidFill>
                  <a:srgbClr val="000000"/>
                </a:solidFill>
                <a:latin typeface="Consolas" panose="020B0609020204030204" pitchFamily="49" charset="0"/>
                <a:ea typeface="Arial"/>
                <a:cs typeface="Arial"/>
                <a:sym typeface="Arial"/>
              </a:rPr>
              <a:t>instanceOf</a:t>
            </a:r>
            <a:r>
              <a:rPr lang="es-AR" dirty="0">
                <a:solidFill>
                  <a:srgbClr val="000000"/>
                </a:solidFill>
                <a:latin typeface="Arial"/>
                <a:ea typeface="Arial"/>
                <a:cs typeface="Arial"/>
                <a:sym typeface="Arial"/>
              </a:rPr>
              <a:t> permite saber si el tipo del objeto es igual al tipo por el cual se pregunta. Si </a:t>
            </a:r>
            <a:r>
              <a:rPr lang="es-AR" dirty="0" err="1">
                <a:solidFill>
                  <a:srgbClr val="000000"/>
                </a:solidFill>
                <a:latin typeface="Consolas" panose="020B0609020204030204" pitchFamily="49" charset="0"/>
                <a:ea typeface="Arial"/>
                <a:cs typeface="Arial"/>
                <a:sym typeface="Arial"/>
              </a:rPr>
              <a:t>Object</a:t>
            </a:r>
            <a:r>
              <a:rPr lang="es-AR" dirty="0">
                <a:solidFill>
                  <a:srgbClr val="000000"/>
                </a:solidFill>
                <a:latin typeface="Arial"/>
                <a:ea typeface="Arial"/>
                <a:cs typeface="Arial"/>
                <a:sym typeface="Arial"/>
              </a:rPr>
              <a:t> o no es una </a:t>
            </a:r>
            <a:r>
              <a:rPr lang="es-AR" dirty="0">
                <a:solidFill>
                  <a:srgbClr val="000000"/>
                </a:solidFill>
                <a:latin typeface="Consolas" panose="020B0609020204030204" pitchFamily="49" charset="0"/>
                <a:ea typeface="Arial"/>
                <a:cs typeface="Arial"/>
                <a:sym typeface="Arial"/>
              </a:rPr>
              <a:t>Fecha</a:t>
            </a:r>
            <a:r>
              <a:rPr lang="es-AR" dirty="0">
                <a:solidFill>
                  <a:srgbClr val="000000"/>
                </a:solidFill>
                <a:latin typeface="Arial"/>
                <a:ea typeface="Arial"/>
                <a:cs typeface="Arial"/>
                <a:sym typeface="Arial"/>
              </a:rPr>
              <a:t>, no tiene sentido comparar!</a:t>
            </a:r>
          </a:p>
        </p:txBody>
      </p:sp>
      <p:cxnSp>
        <p:nvCxnSpPr>
          <p:cNvPr id="29" name="Conector curvado 28"/>
          <p:cNvCxnSpPr>
            <a:endCxn id="14" idx="3"/>
          </p:cNvCxnSpPr>
          <p:nvPr/>
        </p:nvCxnSpPr>
        <p:spPr>
          <a:xfrm rot="16200000" flipV="1">
            <a:off x="5100059" y="2430285"/>
            <a:ext cx="375006" cy="173823"/>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Shape 87"/>
          <p:cNvSpPr/>
          <p:nvPr/>
        </p:nvSpPr>
        <p:spPr>
          <a:xfrm>
            <a:off x="6459645" y="4784114"/>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2" name="CuadroTexto 11"/>
          <p:cNvSpPr txBox="1"/>
          <p:nvPr/>
        </p:nvSpPr>
        <p:spPr>
          <a:xfrm>
            <a:off x="6983106" y="5457794"/>
            <a:ext cx="1046922" cy="707886"/>
          </a:xfrm>
          <a:prstGeom prst="rect">
            <a:avLst/>
          </a:prstGeom>
          <a:noFill/>
        </p:spPr>
        <p:txBody>
          <a:bodyPr wrap="square" rtlCol="0">
            <a:spAutoFit/>
          </a:bodyPr>
          <a:lstStyle/>
          <a:p>
            <a:pPr algn="ctr"/>
            <a:r>
              <a:rPr lang="es-AR" sz="2000" dirty="0">
                <a:latin typeface="Consolas" panose="020B0609020204030204" pitchFamily="49" charset="0"/>
              </a:rPr>
              <a:t>false</a:t>
            </a:r>
          </a:p>
          <a:p>
            <a:pPr algn="ctr"/>
            <a:r>
              <a:rPr lang="es-AR" sz="2000" dirty="0">
                <a:latin typeface="Consolas" panose="020B0609020204030204" pitchFamily="49" charset="0"/>
              </a:rPr>
              <a:t>false</a:t>
            </a:r>
          </a:p>
        </p:txBody>
      </p:sp>
      <p:sp>
        <p:nvSpPr>
          <p:cNvPr id="15" name="Rectángulo 14"/>
          <p:cNvSpPr/>
          <p:nvPr/>
        </p:nvSpPr>
        <p:spPr>
          <a:xfrm>
            <a:off x="170176" y="4852897"/>
            <a:ext cx="5713789" cy="1754326"/>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12</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8</a:t>
            </a:r>
            <a:r>
              <a:rPr lang="es-AR" dirty="0">
                <a:solidFill>
                  <a:srgbClr val="666600"/>
                </a:solidFill>
                <a:latin typeface="Consolas" panose="020B0609020204030204" pitchFamily="49" charset="0"/>
              </a:rPr>
              <a:t>,</a:t>
            </a:r>
            <a:r>
              <a:rPr lang="es-AR" dirty="0">
                <a:solidFill>
                  <a:srgbClr val="006666"/>
                </a:solidFill>
                <a:latin typeface="Consolas" panose="020B0609020204030204" pitchFamily="49" charset="0"/>
              </a:rPr>
              <a:t>1989</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f2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Object</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 </a:t>
            </a:r>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equals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f2</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f2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4171855625"/>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de Métodos</a:t>
            </a:r>
          </a:p>
        </p:txBody>
      </p:sp>
      <p:sp>
        <p:nvSpPr>
          <p:cNvPr id="3" name="Marcador de contenido 2"/>
          <p:cNvSpPr>
            <a:spLocks noGrp="1"/>
          </p:cNvSpPr>
          <p:nvPr>
            <p:ph idx="1"/>
          </p:nvPr>
        </p:nvSpPr>
        <p:spPr/>
        <p:txBody>
          <a:bodyPr>
            <a:normAutofit/>
          </a:bodyPr>
          <a:lstStyle/>
          <a:p>
            <a:pPr>
              <a:buClr>
                <a:srgbClr val="000000"/>
              </a:buClr>
              <a:buSzPct val="100000"/>
            </a:pPr>
            <a:r>
              <a:rPr lang="es-AR" dirty="0">
                <a:sym typeface="Arial"/>
              </a:rPr>
              <a:t>Es la definición en una misma clase de múltiples métodos con el </a:t>
            </a:r>
            <a:r>
              <a:rPr lang="es-AR" b="1" dirty="0">
                <a:sym typeface="Arial"/>
              </a:rPr>
              <a:t>mismo nombre </a:t>
            </a:r>
            <a:r>
              <a:rPr lang="es-AR" dirty="0">
                <a:sym typeface="Arial"/>
              </a:rPr>
              <a:t>pero argumentos diferentes. </a:t>
            </a:r>
          </a:p>
          <a:p>
            <a:pPr lvl="1">
              <a:buClr>
                <a:srgbClr val="000000"/>
              </a:buClr>
              <a:buSzPct val="100000"/>
            </a:pPr>
            <a:r>
              <a:rPr lang="es-AR" dirty="0">
                <a:sym typeface="Arial"/>
              </a:rPr>
              <a:t>Tienen el mismo nombre y el mismo tipo de retorno, pero varían en la cantidad, tipo y orden de sus argumentos.</a:t>
            </a:r>
          </a:p>
          <a:p>
            <a:pPr>
              <a:buClr>
                <a:srgbClr val="000000"/>
              </a:buClr>
              <a:buSzPct val="100000"/>
            </a:pPr>
            <a:endParaRPr lang="es-AR" dirty="0">
              <a:sym typeface="Arial"/>
            </a:endParaRPr>
          </a:p>
          <a:p>
            <a:pPr>
              <a:buClr>
                <a:srgbClr val="000000"/>
              </a:buClr>
              <a:buSzPct val="100000"/>
            </a:pPr>
            <a:r>
              <a:rPr lang="es-AR" dirty="0">
                <a:sym typeface="Arial"/>
              </a:rPr>
              <a:t>Un método sobre-cargado tiene implementaciones diferentes dependiendo de sus argumentos. </a:t>
            </a:r>
          </a:p>
          <a:p>
            <a:pPr marL="405909" indent="-405909" algn="just">
              <a:buClr>
                <a:srgbClr val="000000"/>
              </a:buClr>
              <a:buSzPct val="45000"/>
              <a:buFont typeface="Noto Sans Symbols"/>
              <a:buChar char="■"/>
            </a:pPr>
            <a:endParaRPr lang="es-AR" dirty="0">
              <a:solidFill>
                <a:srgbClr val="000000"/>
              </a:solidFill>
              <a:latin typeface="Arial"/>
              <a:ea typeface="Arial"/>
              <a:cs typeface="Arial"/>
              <a:sym typeface="Arial"/>
            </a:endParaRPr>
          </a:p>
          <a:p>
            <a:pPr marL="405909" indent="-405909" algn="just">
              <a:buClr>
                <a:srgbClr val="000000"/>
              </a:buClr>
              <a:buSzPct val="45000"/>
              <a:buFont typeface="Noto Sans Symbols"/>
              <a:buChar char="■"/>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63</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708523"/>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de Métodos</a:t>
            </a:r>
          </a:p>
        </p:txBody>
      </p:sp>
      <p:sp>
        <p:nvSpPr>
          <p:cNvPr id="3" name="Marcador de contenido 2"/>
          <p:cNvSpPr>
            <a:spLocks noGrp="1"/>
          </p:cNvSpPr>
          <p:nvPr>
            <p:ph idx="1"/>
          </p:nvPr>
        </p:nvSpPr>
        <p:spPr/>
        <p:txBody>
          <a:bodyPr/>
          <a:lstStyle/>
          <a:p>
            <a:r>
              <a:rPr lang="es-AR" dirty="0"/>
              <a:t>Un método sobre-cargado es un método diferente que tiene el mismo nombre.</a:t>
            </a:r>
          </a:p>
          <a:p>
            <a:endParaRPr lang="es-AR" dirty="0"/>
          </a:p>
          <a:p>
            <a:r>
              <a:rPr lang="es-AR" b="1" dirty="0"/>
              <a:t>NO</a:t>
            </a:r>
            <a:r>
              <a:rPr lang="es-AR" dirty="0"/>
              <a:t> está relacionado con herencia ni polimorfismo.</a:t>
            </a:r>
          </a:p>
          <a:p>
            <a:endParaRPr lang="es-AR" dirty="0"/>
          </a:p>
          <a:p>
            <a:pPr marL="0" indent="0" algn="ctr">
              <a:buNone/>
            </a:pPr>
            <a:r>
              <a:rPr lang="es-AR" b="1" dirty="0">
                <a:solidFill>
                  <a:srgbClr val="FF0000"/>
                </a:solidFill>
              </a:rPr>
              <a:t>Sobre-carga != Sobre-escritura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64</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4891219"/>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de Métodos</a:t>
            </a:r>
          </a:p>
        </p:txBody>
      </p:sp>
      <p:sp>
        <p:nvSpPr>
          <p:cNvPr id="3" name="Marcador de contenido 2"/>
          <p:cNvSpPr>
            <a:spLocks noGrp="1"/>
          </p:cNvSpPr>
          <p:nvPr>
            <p:ph idx="1"/>
          </p:nvPr>
        </p:nvSpPr>
        <p:spPr/>
        <p:txBody>
          <a:bodyPr>
            <a:normAutofit lnSpcReduction="10000"/>
          </a:bodyPr>
          <a:lstStyle/>
          <a:p>
            <a:r>
              <a:rPr lang="es-AR" dirty="0"/>
              <a:t>Tipos de retorno pueden ser diferentes.</a:t>
            </a:r>
          </a:p>
          <a:p>
            <a:pPr lvl="1"/>
            <a:r>
              <a:rPr lang="es-AR" dirty="0"/>
              <a:t>Siempre y cuando los argumentos sean diferentes.</a:t>
            </a:r>
          </a:p>
          <a:p>
            <a:endParaRPr lang="es-AR" dirty="0"/>
          </a:p>
          <a:p>
            <a:r>
              <a:rPr lang="es-AR" b="1" dirty="0"/>
              <a:t>NO</a:t>
            </a:r>
            <a:r>
              <a:rPr lang="es-AR" dirty="0"/>
              <a:t> se puede cambiar SOLO el tipo de retorno.</a:t>
            </a:r>
          </a:p>
          <a:p>
            <a:pPr lvl="1"/>
            <a:r>
              <a:rPr lang="es-AR" dirty="0"/>
              <a:t>Si solo se cambia el retorno, el compilador asume que se quiere hacer una sobre-escritura. Solo funcionará si el Nuevo tipo es sub-tipo del declarado en la </a:t>
            </a:r>
            <a:r>
              <a:rPr lang="es-AR" dirty="0" err="1"/>
              <a:t>super</a:t>
            </a:r>
            <a:r>
              <a:rPr lang="es-AR" dirty="0"/>
              <a:t>-clase.</a:t>
            </a:r>
          </a:p>
          <a:p>
            <a:endParaRPr lang="es-AR" dirty="0"/>
          </a:p>
          <a:p>
            <a:r>
              <a:rPr lang="es-AR" dirty="0"/>
              <a:t>Se puede cambiar el modificador de acceso.</a:t>
            </a:r>
          </a:p>
          <a:p>
            <a:pPr lvl="1"/>
            <a:r>
              <a:rPr lang="es-AR" dirty="0"/>
              <a:t>Se puede aumentar o restringir el acceso.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65</a:t>
            </a:fld>
            <a:endParaRPr lang="es-AR" dirty="0"/>
          </a:p>
        </p:txBody>
      </p:sp>
      <p:pic>
        <p:nvPicPr>
          <p:cNvPr id="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243279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de Métodos</a:t>
            </a:r>
            <a:r>
              <a:rPr lang="es-AR" dirty="0"/>
              <a:t/>
            </a:r>
            <a:br>
              <a:rPr lang="es-AR" dirty="0"/>
            </a:br>
            <a:r>
              <a:rPr lang="es-AR" sz="2800" i="1" dirty="0"/>
              <a:t>Ejemplos Válidos</a:t>
            </a:r>
          </a:p>
        </p:txBody>
      </p:sp>
      <p:sp>
        <p:nvSpPr>
          <p:cNvPr id="3" name="Marcador de contenido 2"/>
          <p:cNvSpPr>
            <a:spLocks noGrp="1"/>
          </p:cNvSpPr>
          <p:nvPr>
            <p:ph idx="1"/>
          </p:nvPr>
        </p:nvSpPr>
        <p:spPr/>
        <p:txBody>
          <a:bodyPr>
            <a:normAutofit/>
          </a:bodyPr>
          <a:lstStyle/>
          <a:p>
            <a:pPr marL="405909" indent="-405909" algn="just">
              <a:buClr>
                <a:srgbClr val="000000"/>
              </a:buClr>
              <a:buSzPct val="45000"/>
              <a:buFont typeface="Noto Sans Symbols"/>
              <a:buChar char="■"/>
            </a:pPr>
            <a:endParaRPr lang="es-AR" dirty="0">
              <a:solidFill>
                <a:srgbClr val="000000"/>
              </a:solidFill>
              <a:latin typeface="Arial"/>
              <a:ea typeface="Arial"/>
              <a:cs typeface="Arial"/>
              <a:sym typeface="Arial"/>
            </a:endParaRPr>
          </a:p>
          <a:p>
            <a:pPr marL="405909" indent="-405909" algn="just">
              <a:buClr>
                <a:srgbClr val="000000"/>
              </a:buClr>
              <a:buSzPct val="45000"/>
              <a:buFont typeface="Noto Sans Symbols"/>
              <a:buChar char="■"/>
            </a:pPr>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66</a:t>
            </a:fld>
            <a:endParaRPr lang="es-AR" dirty="0"/>
          </a:p>
        </p:txBody>
      </p:sp>
      <p:sp>
        <p:nvSpPr>
          <p:cNvPr id="7" name="Rectángulo 6"/>
          <p:cNvSpPr/>
          <p:nvPr/>
        </p:nvSpPr>
        <p:spPr>
          <a:xfrm>
            <a:off x="628650" y="1935012"/>
            <a:ext cx="6917634"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SobreCargas</a:t>
            </a:r>
            <a:r>
              <a:rPr lang="es-AR" dirty="0">
                <a:solidFill>
                  <a:srgbClr val="660066"/>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id;</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addNums</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b;</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addNums</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double</a:t>
            </a:r>
            <a:r>
              <a:rPr lang="es-AR" dirty="0">
                <a:solidFill>
                  <a:srgbClr val="000000"/>
                </a:solidFill>
                <a:latin typeface="Consolas" panose="020B0609020204030204" pitchFamily="49" charset="0"/>
              </a:rPr>
              <a:t> b</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b;</a:t>
            </a:r>
            <a:endParaRPr lang="es-AR" dirty="0"/>
          </a:p>
          <a:p>
            <a:r>
              <a:rPr lang="es-AR" dirty="0">
                <a:solidFill>
                  <a:srgbClr val="000000"/>
                </a:solidFill>
                <a:latin typeface="Consolas" panose="020B0609020204030204" pitchFamily="49" charset="0"/>
              </a:rPr>
              <a:t>  }</a:t>
            </a:r>
            <a:endParaRPr lang="es-AR" dirty="0"/>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setID</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id</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id;</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setID</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idNumerico</a:t>
            </a:r>
            <a:r>
              <a:rPr lang="es-AR" dirty="0">
                <a:solidFill>
                  <a:srgbClr val="0000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this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id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valueOf</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idNumerico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12" name="Rectángulo redondeado 11"/>
          <p:cNvSpPr/>
          <p:nvPr/>
        </p:nvSpPr>
        <p:spPr>
          <a:xfrm>
            <a:off x="799093" y="2812241"/>
            <a:ext cx="5508942" cy="166699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3" name="Rectángulo redondeado 12"/>
          <p:cNvSpPr/>
          <p:nvPr/>
        </p:nvSpPr>
        <p:spPr>
          <a:xfrm>
            <a:off x="799093" y="4717459"/>
            <a:ext cx="5508942" cy="166699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789068791"/>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89937" y="1916833"/>
            <a:ext cx="5367825" cy="4524315"/>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Hola{</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print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print</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nombre</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“Hola"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nombre</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Hola </a:t>
            </a:r>
            <a:r>
              <a:rPr lang="es-AR" dirty="0" err="1">
                <a:solidFill>
                  <a:srgbClr val="000000"/>
                </a:solidFill>
                <a:latin typeface="Consolas" panose="020B0609020204030204" pitchFamily="49" charset="0"/>
              </a:rPr>
              <a:t>printer</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Hola</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printer</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print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printer</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print</a:t>
            </a:r>
            <a:r>
              <a:rPr lang="es-AR" dirty="0">
                <a:solidFill>
                  <a:srgbClr val="666600"/>
                </a:solidFill>
                <a:latin typeface="Consolas" panose="020B0609020204030204" pitchFamily="49" charset="0"/>
              </a:rPr>
              <a:t>(</a:t>
            </a:r>
            <a:r>
              <a:rPr lang="es-AR" dirty="0">
                <a:solidFill>
                  <a:srgbClr val="008800"/>
                </a:solidFill>
                <a:latin typeface="Consolas" panose="020B0609020204030204" pitchFamily="49" charset="0"/>
              </a:rPr>
              <a:t>“Usuario"</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Sobre-carga de Métodos</a:t>
            </a:r>
            <a:r>
              <a:rPr lang="es-AR" dirty="0"/>
              <a:t/>
            </a:r>
            <a:br>
              <a:rPr lang="es-AR" dirty="0"/>
            </a:br>
            <a:r>
              <a:rPr lang="es-AR" sz="2800" i="1" dirty="0"/>
              <a:t>Ejemplo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67</a:t>
            </a:fld>
            <a:endParaRPr lang="es-AR" dirty="0"/>
          </a:p>
        </p:txBody>
      </p:sp>
      <p:sp>
        <p:nvSpPr>
          <p:cNvPr id="9" name="Rectángulo 8"/>
          <p:cNvSpPr/>
          <p:nvPr/>
        </p:nvSpPr>
        <p:spPr>
          <a:xfrm>
            <a:off x="5119049" y="2119492"/>
            <a:ext cx="3635504" cy="1938992"/>
          </a:xfrm>
          <a:prstGeom prst="rect">
            <a:avLst/>
          </a:prstGeom>
        </p:spPr>
        <p:txBody>
          <a:bodyPr wrap="square">
            <a:spAutoFit/>
          </a:bodyPr>
          <a:lstStyle/>
          <a:p>
            <a:pPr algn="ctr"/>
            <a:r>
              <a:rPr lang="es-AR" sz="2000" dirty="0">
                <a:latin typeface="Arial" panose="020B0604020202020204" pitchFamily="34" charset="0"/>
                <a:cs typeface="Arial" panose="020B0604020202020204" pitchFamily="34" charset="0"/>
              </a:rPr>
              <a:t>Un método toma un argumento </a:t>
            </a:r>
            <a:r>
              <a:rPr lang="es-AR" sz="2000" dirty="0" err="1">
                <a:latin typeface="Consolas" panose="020B0609020204030204" pitchFamily="49" charset="0"/>
                <a:cs typeface="Arial" panose="020B0604020202020204" pitchFamily="34" charset="0"/>
              </a:rPr>
              <a:t>String</a:t>
            </a:r>
            <a:r>
              <a:rPr lang="es-AR" sz="2000" dirty="0">
                <a:latin typeface="Arial" panose="020B0604020202020204" pitchFamily="34" charset="0"/>
                <a:cs typeface="Arial" panose="020B0604020202020204" pitchFamily="34" charset="0"/>
              </a:rPr>
              <a:t> y el otro ninguno. Los métodos son invocados de acuerdo a si el usuario provee un parámetro o no al invocar el método.</a:t>
            </a:r>
          </a:p>
        </p:txBody>
      </p:sp>
      <p:sp>
        <p:nvSpPr>
          <p:cNvPr id="10" name="Rectángulo 9"/>
          <p:cNvSpPr/>
          <p:nvPr/>
        </p:nvSpPr>
        <p:spPr>
          <a:xfrm>
            <a:off x="5951405" y="5315947"/>
            <a:ext cx="2184390" cy="707886"/>
          </a:xfrm>
          <a:prstGeom prst="rect">
            <a:avLst/>
          </a:prstGeom>
        </p:spPr>
        <p:txBody>
          <a:bodyPr wrap="square">
            <a:spAutoFit/>
          </a:bodyPr>
          <a:lstStyle/>
          <a:p>
            <a:pPr fontAlgn="base"/>
            <a:r>
              <a:rPr lang="es-AR" sz="2000" dirty="0">
                <a:latin typeface="Consolas" panose="020B0609020204030204" pitchFamily="49" charset="0"/>
              </a:rPr>
              <a:t>Hola</a:t>
            </a:r>
          </a:p>
          <a:p>
            <a:pPr fontAlgn="base"/>
            <a:r>
              <a:rPr lang="es-AR" sz="2000" dirty="0">
                <a:latin typeface="Consolas" panose="020B0609020204030204" pitchFamily="49" charset="0"/>
              </a:rPr>
              <a:t>Hola Usuario</a:t>
            </a:r>
            <a:endParaRPr lang="es-AR" sz="2000" b="0" u="none" strike="noStrike" dirty="0">
              <a:effectLst/>
              <a:latin typeface="Consolas" panose="020B0609020204030204" pitchFamily="49" charset="0"/>
            </a:endParaRPr>
          </a:p>
        </p:txBody>
      </p:sp>
      <p:sp>
        <p:nvSpPr>
          <p:cNvPr id="12" name="Rectángulo redondeado 11"/>
          <p:cNvSpPr/>
          <p:nvPr/>
        </p:nvSpPr>
        <p:spPr>
          <a:xfrm>
            <a:off x="474308" y="3603645"/>
            <a:ext cx="4251097" cy="30322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Shape 87"/>
          <p:cNvSpPr/>
          <p:nvPr/>
        </p:nvSpPr>
        <p:spPr>
          <a:xfrm>
            <a:off x="6034263" y="4403754"/>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5" name="Rectángulo redondeado 14"/>
          <p:cNvSpPr/>
          <p:nvPr/>
        </p:nvSpPr>
        <p:spPr>
          <a:xfrm>
            <a:off x="376612" y="2496274"/>
            <a:ext cx="2816168" cy="30322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250867807"/>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de Métodos</a:t>
            </a:r>
          </a:p>
        </p:txBody>
      </p:sp>
      <p:sp>
        <p:nvSpPr>
          <p:cNvPr id="3" name="Marcador de contenido 2"/>
          <p:cNvSpPr>
            <a:spLocks noGrp="1"/>
          </p:cNvSpPr>
          <p:nvPr>
            <p:ph idx="1"/>
          </p:nvPr>
        </p:nvSpPr>
        <p:spPr/>
        <p:txBody>
          <a:bodyPr/>
          <a:lstStyle/>
          <a:p>
            <a:r>
              <a:rPr lang="es-AR" dirty="0"/>
              <a:t>Los métodos pueden ser sobre-cargados en las sub-clases.</a:t>
            </a:r>
          </a:p>
          <a:p>
            <a:endParaRPr lang="es-AR" dirty="0"/>
          </a:p>
          <a:p>
            <a:pPr marL="0" indent="0" algn="ctr">
              <a:buNone/>
            </a:pPr>
            <a:r>
              <a:rPr lang="es-AR" dirty="0"/>
              <a:t> </a:t>
            </a:r>
            <a:r>
              <a:rPr lang="es-AR" b="1" dirty="0"/>
              <a:t>¿Cómo distinguir entre la sobre-carga y la sobre-escritura?</a:t>
            </a:r>
          </a:p>
          <a:p>
            <a:pPr marL="0" indent="0" algn="ctr">
              <a:buNone/>
            </a:pPr>
            <a:endParaRPr lang="es-AR" b="1" dirty="0"/>
          </a:p>
          <a:p>
            <a:pPr marL="0" indent="0" algn="ctr">
              <a:buNone/>
            </a:pPr>
            <a:r>
              <a:rPr lang="es-AR" b="1" dirty="0"/>
              <a:t>Analizar los parámetros!</a:t>
            </a:r>
          </a:p>
          <a:p>
            <a:pPr marL="0" indent="0" algn="ctr">
              <a:buNone/>
            </a:pPr>
            <a:r>
              <a:rPr lang="es-AR" b="1" dirty="0"/>
              <a:t>En los métodos sobre-cargados cambiarán!</a:t>
            </a:r>
          </a:p>
          <a:p>
            <a:pPr lvl="1"/>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68</a:t>
            </a:fld>
            <a:endParaRPr lang="es-AR" dirty="0"/>
          </a:p>
        </p:txBody>
      </p:sp>
    </p:spTree>
    <p:extLst>
      <p:ext uri="{BB962C8B-B14F-4D97-AF65-F5344CB8AC3E}">
        <p14:creationId xmlns:p14="http://schemas.microsoft.com/office/powerpoint/2010/main" val="688850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6</a:t>
            </a:fld>
            <a:endParaRPr lang="es-ES_tradnl"/>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sp>
        <p:nvSpPr>
          <p:cNvPr id="4" name="Título 1"/>
          <p:cNvSpPr>
            <a:spLocks noGrp="1"/>
          </p:cNvSpPr>
          <p:nvPr>
            <p:ph type="title"/>
          </p:nvPr>
        </p:nvSpPr>
        <p:spPr>
          <a:xfrm>
            <a:off x="628650" y="900000"/>
            <a:ext cx="7886700" cy="1220315"/>
          </a:xfrm>
        </p:spPr>
        <p:txBody>
          <a:bodyPr>
            <a:normAutofit/>
          </a:bodyPr>
          <a:lstStyle/>
          <a:p>
            <a:r>
              <a:rPr lang="es-ES_tradnl" b="1" dirty="0" smtClean="0"/>
              <a:t>Ejercicio 1</a:t>
            </a:r>
            <a:r>
              <a:rPr lang="es-ES_tradnl" dirty="0" smtClean="0"/>
              <a:t/>
            </a:r>
            <a:br>
              <a:rPr lang="es-ES_tradnl" dirty="0" smtClean="0"/>
            </a:br>
            <a:r>
              <a:rPr lang="es-ES_tradnl" sz="2800" i="1" dirty="0" smtClean="0"/>
              <a:t>Problema: Sistema de Cursadas</a:t>
            </a:r>
            <a:endParaRPr lang="es-ES_tradnl" sz="3100" i="1" dirty="0"/>
          </a:p>
        </p:txBody>
      </p:sp>
      <p:sp>
        <p:nvSpPr>
          <p:cNvPr id="2" name="Rectángulo 1"/>
          <p:cNvSpPr/>
          <p:nvPr/>
        </p:nvSpPr>
        <p:spPr>
          <a:xfrm>
            <a:off x="2286000" y="2828836"/>
            <a:ext cx="4572000" cy="2031325"/>
          </a:xfrm>
          <a:prstGeom prst="rect">
            <a:avLst/>
          </a:prstGeom>
        </p:spPr>
        <p:txBody>
          <a:bodyPr>
            <a:spAutoFit/>
          </a:bodyPr>
          <a:lstStyle/>
          <a:p>
            <a:r>
              <a:rPr lang="es-ES_tradnl" dirty="0" err="1">
                <a:solidFill>
                  <a:srgbClr val="0000E6"/>
                </a:solidFill>
              </a:rPr>
              <a:t>public</a:t>
            </a:r>
            <a:r>
              <a:rPr lang="es-ES_tradnl" dirty="0"/>
              <a:t> </a:t>
            </a:r>
            <a:r>
              <a:rPr lang="es-ES_tradnl" dirty="0" err="1">
                <a:solidFill>
                  <a:srgbClr val="0000E6"/>
                </a:solidFill>
              </a:rPr>
              <a:t>class</a:t>
            </a:r>
            <a:r>
              <a:rPr lang="es-ES_tradnl" dirty="0"/>
              <a:t> </a:t>
            </a:r>
            <a:r>
              <a:rPr lang="es-ES_tradnl" b="1" dirty="0" err="1">
                <a:latin typeface="Monospaced" charset="0"/>
              </a:rPr>
              <a:t>AdministradorDeInscripciones</a:t>
            </a:r>
            <a:r>
              <a:rPr lang="es-ES_tradnl" dirty="0"/>
              <a:t> </a:t>
            </a:r>
            <a:r>
              <a:rPr lang="es-ES_tradnl" dirty="0" smtClean="0"/>
              <a:t>{</a:t>
            </a:r>
          </a:p>
          <a:p>
            <a:r>
              <a:rPr lang="es-ES_tradnl" dirty="0"/>
              <a:t> </a:t>
            </a:r>
            <a:r>
              <a:rPr lang="es-ES_tradnl" dirty="0" smtClean="0"/>
              <a:t> </a:t>
            </a:r>
            <a:r>
              <a:rPr lang="es-ES_tradnl" dirty="0" err="1">
                <a:solidFill>
                  <a:srgbClr val="0000E6"/>
                </a:solidFill>
              </a:rPr>
              <a:t>private</a:t>
            </a:r>
            <a:r>
              <a:rPr lang="es-ES_tradnl" dirty="0"/>
              <a:t> </a:t>
            </a:r>
            <a:r>
              <a:rPr lang="es-ES_tradnl" dirty="0" err="1"/>
              <a:t>List</a:t>
            </a:r>
            <a:r>
              <a:rPr lang="es-ES_tradnl" dirty="0"/>
              <a:t>&lt;Carrera&gt; </a:t>
            </a:r>
            <a:r>
              <a:rPr lang="es-ES_tradnl" dirty="0">
                <a:solidFill>
                  <a:srgbClr val="009900"/>
                </a:solidFill>
              </a:rPr>
              <a:t>carreras</a:t>
            </a:r>
            <a:r>
              <a:rPr lang="es-ES_tradnl" dirty="0"/>
              <a:t>; </a:t>
            </a:r>
            <a:endParaRPr lang="es-ES_tradnl" dirty="0" smtClean="0"/>
          </a:p>
          <a:p>
            <a:endParaRPr lang="es-ES_tradnl" dirty="0">
              <a:solidFill>
                <a:srgbClr val="0000E6"/>
              </a:solidFill>
            </a:endParaRPr>
          </a:p>
          <a:p>
            <a:r>
              <a:rPr lang="es-ES_tradnl" dirty="0" smtClean="0">
                <a:solidFill>
                  <a:srgbClr val="0000E6"/>
                </a:solidFill>
              </a:rPr>
              <a:t>  </a:t>
            </a:r>
            <a:r>
              <a:rPr lang="es-ES_tradnl" dirty="0" err="1" smtClean="0">
                <a:solidFill>
                  <a:srgbClr val="0000E6"/>
                </a:solidFill>
              </a:rPr>
              <a:t>public</a:t>
            </a:r>
            <a:r>
              <a:rPr lang="es-ES_tradnl" dirty="0" smtClean="0"/>
              <a:t> </a:t>
            </a:r>
            <a:r>
              <a:rPr lang="es-ES_tradnl" dirty="0" err="1">
                <a:solidFill>
                  <a:srgbClr val="0000E6"/>
                </a:solidFill>
              </a:rPr>
              <a:t>void</a:t>
            </a:r>
            <a:r>
              <a:rPr lang="es-ES_tradnl" dirty="0"/>
              <a:t> </a:t>
            </a:r>
            <a:r>
              <a:rPr lang="es-ES_tradnl" b="1" dirty="0" err="1">
                <a:latin typeface="Monospaced" charset="0"/>
              </a:rPr>
              <a:t>inscribirCarrera</a:t>
            </a:r>
            <a:r>
              <a:rPr lang="es-ES_tradnl" dirty="0"/>
              <a:t>(</a:t>
            </a:r>
            <a:r>
              <a:rPr lang="es-ES_tradnl" dirty="0" err="1"/>
              <a:t>String</a:t>
            </a:r>
            <a:r>
              <a:rPr lang="es-ES_tradnl" dirty="0"/>
              <a:t> carrera){ </a:t>
            </a:r>
            <a:endParaRPr lang="es-ES_tradnl" dirty="0" smtClean="0"/>
          </a:p>
          <a:p>
            <a:r>
              <a:rPr lang="es-ES_tradnl" dirty="0">
                <a:solidFill>
                  <a:srgbClr val="009900"/>
                </a:solidFill>
              </a:rPr>
              <a:t> </a:t>
            </a:r>
            <a:r>
              <a:rPr lang="es-ES_tradnl" dirty="0" smtClean="0">
                <a:solidFill>
                  <a:srgbClr val="009900"/>
                </a:solidFill>
              </a:rPr>
              <a:t>   </a:t>
            </a:r>
            <a:r>
              <a:rPr lang="es-ES_tradnl" dirty="0" err="1" smtClean="0">
                <a:solidFill>
                  <a:srgbClr val="009900"/>
                </a:solidFill>
              </a:rPr>
              <a:t>carreras</a:t>
            </a:r>
            <a:r>
              <a:rPr lang="es-ES_tradnl" dirty="0" err="1" smtClean="0"/>
              <a:t>.add</a:t>
            </a:r>
            <a:r>
              <a:rPr lang="es-ES_tradnl" dirty="0" smtClean="0"/>
              <a:t>(</a:t>
            </a:r>
            <a:r>
              <a:rPr lang="es-ES_tradnl" dirty="0" smtClean="0">
                <a:solidFill>
                  <a:srgbClr val="0000E6"/>
                </a:solidFill>
              </a:rPr>
              <a:t>new</a:t>
            </a:r>
            <a:r>
              <a:rPr lang="es-ES_tradnl" dirty="0" smtClean="0"/>
              <a:t> </a:t>
            </a:r>
            <a:r>
              <a:rPr lang="es-ES_tradnl" dirty="0"/>
              <a:t>Carrera(carrera)); </a:t>
            </a:r>
            <a:endParaRPr lang="es-ES_tradnl" dirty="0" smtClean="0"/>
          </a:p>
          <a:p>
            <a:r>
              <a:rPr lang="es-ES_tradnl" dirty="0"/>
              <a:t> </a:t>
            </a:r>
            <a:r>
              <a:rPr lang="es-ES_tradnl" dirty="0" smtClean="0"/>
              <a:t> } </a:t>
            </a:r>
          </a:p>
          <a:p>
            <a:r>
              <a:rPr lang="es-ES_tradnl" dirty="0" smtClean="0"/>
              <a:t>}</a:t>
            </a:r>
            <a:endParaRPr lang="en-US" dirty="0"/>
          </a:p>
        </p:txBody>
      </p:sp>
    </p:spTree>
    <p:extLst>
      <p:ext uri="{BB962C8B-B14F-4D97-AF65-F5344CB8AC3E}">
        <p14:creationId xmlns:p14="http://schemas.microsoft.com/office/powerpoint/2010/main" val="780000370"/>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176261" y="3039221"/>
            <a:ext cx="8967739" cy="2339102"/>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ClaseHija</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ClasePadre</a:t>
            </a:r>
            <a:r>
              <a:rPr lang="es-AR" sz="1600" dirty="0">
                <a:solidFill>
                  <a:srgbClr val="660066"/>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Invocando</a:t>
            </a:r>
            <a:r>
              <a:rPr lang="es-AR" sz="1600" dirty="0">
                <a:solidFill>
                  <a:srgbClr val="000000"/>
                </a:solidFill>
                <a:latin typeface="Consolas" panose="020B0609020204030204" pitchFamily="49" charset="0"/>
              </a:rPr>
              <a:t> el m</a:t>
            </a:r>
            <a:r>
              <a:rPr lang="es-AR" sz="1600" dirty="0">
                <a:solidFill>
                  <a:srgbClr val="666600"/>
                </a:solidFill>
                <a:latin typeface="Consolas" panose="020B0609020204030204" pitchFamily="49" charset="0"/>
              </a:rPr>
              <a:t>é</a:t>
            </a:r>
            <a:r>
              <a:rPr lang="es-AR" sz="1600" dirty="0">
                <a:solidFill>
                  <a:srgbClr val="000000"/>
                </a:solidFill>
                <a:latin typeface="Consolas" panose="020B0609020204030204" pitchFamily="49" charset="0"/>
              </a:rPr>
              <a:t>todo </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sobre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escrito en </a:t>
            </a:r>
            <a:r>
              <a:rPr lang="es-AR" sz="1600" dirty="0" err="1">
                <a:solidFill>
                  <a:srgbClr val="660066"/>
                </a:solidFill>
                <a:latin typeface="Consolas" panose="020B0609020204030204" pitchFamily="49" charset="0"/>
              </a:rPr>
              <a:t>ClaseHija</a:t>
            </a:r>
            <a:r>
              <a:rPr lang="es-AR" sz="1600" dirty="0">
                <a:solidFill>
                  <a:srgbClr val="0088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 </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name</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Invocando</a:t>
            </a:r>
            <a:r>
              <a:rPr lang="es-AR" sz="1600" dirty="0">
                <a:solidFill>
                  <a:srgbClr val="000000"/>
                </a:solidFill>
                <a:latin typeface="Consolas" panose="020B0609020204030204" pitchFamily="49" charset="0"/>
              </a:rPr>
              <a:t> el m</a:t>
            </a:r>
            <a:r>
              <a:rPr lang="es-AR" sz="1600" dirty="0">
                <a:solidFill>
                  <a:srgbClr val="666600"/>
                </a:solidFill>
                <a:latin typeface="Consolas" panose="020B0609020204030204" pitchFamily="49" charset="0"/>
              </a:rPr>
              <a:t>é</a:t>
            </a:r>
            <a:r>
              <a:rPr lang="es-AR" sz="1600" dirty="0">
                <a:solidFill>
                  <a:srgbClr val="000000"/>
                </a:solidFill>
                <a:latin typeface="Consolas" panose="020B0609020204030204" pitchFamily="49" charset="0"/>
              </a:rPr>
              <a:t>todo </a:t>
            </a:r>
            <a:r>
              <a:rPr lang="es-AR" sz="1600" dirty="0" err="1">
                <a:solidFill>
                  <a:srgbClr val="000088"/>
                </a:solidFill>
                <a:latin typeface="Consolas" panose="020B0609020204030204" pitchFamily="49" charset="0"/>
              </a:rPr>
              <a:t>print</a:t>
            </a:r>
            <a:r>
              <a:rPr lang="es-AR" sz="1600" dirty="0">
                <a:solidFill>
                  <a:srgbClr val="000000"/>
                </a:solidFill>
                <a:latin typeface="Consolas" panose="020B0609020204030204" pitchFamily="49" charset="0"/>
              </a:rPr>
              <a:t> sobre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cargado en </a:t>
            </a:r>
            <a:r>
              <a:rPr lang="es-AR" sz="1600" dirty="0" err="1">
                <a:solidFill>
                  <a:srgbClr val="660066"/>
                </a:solidFill>
                <a:latin typeface="Consolas" panose="020B0609020204030204" pitchFamily="49" charset="0"/>
              </a:rPr>
              <a:t>ClaseHija</a:t>
            </a:r>
            <a:r>
              <a:rPr lang="es-AR" sz="1600" dirty="0">
                <a:solidFill>
                  <a:srgbClr val="0088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p>
          <a:p>
            <a:r>
              <a:rPr lang="es-AR" sz="1600" dirty="0">
                <a:solidFill>
                  <a:srgbClr val="000000"/>
                </a:solidFill>
                <a:latin typeface="Consolas" panose="020B0609020204030204" pitchFamily="49" charset="0"/>
              </a:rPr>
              <a:t>}</a:t>
            </a:r>
            <a:endParaRPr lang="es-AR" sz="1600" dirty="0"/>
          </a:p>
        </p:txBody>
      </p:sp>
      <p:sp>
        <p:nvSpPr>
          <p:cNvPr id="6" name="Rectángulo 5"/>
          <p:cNvSpPr/>
          <p:nvPr/>
        </p:nvSpPr>
        <p:spPr>
          <a:xfrm>
            <a:off x="-34374" y="1995446"/>
            <a:ext cx="9178341" cy="135421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ClasePadre</a:t>
            </a:r>
            <a:r>
              <a:rPr lang="es-AR" sz="1600" dirty="0">
                <a:solidFill>
                  <a:srgbClr val="660066"/>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Invocando</a:t>
            </a:r>
            <a:r>
              <a:rPr lang="es-AR" sz="1600" dirty="0">
                <a:solidFill>
                  <a:srgbClr val="000000"/>
                </a:solidFill>
                <a:latin typeface="Consolas" panose="020B0609020204030204" pitchFamily="49" charset="0"/>
              </a:rPr>
              <a:t> el m</a:t>
            </a:r>
            <a:r>
              <a:rPr lang="es-AR" sz="1600" dirty="0">
                <a:solidFill>
                  <a:srgbClr val="666600"/>
                </a:solidFill>
                <a:latin typeface="Consolas" panose="020B0609020204030204" pitchFamily="49" charset="0"/>
              </a:rPr>
              <a:t>é</a:t>
            </a:r>
            <a:r>
              <a:rPr lang="es-AR" sz="1600" dirty="0">
                <a:solidFill>
                  <a:srgbClr val="000000"/>
                </a:solidFill>
                <a:latin typeface="Consolas" panose="020B0609020204030204" pitchFamily="49" charset="0"/>
              </a:rPr>
              <a:t>todo </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de </a:t>
            </a:r>
            <a:r>
              <a:rPr lang="es-AR" sz="1600" dirty="0" err="1">
                <a:solidFill>
                  <a:srgbClr val="660066"/>
                </a:solidFill>
                <a:latin typeface="Consolas" panose="020B0609020204030204" pitchFamily="49" charset="0"/>
              </a:rPr>
              <a:t>ClasePadre</a:t>
            </a:r>
            <a:r>
              <a:rPr lang="es-AR" sz="1600" dirty="0">
                <a:solidFill>
                  <a:srgbClr val="0088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2" name="Título 1"/>
          <p:cNvSpPr>
            <a:spLocks noGrp="1"/>
          </p:cNvSpPr>
          <p:nvPr>
            <p:ph type="title"/>
          </p:nvPr>
        </p:nvSpPr>
        <p:spPr/>
        <p:txBody>
          <a:bodyPr/>
          <a:lstStyle/>
          <a:p>
            <a:r>
              <a:rPr lang="es-AR" b="1" dirty="0"/>
              <a:t>Sobre-carga de Métodos</a:t>
            </a:r>
            <a:r>
              <a:rPr lang="es-AR" dirty="0"/>
              <a:t/>
            </a:r>
            <a:br>
              <a:rPr lang="es-AR" dirty="0"/>
            </a:br>
            <a:r>
              <a:rPr lang="es-AR" sz="2800" i="1" dirty="0"/>
              <a:t>Ejemplo 2</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69</a:t>
            </a:fld>
            <a:endParaRPr lang="es-AR" dirty="0"/>
          </a:p>
        </p:txBody>
      </p:sp>
      <p:sp>
        <p:nvSpPr>
          <p:cNvPr id="15" name="Shape 87"/>
          <p:cNvSpPr/>
          <p:nvPr/>
        </p:nvSpPr>
        <p:spPr>
          <a:xfrm>
            <a:off x="5776108" y="5251095"/>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8" name="Rectángulo 7"/>
          <p:cNvSpPr/>
          <p:nvPr/>
        </p:nvSpPr>
        <p:spPr>
          <a:xfrm>
            <a:off x="-29862" y="5299515"/>
            <a:ext cx="5577891" cy="1323439"/>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ClaseHija</a:t>
            </a:r>
            <a:r>
              <a:rPr lang="es-AR" sz="1600" dirty="0">
                <a:solidFill>
                  <a:srgbClr val="660066"/>
                </a:solidFill>
                <a:latin typeface="Consolas" panose="020B0609020204030204" pitchFamily="49" charset="0"/>
              </a:rPr>
              <a:t> </a:t>
            </a:r>
            <a:r>
              <a:rPr lang="es-AR" sz="1600" dirty="0" err="1">
                <a:solidFill>
                  <a:srgbClr val="000000"/>
                </a:solidFill>
                <a:latin typeface="Consolas" panose="020B0609020204030204" pitchFamily="49" charset="0"/>
              </a:rPr>
              <a:t>printer</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ClaseHija</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printer</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printer</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“X"</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1928666651"/>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176261" y="3039221"/>
            <a:ext cx="8967739" cy="2339102"/>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ClaseHija</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ClasePadre</a:t>
            </a:r>
            <a:r>
              <a:rPr lang="es-AR" sz="1600" dirty="0">
                <a:solidFill>
                  <a:srgbClr val="660066"/>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Invocando</a:t>
            </a:r>
            <a:r>
              <a:rPr lang="es-AR" sz="1600" dirty="0">
                <a:solidFill>
                  <a:srgbClr val="000000"/>
                </a:solidFill>
                <a:latin typeface="Consolas" panose="020B0609020204030204" pitchFamily="49" charset="0"/>
              </a:rPr>
              <a:t> el m</a:t>
            </a:r>
            <a:r>
              <a:rPr lang="es-AR" sz="1600" dirty="0">
                <a:solidFill>
                  <a:srgbClr val="666600"/>
                </a:solidFill>
                <a:latin typeface="Consolas" panose="020B0609020204030204" pitchFamily="49" charset="0"/>
              </a:rPr>
              <a:t>é</a:t>
            </a:r>
            <a:r>
              <a:rPr lang="es-AR" sz="1600" dirty="0">
                <a:solidFill>
                  <a:srgbClr val="000000"/>
                </a:solidFill>
                <a:latin typeface="Consolas" panose="020B0609020204030204" pitchFamily="49" charset="0"/>
              </a:rPr>
              <a:t>todo </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sobre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escrito en </a:t>
            </a:r>
            <a:r>
              <a:rPr lang="es-AR" sz="1600" dirty="0" err="1">
                <a:solidFill>
                  <a:srgbClr val="660066"/>
                </a:solidFill>
                <a:latin typeface="Consolas" panose="020B0609020204030204" pitchFamily="49" charset="0"/>
              </a:rPr>
              <a:t>ClaseHija</a:t>
            </a:r>
            <a:r>
              <a:rPr lang="es-AR" sz="1600" dirty="0">
                <a:solidFill>
                  <a:srgbClr val="0088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 </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name</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Invocando</a:t>
            </a:r>
            <a:r>
              <a:rPr lang="es-AR" sz="1600" dirty="0">
                <a:solidFill>
                  <a:srgbClr val="000000"/>
                </a:solidFill>
                <a:latin typeface="Consolas" panose="020B0609020204030204" pitchFamily="49" charset="0"/>
              </a:rPr>
              <a:t> el m</a:t>
            </a:r>
            <a:r>
              <a:rPr lang="es-AR" sz="1600" dirty="0">
                <a:solidFill>
                  <a:srgbClr val="666600"/>
                </a:solidFill>
                <a:latin typeface="Consolas" panose="020B0609020204030204" pitchFamily="49" charset="0"/>
              </a:rPr>
              <a:t>é</a:t>
            </a:r>
            <a:r>
              <a:rPr lang="es-AR" sz="1600" dirty="0">
                <a:solidFill>
                  <a:srgbClr val="000000"/>
                </a:solidFill>
                <a:latin typeface="Consolas" panose="020B0609020204030204" pitchFamily="49" charset="0"/>
              </a:rPr>
              <a:t>todo </a:t>
            </a:r>
            <a:r>
              <a:rPr lang="es-AR" sz="1600" dirty="0" err="1">
                <a:solidFill>
                  <a:srgbClr val="000088"/>
                </a:solidFill>
                <a:latin typeface="Consolas" panose="020B0609020204030204" pitchFamily="49" charset="0"/>
              </a:rPr>
              <a:t>print</a:t>
            </a:r>
            <a:r>
              <a:rPr lang="es-AR" sz="1600" dirty="0">
                <a:solidFill>
                  <a:srgbClr val="000000"/>
                </a:solidFill>
                <a:latin typeface="Consolas" panose="020B0609020204030204" pitchFamily="49" charset="0"/>
              </a:rPr>
              <a:t> sobre</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cargado en </a:t>
            </a:r>
            <a:r>
              <a:rPr lang="es-AR" sz="1600" dirty="0" err="1">
                <a:solidFill>
                  <a:srgbClr val="660066"/>
                </a:solidFill>
                <a:latin typeface="Consolas" panose="020B0609020204030204" pitchFamily="49" charset="0"/>
              </a:rPr>
              <a:t>ClaseHija</a:t>
            </a:r>
            <a:r>
              <a:rPr lang="es-AR" sz="1600" dirty="0">
                <a:solidFill>
                  <a:srgbClr val="0088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p>
          <a:p>
            <a:r>
              <a:rPr lang="es-AR" sz="1600" dirty="0">
                <a:solidFill>
                  <a:srgbClr val="000000"/>
                </a:solidFill>
                <a:latin typeface="Consolas" panose="020B0609020204030204" pitchFamily="49" charset="0"/>
              </a:rPr>
              <a:t>}</a:t>
            </a:r>
            <a:endParaRPr lang="es-AR" sz="1600" dirty="0"/>
          </a:p>
        </p:txBody>
      </p:sp>
      <p:sp>
        <p:nvSpPr>
          <p:cNvPr id="6" name="Rectángulo 5"/>
          <p:cNvSpPr/>
          <p:nvPr/>
        </p:nvSpPr>
        <p:spPr>
          <a:xfrm>
            <a:off x="-34374" y="1995446"/>
            <a:ext cx="9178341" cy="135421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ClasePadre</a:t>
            </a:r>
            <a:r>
              <a:rPr lang="es-AR" sz="1600" dirty="0">
                <a:solidFill>
                  <a:srgbClr val="660066"/>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System</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out</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println</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Invocando</a:t>
            </a:r>
            <a:r>
              <a:rPr lang="es-AR" sz="1600" dirty="0">
                <a:solidFill>
                  <a:srgbClr val="000000"/>
                </a:solidFill>
                <a:latin typeface="Consolas" panose="020B0609020204030204" pitchFamily="49" charset="0"/>
              </a:rPr>
              <a:t> el m</a:t>
            </a:r>
            <a:r>
              <a:rPr lang="es-AR" sz="1600" dirty="0">
                <a:solidFill>
                  <a:srgbClr val="666600"/>
                </a:solidFill>
                <a:latin typeface="Consolas" panose="020B0609020204030204" pitchFamily="49" charset="0"/>
              </a:rPr>
              <a:t>é</a:t>
            </a:r>
            <a:r>
              <a:rPr lang="es-AR" sz="1600" dirty="0">
                <a:solidFill>
                  <a:srgbClr val="000000"/>
                </a:solidFill>
                <a:latin typeface="Consolas" panose="020B0609020204030204" pitchFamily="49" charset="0"/>
              </a:rPr>
              <a:t>todo </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de </a:t>
            </a:r>
            <a:r>
              <a:rPr lang="es-AR" sz="1600" dirty="0" err="1">
                <a:solidFill>
                  <a:srgbClr val="660066"/>
                </a:solidFill>
                <a:latin typeface="Consolas" panose="020B0609020204030204" pitchFamily="49" charset="0"/>
              </a:rPr>
              <a:t>ClasePadre</a:t>
            </a:r>
            <a:r>
              <a:rPr lang="es-AR" sz="1600" dirty="0">
                <a:solidFill>
                  <a:srgbClr val="0088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2" name="Título 1"/>
          <p:cNvSpPr>
            <a:spLocks noGrp="1"/>
          </p:cNvSpPr>
          <p:nvPr>
            <p:ph type="title"/>
          </p:nvPr>
        </p:nvSpPr>
        <p:spPr/>
        <p:txBody>
          <a:bodyPr/>
          <a:lstStyle/>
          <a:p>
            <a:r>
              <a:rPr lang="es-AR" b="1" dirty="0"/>
              <a:t>Sobre-carga de Métodos</a:t>
            </a:r>
            <a:r>
              <a:rPr lang="es-AR" dirty="0"/>
              <a:t/>
            </a:r>
            <a:br>
              <a:rPr lang="es-AR" dirty="0"/>
            </a:br>
            <a:r>
              <a:rPr lang="es-AR" sz="2800" i="1" dirty="0"/>
              <a:t>Ejemplo 2</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70</a:t>
            </a:fld>
            <a:endParaRPr lang="es-AR" dirty="0"/>
          </a:p>
        </p:txBody>
      </p:sp>
      <p:sp>
        <p:nvSpPr>
          <p:cNvPr id="15" name="Shape 87"/>
          <p:cNvSpPr/>
          <p:nvPr/>
        </p:nvSpPr>
        <p:spPr>
          <a:xfrm>
            <a:off x="5776108" y="5251095"/>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
        <p:nvSpPr>
          <p:cNvPr id="16" name="CuadroTexto 15"/>
          <p:cNvSpPr txBox="1"/>
          <p:nvPr/>
        </p:nvSpPr>
        <p:spPr>
          <a:xfrm>
            <a:off x="3219434" y="5961235"/>
            <a:ext cx="6096000" cy="646331"/>
          </a:xfrm>
          <a:prstGeom prst="rect">
            <a:avLst/>
          </a:prstGeom>
          <a:noFill/>
        </p:spPr>
        <p:txBody>
          <a:bodyPr wrap="square" rtlCol="0">
            <a:spAutoFit/>
          </a:bodyPr>
          <a:lstStyle/>
          <a:p>
            <a:r>
              <a:rPr lang="es-AR" dirty="0">
                <a:latin typeface="Arial" panose="020B0604020202020204" pitchFamily="34" charset="0"/>
                <a:cs typeface="Arial" panose="020B0604020202020204" pitchFamily="34" charset="0"/>
              </a:rPr>
              <a:t>Invocando el método </a:t>
            </a:r>
            <a:r>
              <a:rPr lang="es-AR" dirty="0" err="1">
                <a:latin typeface="Arial" panose="020B0604020202020204" pitchFamily="34" charset="0"/>
                <a:cs typeface="Arial" panose="020B0604020202020204" pitchFamily="34" charset="0"/>
              </a:rPr>
              <a:t>print</a:t>
            </a:r>
            <a:r>
              <a:rPr lang="es-AR" dirty="0">
                <a:latin typeface="Arial" panose="020B0604020202020204" pitchFamily="34" charset="0"/>
                <a:cs typeface="Arial" panose="020B0604020202020204" pitchFamily="34" charset="0"/>
              </a:rPr>
              <a:t>() sobre-escrito en </a:t>
            </a:r>
            <a:r>
              <a:rPr lang="es-AR" dirty="0" err="1">
                <a:latin typeface="Arial" panose="020B0604020202020204" pitchFamily="34" charset="0"/>
                <a:cs typeface="Arial" panose="020B0604020202020204" pitchFamily="34" charset="0"/>
              </a:rPr>
              <a:t>ClaseHija</a:t>
            </a:r>
            <a:r>
              <a:rPr lang="es-AR" dirty="0">
                <a:latin typeface="Arial" panose="020B0604020202020204" pitchFamily="34" charset="0"/>
                <a:cs typeface="Arial" panose="020B0604020202020204" pitchFamily="34" charset="0"/>
              </a:rPr>
              <a:t> </a:t>
            </a:r>
          </a:p>
          <a:p>
            <a:r>
              <a:rPr lang="es-AR" dirty="0">
                <a:latin typeface="Arial" panose="020B0604020202020204" pitchFamily="34" charset="0"/>
                <a:cs typeface="Arial" panose="020B0604020202020204" pitchFamily="34" charset="0"/>
              </a:rPr>
              <a:t>Invocando el método </a:t>
            </a:r>
            <a:r>
              <a:rPr lang="es-AR" dirty="0" err="1">
                <a:latin typeface="Arial" panose="020B0604020202020204" pitchFamily="34" charset="0"/>
                <a:cs typeface="Arial" panose="020B0604020202020204" pitchFamily="34" charset="0"/>
              </a:rPr>
              <a:t>print</a:t>
            </a:r>
            <a:r>
              <a:rPr lang="es-AR" dirty="0">
                <a:latin typeface="Arial" panose="020B0604020202020204" pitchFamily="34" charset="0"/>
                <a:cs typeface="Arial" panose="020B0604020202020204" pitchFamily="34" charset="0"/>
              </a:rPr>
              <a:t> sobre-cargado en </a:t>
            </a:r>
            <a:r>
              <a:rPr lang="es-AR" dirty="0" err="1">
                <a:latin typeface="Arial" panose="020B0604020202020204" pitchFamily="34" charset="0"/>
                <a:cs typeface="Arial" panose="020B0604020202020204" pitchFamily="34" charset="0"/>
              </a:rPr>
              <a:t>ClaseHija</a:t>
            </a:r>
            <a:endParaRPr lang="es-AR" dirty="0">
              <a:latin typeface="Arial" panose="020B0604020202020204" pitchFamily="34" charset="0"/>
              <a:cs typeface="Arial" panose="020B0604020202020204" pitchFamily="34" charset="0"/>
            </a:endParaRPr>
          </a:p>
        </p:txBody>
      </p:sp>
      <p:sp>
        <p:nvSpPr>
          <p:cNvPr id="8" name="Rectángulo 7"/>
          <p:cNvSpPr/>
          <p:nvPr/>
        </p:nvSpPr>
        <p:spPr>
          <a:xfrm>
            <a:off x="-29862" y="5299515"/>
            <a:ext cx="5577891" cy="1323439"/>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static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void</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main</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String</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args</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ClaseHija</a:t>
            </a:r>
            <a:r>
              <a:rPr lang="es-AR" sz="1600" dirty="0">
                <a:solidFill>
                  <a:srgbClr val="660066"/>
                </a:solidFill>
                <a:latin typeface="Consolas" panose="020B0609020204030204" pitchFamily="49" charset="0"/>
              </a:rPr>
              <a:t> </a:t>
            </a:r>
            <a:r>
              <a:rPr lang="es-AR" sz="1600" dirty="0" err="1">
                <a:solidFill>
                  <a:srgbClr val="000000"/>
                </a:solidFill>
                <a:latin typeface="Consolas" panose="020B0609020204030204" pitchFamily="49" charset="0"/>
              </a:rPr>
              <a:t>printer</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new</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ClaseHija</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printer</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printer</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print</a:t>
            </a:r>
            <a:r>
              <a:rPr lang="es-AR" sz="1600" dirty="0">
                <a:solidFill>
                  <a:srgbClr val="666600"/>
                </a:solidFill>
                <a:latin typeface="Consolas" panose="020B0609020204030204" pitchFamily="49" charset="0"/>
              </a:rPr>
              <a:t>(</a:t>
            </a:r>
            <a:r>
              <a:rPr lang="es-AR" sz="1600" dirty="0">
                <a:solidFill>
                  <a:srgbClr val="008800"/>
                </a:solidFill>
                <a:latin typeface="Consolas" panose="020B0609020204030204" pitchFamily="49" charset="0"/>
              </a:rPr>
              <a:t>“X"</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3290560401"/>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2…</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71</a:t>
            </a:fld>
            <a:endParaRPr lang="es-AR" dirty="0"/>
          </a:p>
        </p:txBody>
      </p:sp>
      <p:pic>
        <p:nvPicPr>
          <p:cNvPr id="8"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p:cNvSpPr/>
          <p:nvPr/>
        </p:nvSpPr>
        <p:spPr>
          <a:xfrm>
            <a:off x="-1" y="1956672"/>
            <a:ext cx="6212115" cy="397031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AnalisisCodigo</a:t>
            </a:r>
            <a:r>
              <a:rPr lang="es-AR" dirty="0">
                <a:solidFill>
                  <a:srgbClr val="660066"/>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getValor</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Integer</a:t>
            </a:r>
            <a:r>
              <a:rPr lang="es-AR" dirty="0">
                <a:solidFill>
                  <a:srgbClr val="000000"/>
                </a:solidFill>
                <a:latin typeface="Consolas" panose="020B0609020204030204" pitchFamily="49" charset="0"/>
              </a:rPr>
              <a:t> valor</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Integer</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getValor</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valor</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getValor</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null</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
        <p:nvSpPr>
          <p:cNvPr id="9" name="Shape 87"/>
          <p:cNvSpPr/>
          <p:nvPr/>
        </p:nvSpPr>
        <p:spPr>
          <a:xfrm>
            <a:off x="6051879" y="4411438"/>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2618723239"/>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Analizando Código 2…</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72</a:t>
            </a:fld>
            <a:endParaRPr lang="es-AR" dirty="0"/>
          </a:p>
        </p:txBody>
      </p:sp>
      <p:sp>
        <p:nvSpPr>
          <p:cNvPr id="6" name="Rectángulo 5"/>
          <p:cNvSpPr/>
          <p:nvPr/>
        </p:nvSpPr>
        <p:spPr>
          <a:xfrm>
            <a:off x="858476" y="5251095"/>
            <a:ext cx="7826861" cy="1323439"/>
          </a:xfrm>
          <a:prstGeom prst="rect">
            <a:avLst/>
          </a:prstGeom>
        </p:spPr>
        <p:txBody>
          <a:bodyPr wrap="square">
            <a:spAutoFit/>
          </a:bodyPr>
          <a:lstStyle/>
          <a:p>
            <a:r>
              <a:rPr lang="es-AR" sz="2000" dirty="0" err="1">
                <a:latin typeface="Consolas" panose="020B0609020204030204" pitchFamily="49" charset="0"/>
                <a:cs typeface="Arial" panose="020B0604020202020204" pitchFamily="34" charset="0"/>
              </a:rPr>
              <a:t>Integer</a:t>
            </a:r>
            <a:endParaRPr lang="es-AR" sz="2000" dirty="0">
              <a:latin typeface="Consolas" panose="020B0609020204030204" pitchFamily="49" charset="0"/>
              <a:cs typeface="Arial" panose="020B0604020202020204" pitchFamily="34" charset="0"/>
            </a:endParaRPr>
          </a:p>
          <a:p>
            <a:endParaRPr lang="es-AR" sz="2000" dirty="0">
              <a:latin typeface="Arial" panose="020B0604020202020204" pitchFamily="34" charset="0"/>
              <a:cs typeface="Arial" panose="020B0604020202020204" pitchFamily="34" charset="0"/>
            </a:endParaRPr>
          </a:p>
          <a:p>
            <a:r>
              <a:rPr lang="es-AR" sz="2000" dirty="0">
                <a:latin typeface="Arial" panose="020B0604020202020204" pitchFamily="34" charset="0"/>
                <a:cs typeface="Arial" panose="020B0604020202020204" pitchFamily="34" charset="0"/>
              </a:rPr>
              <a:t>Ante la posibilidad de múltiples sobre-cargas, el método más específico es elegido.</a:t>
            </a:r>
          </a:p>
        </p:txBody>
      </p:sp>
      <p:sp>
        <p:nvSpPr>
          <p:cNvPr id="3" name="Rectángulo 2"/>
          <p:cNvSpPr/>
          <p:nvPr/>
        </p:nvSpPr>
        <p:spPr>
          <a:xfrm>
            <a:off x="-1" y="1956672"/>
            <a:ext cx="6212115" cy="3970318"/>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AnalisisCodigo</a:t>
            </a:r>
            <a:r>
              <a:rPr lang="es-AR" dirty="0">
                <a:solidFill>
                  <a:srgbClr val="660066"/>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getValor</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Integer</a:t>
            </a:r>
            <a:r>
              <a:rPr lang="es-AR" dirty="0">
                <a:solidFill>
                  <a:srgbClr val="000000"/>
                </a:solidFill>
                <a:latin typeface="Consolas" panose="020B0609020204030204" pitchFamily="49" charset="0"/>
              </a:rPr>
              <a:t> valor</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Integer</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String</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getValor</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Object</a:t>
            </a:r>
            <a:r>
              <a:rPr lang="es-AR" dirty="0">
                <a:solidFill>
                  <a:srgbClr val="000000"/>
                </a:solidFill>
                <a:latin typeface="Consolas" panose="020B0609020204030204" pitchFamily="49" charset="0"/>
              </a:rPr>
              <a:t> valor</a:t>
            </a:r>
            <a:r>
              <a:rPr lang="es-AR" dirty="0">
                <a:solidFill>
                  <a:srgbClr val="666600"/>
                </a:solidFill>
                <a:latin typeface="Consolas" panose="020B0609020204030204" pitchFamily="49" charset="0"/>
              </a:rPr>
              <a:t>){</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return</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Object</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endParaRPr lang="es-AR" dirty="0"/>
          </a:p>
          <a:p>
            <a:r>
              <a:rPr lang="es-AR" dirty="0">
                <a:solidFill>
                  <a:srgbClr val="660066"/>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getValor</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null</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a:p>
            <a:r>
              <a:rPr lang="es-AR" dirty="0"/>
              <a:t/>
            </a:r>
            <a:br>
              <a:rPr lang="es-AR" dirty="0"/>
            </a:br>
            <a:endParaRPr lang="es-AR" dirty="0"/>
          </a:p>
        </p:txBody>
      </p:sp>
      <p:sp>
        <p:nvSpPr>
          <p:cNvPr id="9" name="Shape 87"/>
          <p:cNvSpPr/>
          <p:nvPr/>
        </p:nvSpPr>
        <p:spPr>
          <a:xfrm>
            <a:off x="6051879" y="4411438"/>
            <a:ext cx="1655623" cy="311321"/>
          </a:xfrm>
          <a:custGeom>
            <a:avLst/>
            <a:gdLst/>
            <a:ahLst/>
            <a:cxnLst/>
            <a:rect l="0" t="0" r="0" b="0"/>
            <a:pathLst>
              <a:path w="120000" h="120000" extrusionOk="0">
                <a:moveTo>
                  <a:pt x="0" y="0"/>
                </a:moveTo>
                <a:lnTo>
                  <a:pt x="120000" y="0"/>
                </a:lnTo>
                <a:lnTo>
                  <a:pt x="120000" y="120000"/>
                </a:lnTo>
                <a:lnTo>
                  <a:pt x="0" y="120000"/>
                </a:lnTo>
                <a:lnTo>
                  <a:pt x="0" y="0"/>
                </a:lnTo>
                <a:close/>
              </a:path>
            </a:pathLst>
          </a:custGeom>
          <a:noFill/>
          <a:ln>
            <a:noFill/>
          </a:ln>
        </p:spPr>
        <p:txBody>
          <a:bodyPr lIns="83064" tIns="43193" rIns="83064" bIns="43193" anchor="t" anchorCtr="0">
            <a:noAutofit/>
          </a:bodyPr>
          <a:lstStyle/>
          <a:p>
            <a:pPr>
              <a:buSzPct val="25000"/>
            </a:pPr>
            <a:r>
              <a:rPr lang="es-AR" sz="2000" b="1" dirty="0">
                <a:solidFill>
                  <a:srgbClr val="FF0000"/>
                </a:solidFill>
                <a:latin typeface="Arial" panose="020B0604020202020204" pitchFamily="34" charset="0"/>
                <a:cs typeface="Arial" panose="020B0604020202020204" pitchFamily="34" charset="0"/>
              </a:rPr>
              <a:t>¿Qué imprime?</a:t>
            </a:r>
          </a:p>
        </p:txBody>
      </p:sp>
    </p:spTree>
    <p:extLst>
      <p:ext uri="{BB962C8B-B14F-4D97-AF65-F5344CB8AC3E}">
        <p14:creationId xmlns:p14="http://schemas.microsoft.com/office/powerpoint/2010/main" val="3313257962"/>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en la API de Java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73</a:t>
            </a:fld>
            <a:endParaRPr lang="es-AR" dirty="0"/>
          </a:p>
        </p:txBody>
      </p:sp>
      <p:pic>
        <p:nvPicPr>
          <p:cNvPr id="6" name="Shape 473"/>
          <p:cNvPicPr preferRelativeResize="0"/>
          <p:nvPr/>
        </p:nvPicPr>
        <p:blipFill rotWithShape="1">
          <a:blip r:embed="rId2">
            <a:alphaModFix/>
          </a:blip>
          <a:srcRect/>
          <a:stretch/>
        </p:blipFill>
        <p:spPr>
          <a:xfrm>
            <a:off x="3331029" y="2070209"/>
            <a:ext cx="5801835" cy="4276841"/>
          </a:xfrm>
          <a:prstGeom prst="rect">
            <a:avLst/>
          </a:prstGeom>
          <a:noFill/>
          <a:ln>
            <a:noFill/>
          </a:ln>
        </p:spPr>
      </p:pic>
      <p:sp>
        <p:nvSpPr>
          <p:cNvPr id="7" name="Rectángulo 6"/>
          <p:cNvSpPr/>
          <p:nvPr/>
        </p:nvSpPr>
        <p:spPr>
          <a:xfrm>
            <a:off x="-2" y="2347180"/>
            <a:ext cx="3331029" cy="1477328"/>
          </a:xfrm>
          <a:prstGeom prst="rect">
            <a:avLst/>
          </a:prstGeom>
        </p:spPr>
        <p:txBody>
          <a:bodyPr wrap="square">
            <a:spAutoFit/>
          </a:bodyPr>
          <a:lstStyle/>
          <a:p>
            <a:pPr indent="174625">
              <a:buSzPct val="100000"/>
              <a:buFont typeface="Arial" panose="020B0604020202020204" pitchFamily="34" charset="0"/>
              <a:buChar char="•"/>
            </a:pPr>
            <a:r>
              <a:rPr lang="es-AR" dirty="0">
                <a:solidFill>
                  <a:srgbClr val="000000"/>
                </a:solidFill>
                <a:latin typeface="Arial"/>
                <a:ea typeface="Arial"/>
                <a:cs typeface="Arial"/>
                <a:sym typeface="Arial"/>
              </a:rPr>
              <a:t>El método </a:t>
            </a:r>
            <a:r>
              <a:rPr lang="es-AR" b="1" dirty="0" err="1">
                <a:solidFill>
                  <a:srgbClr val="000000"/>
                </a:solidFill>
                <a:latin typeface="Consolas" panose="020B0609020204030204" pitchFamily="49" charset="0"/>
                <a:ea typeface="Arial"/>
                <a:cs typeface="Arial"/>
                <a:sym typeface="Arial"/>
              </a:rPr>
              <a:t>println</a:t>
            </a:r>
            <a:r>
              <a:rPr lang="es-AR" b="1" dirty="0">
                <a:solidFill>
                  <a:srgbClr val="000000"/>
                </a:solidFill>
                <a:latin typeface="Consolas" panose="020B0609020204030204" pitchFamily="49" charset="0"/>
                <a:ea typeface="Arial"/>
                <a:cs typeface="Arial"/>
                <a:sym typeface="Arial"/>
              </a:rPr>
              <a:t>()</a:t>
            </a:r>
            <a:r>
              <a:rPr lang="es-AR" dirty="0">
                <a:solidFill>
                  <a:srgbClr val="000000"/>
                </a:solidFill>
                <a:latin typeface="Arial"/>
                <a:ea typeface="Arial"/>
                <a:cs typeface="Arial"/>
                <a:sym typeface="Arial"/>
              </a:rPr>
              <a:t> de la clase </a:t>
            </a:r>
            <a:r>
              <a:rPr lang="es-AR" b="1" dirty="0" err="1">
                <a:solidFill>
                  <a:srgbClr val="000000"/>
                </a:solidFill>
                <a:latin typeface="Consolas" panose="020B0609020204030204" pitchFamily="49" charset="0"/>
                <a:ea typeface="Arial"/>
                <a:cs typeface="Arial"/>
                <a:sym typeface="Arial"/>
              </a:rPr>
              <a:t>PrintWriter</a:t>
            </a:r>
            <a:r>
              <a:rPr lang="es-AR" dirty="0">
                <a:solidFill>
                  <a:srgbClr val="000000"/>
                </a:solidFill>
                <a:latin typeface="Arial"/>
                <a:ea typeface="Arial"/>
                <a:cs typeface="Arial"/>
                <a:sym typeface="Arial"/>
              </a:rPr>
              <a:t> es </a:t>
            </a:r>
            <a:r>
              <a:rPr lang="es-AR" b="1" dirty="0">
                <a:solidFill>
                  <a:srgbClr val="000000"/>
                </a:solidFill>
                <a:latin typeface="Arial"/>
                <a:ea typeface="Arial"/>
                <a:cs typeface="Arial"/>
                <a:sym typeface="Arial"/>
              </a:rPr>
              <a:t>sobre-cargado</a:t>
            </a:r>
            <a:r>
              <a:rPr lang="es-AR" dirty="0">
                <a:solidFill>
                  <a:srgbClr val="000000"/>
                </a:solidFill>
                <a:latin typeface="Arial"/>
                <a:ea typeface="Arial"/>
                <a:cs typeface="Arial"/>
                <a:sym typeface="Arial"/>
              </a:rPr>
              <a:t> y permite imprimir en pantalla objetos, </a:t>
            </a:r>
            <a:r>
              <a:rPr lang="es-AR" dirty="0" err="1">
                <a:solidFill>
                  <a:srgbClr val="000000"/>
                </a:solidFill>
                <a:latin typeface="Arial"/>
                <a:ea typeface="Arial"/>
                <a:cs typeface="Arial"/>
                <a:sym typeface="Arial"/>
              </a:rPr>
              <a:t>strings</a:t>
            </a:r>
            <a:r>
              <a:rPr lang="es-AR" dirty="0">
                <a:solidFill>
                  <a:srgbClr val="000000"/>
                </a:solidFill>
                <a:latin typeface="Arial"/>
                <a:ea typeface="Arial"/>
                <a:cs typeface="Arial"/>
                <a:sym typeface="Arial"/>
              </a:rPr>
              <a:t>, datos primitivos y arreglos</a:t>
            </a:r>
          </a:p>
        </p:txBody>
      </p:sp>
      <p:sp>
        <p:nvSpPr>
          <p:cNvPr id="8" name="Rectángulo 7"/>
          <p:cNvSpPr/>
          <p:nvPr/>
        </p:nvSpPr>
        <p:spPr>
          <a:xfrm>
            <a:off x="-2" y="4052883"/>
            <a:ext cx="3454401" cy="2031325"/>
          </a:xfrm>
          <a:prstGeom prst="rect">
            <a:avLst/>
          </a:prstGeom>
        </p:spPr>
        <p:txBody>
          <a:bodyPr wrap="square">
            <a:spAutoFit/>
          </a:bodyPr>
          <a:lstStyle/>
          <a:p>
            <a:pPr indent="174625">
              <a:buSzPct val="100000"/>
              <a:buFont typeface="Arial" panose="020B0604020202020204" pitchFamily="34" charset="0"/>
              <a:buChar char="•"/>
            </a:pPr>
            <a:r>
              <a:rPr lang="es-AR" dirty="0">
                <a:solidFill>
                  <a:srgbClr val="000000"/>
                </a:solidFill>
                <a:latin typeface="Arial"/>
                <a:ea typeface="Arial"/>
                <a:cs typeface="Arial"/>
                <a:sym typeface="Arial"/>
              </a:rPr>
              <a:t>El método </a:t>
            </a:r>
            <a:r>
              <a:rPr lang="es-AR" b="1" dirty="0" err="1">
                <a:solidFill>
                  <a:srgbClr val="000000"/>
                </a:solidFill>
                <a:latin typeface="Consolas" panose="020B0609020204030204" pitchFamily="49" charset="0"/>
                <a:ea typeface="Arial"/>
                <a:cs typeface="Arial"/>
                <a:sym typeface="Arial"/>
              </a:rPr>
              <a:t>println</a:t>
            </a:r>
            <a:r>
              <a:rPr lang="es-AR" b="1" dirty="0">
                <a:solidFill>
                  <a:srgbClr val="000000"/>
                </a:solidFill>
                <a:latin typeface="Arial"/>
                <a:ea typeface="Arial"/>
                <a:cs typeface="Arial"/>
                <a:sym typeface="Arial"/>
              </a:rPr>
              <a:t>()</a:t>
            </a:r>
            <a:r>
              <a:rPr lang="es-AR" dirty="0">
                <a:solidFill>
                  <a:srgbClr val="000000"/>
                </a:solidFill>
                <a:latin typeface="Arial"/>
                <a:ea typeface="Arial"/>
                <a:cs typeface="Arial"/>
                <a:sym typeface="Arial"/>
              </a:rPr>
              <a:t> internamente llama al método </a:t>
            </a:r>
            <a:r>
              <a:rPr lang="es-AR" b="1" dirty="0" err="1">
                <a:solidFill>
                  <a:srgbClr val="000000"/>
                </a:solidFill>
                <a:latin typeface="Consolas" panose="020B0609020204030204" pitchFamily="49" charset="0"/>
                <a:ea typeface="Arial"/>
                <a:cs typeface="Arial"/>
                <a:sym typeface="Arial"/>
              </a:rPr>
              <a:t>toString</a:t>
            </a:r>
            <a:r>
              <a:rPr lang="es-AR" b="1" dirty="0">
                <a:solidFill>
                  <a:srgbClr val="000000"/>
                </a:solidFill>
                <a:latin typeface="Arial"/>
                <a:ea typeface="Arial"/>
                <a:cs typeface="Arial"/>
                <a:sym typeface="Arial"/>
              </a:rPr>
              <a:t>()</a:t>
            </a:r>
            <a:r>
              <a:rPr lang="es-AR" dirty="0">
                <a:solidFill>
                  <a:srgbClr val="000000"/>
                </a:solidFill>
                <a:latin typeface="Arial"/>
                <a:ea typeface="Arial"/>
                <a:cs typeface="Arial"/>
                <a:sym typeface="Arial"/>
              </a:rPr>
              <a:t> del objeto receptor.</a:t>
            </a:r>
          </a:p>
          <a:p>
            <a:pPr>
              <a:buSzPct val="100000"/>
            </a:pPr>
            <a:r>
              <a:rPr lang="es-AR" dirty="0">
                <a:solidFill>
                  <a:srgbClr val="000000"/>
                </a:solidFill>
                <a:latin typeface="Arial"/>
                <a:ea typeface="Arial"/>
                <a:cs typeface="Arial"/>
                <a:sym typeface="Arial"/>
              </a:rPr>
              <a:t> </a:t>
            </a:r>
          </a:p>
          <a:p>
            <a:pPr indent="174625">
              <a:buSzPct val="100000"/>
              <a:buFont typeface="Arial" panose="020B0604020202020204" pitchFamily="34" charset="0"/>
              <a:buChar char="•"/>
            </a:pPr>
            <a:r>
              <a:rPr lang="es-AR" dirty="0">
                <a:solidFill>
                  <a:srgbClr val="000000"/>
                </a:solidFill>
                <a:latin typeface="Arial"/>
                <a:ea typeface="Arial"/>
                <a:cs typeface="Arial"/>
                <a:sym typeface="Arial"/>
              </a:rPr>
              <a:t>En el caso de tipos primitivos, los convierte a </a:t>
            </a:r>
            <a:r>
              <a:rPr lang="es-AR" dirty="0" err="1">
                <a:solidFill>
                  <a:srgbClr val="000000"/>
                </a:solidFill>
                <a:latin typeface="Consolas" panose="020B0609020204030204" pitchFamily="49" charset="0"/>
                <a:ea typeface="Arial"/>
                <a:cs typeface="Arial"/>
                <a:sym typeface="Arial"/>
              </a:rPr>
              <a:t>String</a:t>
            </a:r>
            <a:r>
              <a:rPr lang="es-AR" dirty="0">
                <a:solidFill>
                  <a:srgbClr val="000000"/>
                </a:solidFill>
                <a:latin typeface="Arial"/>
                <a:ea typeface="Arial"/>
                <a:cs typeface="Arial"/>
                <a:sym typeface="Arial"/>
              </a:rPr>
              <a:t> usando el método </a:t>
            </a:r>
            <a:r>
              <a:rPr lang="es-AR" b="1" dirty="0" err="1">
                <a:solidFill>
                  <a:srgbClr val="000000"/>
                </a:solidFill>
                <a:latin typeface="Consolas" panose="020B0609020204030204" pitchFamily="49" charset="0"/>
                <a:ea typeface="Arial"/>
                <a:cs typeface="Arial"/>
                <a:sym typeface="Arial"/>
              </a:rPr>
              <a:t>String.valueOf</a:t>
            </a:r>
            <a:r>
              <a:rPr lang="es-AR" dirty="0">
                <a:solidFill>
                  <a:srgbClr val="000000"/>
                </a:solidFill>
                <a:latin typeface="Arial"/>
                <a:ea typeface="Arial"/>
                <a:cs typeface="Arial"/>
                <a:sym typeface="Arial"/>
              </a:rPr>
              <a:t>().</a:t>
            </a:r>
          </a:p>
        </p:txBody>
      </p:sp>
    </p:spTree>
    <p:extLst>
      <p:ext uri="{BB962C8B-B14F-4D97-AF65-F5344CB8AC3E}">
        <p14:creationId xmlns:p14="http://schemas.microsoft.com/office/powerpoint/2010/main" val="2771692288"/>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en la API de Java</a:t>
            </a:r>
            <a:r>
              <a:rPr lang="es-AR" dirty="0"/>
              <a:t/>
            </a:r>
            <a:br>
              <a:rPr lang="es-AR" dirty="0"/>
            </a:br>
            <a:r>
              <a:rPr lang="es-AR" sz="2800" i="1" dirty="0"/>
              <a:t>¿Qué Método se Invoca?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74</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pic>
        <p:nvPicPr>
          <p:cNvPr id="7" name="Shape 485"/>
          <p:cNvPicPr preferRelativeResize="0"/>
          <p:nvPr/>
        </p:nvPicPr>
        <p:blipFill rotWithShape="1">
          <a:blip r:embed="rId3">
            <a:alphaModFix/>
          </a:blip>
          <a:srcRect t="11224" r="58789"/>
          <a:stretch/>
        </p:blipFill>
        <p:spPr>
          <a:xfrm>
            <a:off x="6124372" y="2449468"/>
            <a:ext cx="2390978" cy="3796802"/>
          </a:xfrm>
          <a:prstGeom prst="rect">
            <a:avLst/>
          </a:prstGeom>
          <a:noFill/>
          <a:ln>
            <a:noFill/>
          </a:ln>
        </p:spPr>
      </p:pic>
      <p:sp>
        <p:nvSpPr>
          <p:cNvPr id="9" name="Rectángulo 8"/>
          <p:cNvSpPr/>
          <p:nvPr/>
        </p:nvSpPr>
        <p:spPr>
          <a:xfrm>
            <a:off x="304800" y="3276190"/>
            <a:ext cx="4572000" cy="2308324"/>
          </a:xfrm>
          <a:prstGeom prst="rect">
            <a:avLst/>
          </a:prstGeom>
        </p:spPr>
        <p:txBody>
          <a:bodyPr wrap="square">
            <a:spAutoFit/>
          </a:bodyPr>
          <a:lstStyle/>
          <a:p>
            <a:r>
              <a:rPr lang="es-AR" dirty="0">
                <a:solidFill>
                  <a:srgbClr val="660066"/>
                </a:solidFill>
                <a:latin typeface="Consolas" panose="020B0609020204030204" pitchFamily="49" charset="0"/>
              </a:rPr>
              <a:t>Fecha </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a:t>
            </a:r>
          </a:p>
          <a:p>
            <a:r>
              <a:rPr lang="es-AR" dirty="0" err="1">
                <a:solidFill>
                  <a:srgbClr val="660066"/>
                </a:solidFill>
                <a:latin typeface="Consolas" panose="020B0609020204030204" pitchFamily="49" charset="0"/>
              </a:rPr>
              <a:t>String</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sf1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f1.toString();</a:t>
            </a:r>
            <a:endParaRPr lang="es-AR" dirty="0">
              <a:solidFill>
                <a:srgbClr val="666600"/>
              </a:solidFill>
              <a:latin typeface="Consolas" panose="020B0609020204030204" pitchFamily="49" charset="0"/>
            </a:endParaRPr>
          </a:p>
          <a:p>
            <a:endParaRPr lang="es-AR" dirty="0"/>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(f1s);</a:t>
            </a:r>
            <a:endParaRPr lang="es-AR" dirty="0"/>
          </a:p>
          <a:p>
            <a:endParaRPr lang="es-AR" dirty="0">
              <a:solidFill>
                <a:srgbClr val="660066"/>
              </a:solidFill>
              <a:latin typeface="Consolas" panose="020B0609020204030204" pitchFamily="49" charset="0"/>
            </a:endParaRPr>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a:t>
            </a:r>
          </a:p>
          <a:p>
            <a:endParaRPr lang="es-AR" dirty="0">
              <a:solidFill>
                <a:srgbClr val="660066"/>
              </a:solidFill>
              <a:latin typeface="Consolas" panose="020B0609020204030204" pitchFamily="49" charset="0"/>
            </a:endParaRPr>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(f1.toString());</a:t>
            </a:r>
          </a:p>
        </p:txBody>
      </p:sp>
    </p:spTree>
    <p:extLst>
      <p:ext uri="{BB962C8B-B14F-4D97-AF65-F5344CB8AC3E}">
        <p14:creationId xmlns:p14="http://schemas.microsoft.com/office/powerpoint/2010/main" val="3022589735"/>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en la API de Java</a:t>
            </a:r>
            <a:r>
              <a:rPr lang="es-AR" dirty="0"/>
              <a:t/>
            </a:r>
            <a:br>
              <a:rPr lang="es-AR" dirty="0"/>
            </a:br>
            <a:r>
              <a:rPr lang="es-AR" sz="2800" i="1" dirty="0"/>
              <a:t>¿Qué Método se Invoca?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75</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pic>
        <p:nvPicPr>
          <p:cNvPr id="7" name="Shape 485"/>
          <p:cNvPicPr preferRelativeResize="0"/>
          <p:nvPr/>
        </p:nvPicPr>
        <p:blipFill rotWithShape="1">
          <a:blip r:embed="rId3">
            <a:alphaModFix/>
          </a:blip>
          <a:srcRect t="11224" r="58789"/>
          <a:stretch/>
        </p:blipFill>
        <p:spPr>
          <a:xfrm>
            <a:off x="6124372" y="2449468"/>
            <a:ext cx="2390978" cy="3796802"/>
          </a:xfrm>
          <a:prstGeom prst="rect">
            <a:avLst/>
          </a:prstGeom>
          <a:noFill/>
          <a:ln>
            <a:noFill/>
          </a:ln>
        </p:spPr>
      </p:pic>
      <p:sp>
        <p:nvSpPr>
          <p:cNvPr id="9" name="Rectángulo 8"/>
          <p:cNvSpPr/>
          <p:nvPr/>
        </p:nvSpPr>
        <p:spPr>
          <a:xfrm>
            <a:off x="304800" y="3276190"/>
            <a:ext cx="4572000" cy="2308324"/>
          </a:xfrm>
          <a:prstGeom prst="rect">
            <a:avLst/>
          </a:prstGeom>
        </p:spPr>
        <p:txBody>
          <a:bodyPr wrap="square">
            <a:spAutoFit/>
          </a:bodyPr>
          <a:lstStyle/>
          <a:p>
            <a:r>
              <a:rPr lang="es-AR" dirty="0">
                <a:solidFill>
                  <a:srgbClr val="660066"/>
                </a:solidFill>
                <a:latin typeface="Consolas" panose="020B0609020204030204" pitchFamily="49" charset="0"/>
              </a:rPr>
              <a:t>Fecha </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a:t>
            </a:r>
          </a:p>
          <a:p>
            <a:r>
              <a:rPr lang="es-AR" dirty="0" err="1">
                <a:solidFill>
                  <a:srgbClr val="660066"/>
                </a:solidFill>
                <a:latin typeface="Consolas" panose="020B0609020204030204" pitchFamily="49" charset="0"/>
              </a:rPr>
              <a:t>String</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sf1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f1.toString();</a:t>
            </a:r>
            <a:endParaRPr lang="es-AR" dirty="0">
              <a:solidFill>
                <a:srgbClr val="666600"/>
              </a:solidFill>
              <a:latin typeface="Consolas" panose="020B0609020204030204" pitchFamily="49" charset="0"/>
            </a:endParaRPr>
          </a:p>
          <a:p>
            <a:endParaRPr lang="es-AR" dirty="0"/>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(f1s);</a:t>
            </a:r>
            <a:endParaRPr lang="es-AR" dirty="0"/>
          </a:p>
          <a:p>
            <a:endParaRPr lang="es-AR" dirty="0">
              <a:solidFill>
                <a:srgbClr val="660066"/>
              </a:solidFill>
              <a:latin typeface="Consolas" panose="020B0609020204030204" pitchFamily="49" charset="0"/>
            </a:endParaRPr>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a:t>
            </a:r>
          </a:p>
          <a:p>
            <a:endParaRPr lang="es-AR" dirty="0">
              <a:solidFill>
                <a:srgbClr val="660066"/>
              </a:solidFill>
              <a:latin typeface="Consolas" panose="020B0609020204030204" pitchFamily="49" charset="0"/>
            </a:endParaRPr>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(f1.toString());</a:t>
            </a:r>
          </a:p>
        </p:txBody>
      </p:sp>
      <p:cxnSp>
        <p:nvCxnSpPr>
          <p:cNvPr id="10" name="Conector curvado 9"/>
          <p:cNvCxnSpPr/>
          <p:nvPr/>
        </p:nvCxnSpPr>
        <p:spPr>
          <a:xfrm>
            <a:off x="3483429" y="4347869"/>
            <a:ext cx="2640943" cy="1559445"/>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186662"/>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en la API de Java</a:t>
            </a:r>
            <a:r>
              <a:rPr lang="es-AR" dirty="0"/>
              <a:t/>
            </a:r>
            <a:br>
              <a:rPr lang="es-AR" dirty="0"/>
            </a:br>
            <a:r>
              <a:rPr lang="es-AR" sz="2800" i="1" dirty="0"/>
              <a:t>¿Qué Método se Invoca?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76</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pic>
        <p:nvPicPr>
          <p:cNvPr id="7" name="Shape 485"/>
          <p:cNvPicPr preferRelativeResize="0"/>
          <p:nvPr/>
        </p:nvPicPr>
        <p:blipFill rotWithShape="1">
          <a:blip r:embed="rId3">
            <a:alphaModFix/>
          </a:blip>
          <a:srcRect t="11224" r="58789"/>
          <a:stretch/>
        </p:blipFill>
        <p:spPr>
          <a:xfrm>
            <a:off x="6124372" y="2449468"/>
            <a:ext cx="2390978" cy="3796802"/>
          </a:xfrm>
          <a:prstGeom prst="rect">
            <a:avLst/>
          </a:prstGeom>
          <a:noFill/>
          <a:ln>
            <a:noFill/>
          </a:ln>
        </p:spPr>
      </p:pic>
      <p:sp>
        <p:nvSpPr>
          <p:cNvPr id="9" name="Rectángulo 8"/>
          <p:cNvSpPr/>
          <p:nvPr/>
        </p:nvSpPr>
        <p:spPr>
          <a:xfrm>
            <a:off x="304800" y="3276190"/>
            <a:ext cx="4572000" cy="2308324"/>
          </a:xfrm>
          <a:prstGeom prst="rect">
            <a:avLst/>
          </a:prstGeom>
        </p:spPr>
        <p:txBody>
          <a:bodyPr wrap="square">
            <a:spAutoFit/>
          </a:bodyPr>
          <a:lstStyle/>
          <a:p>
            <a:r>
              <a:rPr lang="es-AR" dirty="0">
                <a:solidFill>
                  <a:srgbClr val="660066"/>
                </a:solidFill>
                <a:latin typeface="Consolas" panose="020B0609020204030204" pitchFamily="49" charset="0"/>
              </a:rPr>
              <a:t>Fecha </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a:t>
            </a:r>
          </a:p>
          <a:p>
            <a:r>
              <a:rPr lang="es-AR" dirty="0" err="1">
                <a:solidFill>
                  <a:srgbClr val="660066"/>
                </a:solidFill>
                <a:latin typeface="Consolas" panose="020B0609020204030204" pitchFamily="49" charset="0"/>
              </a:rPr>
              <a:t>String</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sf1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f1.toString();</a:t>
            </a:r>
            <a:endParaRPr lang="es-AR" dirty="0">
              <a:solidFill>
                <a:srgbClr val="666600"/>
              </a:solidFill>
              <a:latin typeface="Consolas" panose="020B0609020204030204" pitchFamily="49" charset="0"/>
            </a:endParaRPr>
          </a:p>
          <a:p>
            <a:endParaRPr lang="es-AR" dirty="0"/>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(f1s);</a:t>
            </a:r>
            <a:endParaRPr lang="es-AR" dirty="0"/>
          </a:p>
          <a:p>
            <a:endParaRPr lang="es-AR" dirty="0">
              <a:solidFill>
                <a:srgbClr val="660066"/>
              </a:solidFill>
              <a:latin typeface="Consolas" panose="020B0609020204030204" pitchFamily="49" charset="0"/>
            </a:endParaRPr>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a:t>
            </a:r>
          </a:p>
          <a:p>
            <a:endParaRPr lang="es-AR" dirty="0">
              <a:solidFill>
                <a:srgbClr val="660066"/>
              </a:solidFill>
              <a:latin typeface="Consolas" panose="020B0609020204030204" pitchFamily="49" charset="0"/>
            </a:endParaRPr>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(f1.toString());</a:t>
            </a:r>
          </a:p>
        </p:txBody>
      </p:sp>
      <p:cxnSp>
        <p:nvCxnSpPr>
          <p:cNvPr id="10" name="Conector curvado 9"/>
          <p:cNvCxnSpPr/>
          <p:nvPr/>
        </p:nvCxnSpPr>
        <p:spPr>
          <a:xfrm>
            <a:off x="3483429" y="4347869"/>
            <a:ext cx="2640943" cy="1559445"/>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ector curvado 15"/>
          <p:cNvCxnSpPr/>
          <p:nvPr/>
        </p:nvCxnSpPr>
        <p:spPr>
          <a:xfrm>
            <a:off x="3251528" y="4805386"/>
            <a:ext cx="2872844" cy="772775"/>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247696"/>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en la API de Java</a:t>
            </a:r>
            <a:r>
              <a:rPr lang="es-AR" dirty="0"/>
              <a:t/>
            </a:r>
            <a:br>
              <a:rPr lang="es-AR" dirty="0"/>
            </a:br>
            <a:r>
              <a:rPr lang="es-AR" sz="2800" i="1" dirty="0"/>
              <a:t>¿Qué Método se Invoca?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77</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pic>
        <p:nvPicPr>
          <p:cNvPr id="7" name="Shape 485"/>
          <p:cNvPicPr preferRelativeResize="0"/>
          <p:nvPr/>
        </p:nvPicPr>
        <p:blipFill rotWithShape="1">
          <a:blip r:embed="rId3">
            <a:alphaModFix/>
          </a:blip>
          <a:srcRect t="11224" r="58789"/>
          <a:stretch/>
        </p:blipFill>
        <p:spPr>
          <a:xfrm>
            <a:off x="6124372" y="2449468"/>
            <a:ext cx="2390978" cy="3796802"/>
          </a:xfrm>
          <a:prstGeom prst="rect">
            <a:avLst/>
          </a:prstGeom>
          <a:noFill/>
          <a:ln>
            <a:noFill/>
          </a:ln>
        </p:spPr>
      </p:pic>
      <p:sp>
        <p:nvSpPr>
          <p:cNvPr id="9" name="Rectángulo 8"/>
          <p:cNvSpPr/>
          <p:nvPr/>
        </p:nvSpPr>
        <p:spPr>
          <a:xfrm>
            <a:off x="304800" y="3276190"/>
            <a:ext cx="4572000" cy="2308324"/>
          </a:xfrm>
          <a:prstGeom prst="rect">
            <a:avLst/>
          </a:prstGeom>
        </p:spPr>
        <p:txBody>
          <a:bodyPr wrap="square">
            <a:spAutoFit/>
          </a:bodyPr>
          <a:lstStyle/>
          <a:p>
            <a:r>
              <a:rPr lang="es-AR" dirty="0">
                <a:solidFill>
                  <a:srgbClr val="660066"/>
                </a:solidFill>
                <a:latin typeface="Consolas" panose="020B0609020204030204" pitchFamily="49" charset="0"/>
              </a:rPr>
              <a:t>Fecha </a:t>
            </a:r>
            <a:r>
              <a:rPr lang="es-AR" dirty="0">
                <a:solidFill>
                  <a:srgbClr val="000000"/>
                </a:solidFill>
                <a:latin typeface="Consolas" panose="020B0609020204030204" pitchFamily="49" charset="0"/>
              </a:rPr>
              <a:t>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a:t>
            </a:r>
          </a:p>
          <a:p>
            <a:r>
              <a:rPr lang="es-AR" dirty="0" err="1">
                <a:solidFill>
                  <a:srgbClr val="660066"/>
                </a:solidFill>
                <a:latin typeface="Consolas" panose="020B0609020204030204" pitchFamily="49" charset="0"/>
              </a:rPr>
              <a:t>String</a:t>
            </a:r>
            <a:r>
              <a:rPr lang="es-AR" dirty="0">
                <a:solidFill>
                  <a:srgbClr val="660066"/>
                </a:solidFill>
                <a:latin typeface="Consolas" panose="020B0609020204030204" pitchFamily="49" charset="0"/>
              </a:rPr>
              <a:t> </a:t>
            </a:r>
            <a:r>
              <a:rPr lang="es-AR" dirty="0">
                <a:solidFill>
                  <a:srgbClr val="000000"/>
                </a:solidFill>
                <a:latin typeface="Consolas" panose="020B0609020204030204" pitchFamily="49" charset="0"/>
              </a:rPr>
              <a:t>sf1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new</a:t>
            </a:r>
            <a:r>
              <a:rPr lang="es-AR" dirty="0">
                <a:solidFill>
                  <a:srgbClr val="000000"/>
                </a:solidFill>
                <a:latin typeface="Consolas" panose="020B0609020204030204" pitchFamily="49" charset="0"/>
              </a:rPr>
              <a:t> f1.toString();</a:t>
            </a:r>
            <a:endParaRPr lang="es-AR" dirty="0">
              <a:solidFill>
                <a:srgbClr val="666600"/>
              </a:solidFill>
              <a:latin typeface="Consolas" panose="020B0609020204030204" pitchFamily="49" charset="0"/>
            </a:endParaRPr>
          </a:p>
          <a:p>
            <a:endParaRPr lang="es-AR" dirty="0"/>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(f1s);</a:t>
            </a:r>
            <a:endParaRPr lang="es-AR" dirty="0"/>
          </a:p>
          <a:p>
            <a:endParaRPr lang="es-AR" dirty="0">
              <a:solidFill>
                <a:srgbClr val="660066"/>
              </a:solidFill>
              <a:latin typeface="Consolas" panose="020B0609020204030204" pitchFamily="49" charset="0"/>
            </a:endParaRPr>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a:t>
            </a:r>
          </a:p>
          <a:p>
            <a:endParaRPr lang="es-AR" dirty="0">
              <a:solidFill>
                <a:srgbClr val="660066"/>
              </a:solidFill>
              <a:latin typeface="Consolas" panose="020B0609020204030204" pitchFamily="49" charset="0"/>
            </a:endParaRPr>
          </a:p>
          <a:p>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000000"/>
                </a:solidFill>
                <a:latin typeface="Consolas" panose="020B0609020204030204" pitchFamily="49" charset="0"/>
              </a:rPr>
              <a:t>(f1.toString());</a:t>
            </a:r>
          </a:p>
        </p:txBody>
      </p:sp>
      <p:cxnSp>
        <p:nvCxnSpPr>
          <p:cNvPr id="10" name="Conector curvado 9"/>
          <p:cNvCxnSpPr/>
          <p:nvPr/>
        </p:nvCxnSpPr>
        <p:spPr>
          <a:xfrm>
            <a:off x="3483429" y="4347869"/>
            <a:ext cx="2640943" cy="1559445"/>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curvado 12"/>
          <p:cNvCxnSpPr/>
          <p:nvPr/>
        </p:nvCxnSpPr>
        <p:spPr>
          <a:xfrm>
            <a:off x="4572000" y="5584514"/>
            <a:ext cx="1552372" cy="329153"/>
          </a:xfrm>
          <a:prstGeom prst="curvedConnector3">
            <a:avLst>
              <a:gd name="adj1" fmla="val 886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ector curvado 15"/>
          <p:cNvCxnSpPr/>
          <p:nvPr/>
        </p:nvCxnSpPr>
        <p:spPr>
          <a:xfrm>
            <a:off x="3251528" y="4805386"/>
            <a:ext cx="2872844" cy="772775"/>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944406"/>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1"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78</a:t>
            </a:fld>
            <a:endParaRPr lang="es-AR" dirty="0"/>
          </a:p>
        </p:txBody>
      </p:sp>
      <p:sp>
        <p:nvSpPr>
          <p:cNvPr id="8" name="Rectángulo 7"/>
          <p:cNvSpPr/>
          <p:nvPr/>
        </p:nvSpPr>
        <p:spPr>
          <a:xfrm>
            <a:off x="4742543" y="2315886"/>
            <a:ext cx="4332514" cy="1015663"/>
          </a:xfrm>
          <a:prstGeom prst="rect">
            <a:avLst/>
          </a:prstGeom>
        </p:spPr>
        <p:txBody>
          <a:bodyPr wrap="square">
            <a:spAutoFit/>
          </a:bodyPr>
          <a:lstStyle/>
          <a:p>
            <a:pPr algn="ctr">
              <a:buSzPct val="25000"/>
            </a:pPr>
            <a:r>
              <a:rPr lang="es-AR" sz="2000" dirty="0">
                <a:solidFill>
                  <a:srgbClr val="000000"/>
                </a:solidFill>
                <a:latin typeface="Arial" panose="020B0604020202020204" pitchFamily="34" charset="0"/>
                <a:ea typeface="Arial"/>
                <a:cs typeface="Arial" panose="020B0604020202020204" pitchFamily="34" charset="0"/>
                <a:sym typeface="Arial"/>
              </a:rPr>
              <a:t>¿Qué mecanismo se está usando?</a:t>
            </a:r>
          </a:p>
          <a:p>
            <a:pPr algn="ctr">
              <a:buSzPct val="25000"/>
            </a:pPr>
            <a:r>
              <a:rPr lang="es-AR" sz="2000" dirty="0">
                <a:solidFill>
                  <a:srgbClr val="000000"/>
                </a:solidFill>
                <a:latin typeface="Arial" panose="020B0604020202020204" pitchFamily="34" charset="0"/>
                <a:ea typeface="Arial"/>
                <a:cs typeface="Arial" panose="020B0604020202020204" pitchFamily="34" charset="0"/>
                <a:sym typeface="Arial"/>
              </a:rPr>
              <a:t> </a:t>
            </a:r>
          </a:p>
          <a:p>
            <a:pPr algn="ctr">
              <a:buSzPct val="25000"/>
            </a:pPr>
            <a:r>
              <a:rPr lang="es-AR" sz="2000" b="1" dirty="0">
                <a:solidFill>
                  <a:srgbClr val="FF3300"/>
                </a:solidFill>
                <a:latin typeface="Arial" panose="020B0604020202020204" pitchFamily="34" charset="0"/>
                <a:ea typeface="Arial"/>
                <a:cs typeface="Arial" panose="020B0604020202020204" pitchFamily="34" charset="0"/>
                <a:sym typeface="Arial"/>
              </a:rPr>
              <a:t>¿Sobre-escritura o Sobre-carga?</a:t>
            </a:r>
          </a:p>
        </p:txBody>
      </p:sp>
      <p:sp>
        <p:nvSpPr>
          <p:cNvPr id="10" name="Rectángulo 9"/>
          <p:cNvSpPr/>
          <p:nvPr/>
        </p:nvSpPr>
        <p:spPr>
          <a:xfrm>
            <a:off x="0" y="1741228"/>
            <a:ext cx="9143968" cy="5016758"/>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Object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mes;</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mes</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mes;</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boolean</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equals</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Object</a:t>
            </a:r>
            <a:r>
              <a:rPr lang="es-AR" sz="1600" dirty="0">
                <a:solidFill>
                  <a:srgbClr val="000000"/>
                </a:solidFill>
                <a:latin typeface="Consolas" panose="020B0609020204030204" pitchFamily="49" charset="0"/>
              </a:rPr>
              <a:t> o</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if</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o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null</a:t>
            </a:r>
            <a:r>
              <a:rPr lang="es-AR" sz="1600" dirty="0">
                <a:solidFill>
                  <a:srgbClr val="000088"/>
                </a:solidFill>
                <a:latin typeface="Consolas" panose="020B0609020204030204" pitchFamily="49" charset="0"/>
              </a:rPr>
              <a:t> ||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o </a:t>
            </a:r>
            <a:r>
              <a:rPr lang="es-AR" sz="1600" dirty="0" err="1">
                <a:solidFill>
                  <a:srgbClr val="000000"/>
                </a:solidFill>
                <a:latin typeface="Consolas" panose="020B0609020204030204" pitchFamily="49" charset="0"/>
              </a:rPr>
              <a:t>instanceOf</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6666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false;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boolean</a:t>
            </a:r>
            <a:r>
              <a:rPr lang="es-AR" sz="1600" dirty="0">
                <a:solidFill>
                  <a:srgbClr val="000000"/>
                </a:solidFill>
                <a:latin typeface="Consolas" panose="020B0609020204030204" pitchFamily="49" charset="0"/>
              </a:rPr>
              <a:t> iguales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false;</a:t>
            </a:r>
            <a:endParaRPr lang="es-AR" sz="1600" dirty="0"/>
          </a:p>
          <a:p>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000000"/>
                </a:solidFill>
                <a:latin typeface="Consolas" panose="020B0609020204030204" pitchFamily="49" charset="0"/>
              </a:rPr>
              <a:t> f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Fecha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o;</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if</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&amp;&amp;</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666600"/>
                </a:solidFill>
                <a:latin typeface="Consolas" panose="020B0609020204030204" pitchFamily="49" charset="0"/>
              </a:rPr>
              <a:t>) </a:t>
            </a:r>
          </a:p>
          <a:p>
            <a:r>
              <a:rPr lang="es-AR" sz="1600" dirty="0">
                <a:solidFill>
                  <a:srgbClr val="666600"/>
                </a:solidFill>
                <a:latin typeface="Consolas" panose="020B0609020204030204" pitchFamily="49" charset="0"/>
              </a:rPr>
              <a:t>&amp;&amp; (</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ñ</a:t>
            </a:r>
            <a:r>
              <a:rPr lang="es-AR" sz="1600" dirty="0" err="1">
                <a:solidFill>
                  <a:srgbClr val="000000"/>
                </a:solidFill>
                <a:latin typeface="Consolas" panose="020B0609020204030204" pitchFamily="49" charset="0"/>
              </a:rPr>
              <a:t>o</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ñ</a:t>
            </a:r>
            <a:r>
              <a:rPr lang="es-AR" sz="1600" dirty="0" err="1">
                <a:solidFill>
                  <a:srgbClr val="000000"/>
                </a:solidFill>
                <a:latin typeface="Consolas" panose="020B0609020204030204" pitchFamily="49" charset="0"/>
              </a:rPr>
              <a:t>o</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iguales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true;</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iguales;</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8718022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7</a:t>
            </a:fld>
            <a:endParaRPr lang="es-ES_tradnl"/>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sp>
        <p:nvSpPr>
          <p:cNvPr id="4" name="Título 1"/>
          <p:cNvSpPr>
            <a:spLocks noGrp="1"/>
          </p:cNvSpPr>
          <p:nvPr>
            <p:ph type="title"/>
          </p:nvPr>
        </p:nvSpPr>
        <p:spPr>
          <a:xfrm>
            <a:off x="628650" y="900000"/>
            <a:ext cx="7886700" cy="1220315"/>
          </a:xfrm>
        </p:spPr>
        <p:txBody>
          <a:bodyPr>
            <a:normAutofit/>
          </a:bodyPr>
          <a:lstStyle/>
          <a:p>
            <a:r>
              <a:rPr lang="es-ES_tradnl" b="1" dirty="0" smtClean="0"/>
              <a:t>Ejercicio 2</a:t>
            </a:r>
            <a:r>
              <a:rPr lang="es-ES_tradnl" dirty="0" smtClean="0"/>
              <a:t/>
            </a:r>
            <a:br>
              <a:rPr lang="es-ES_tradnl" dirty="0" smtClean="0"/>
            </a:br>
            <a:r>
              <a:rPr lang="es-ES_tradnl" sz="2800" i="1" dirty="0"/>
              <a:t>Problema: Sistema de Cursadas</a:t>
            </a:r>
            <a:endParaRPr lang="es-ES_tradnl" sz="3100" i="1" dirty="0"/>
          </a:p>
        </p:txBody>
      </p:sp>
      <p:sp>
        <p:nvSpPr>
          <p:cNvPr id="6" name="Marcador de contenido 2"/>
          <p:cNvSpPr>
            <a:spLocks noGrp="1"/>
          </p:cNvSpPr>
          <p:nvPr>
            <p:ph idx="1"/>
          </p:nvPr>
        </p:nvSpPr>
        <p:spPr>
          <a:xfrm>
            <a:off x="628650" y="2160000"/>
            <a:ext cx="7886700" cy="4351338"/>
          </a:xfrm>
        </p:spPr>
        <p:txBody>
          <a:bodyPr>
            <a:normAutofit/>
          </a:bodyPr>
          <a:lstStyle/>
          <a:p>
            <a:pPr marL="285750" lvl="3" indent="-285750">
              <a:spcBef>
                <a:spcPts val="1000"/>
              </a:spcBef>
              <a:buFont typeface="Arial" charset="0"/>
              <a:buChar char="•"/>
            </a:pPr>
            <a:r>
              <a:rPr lang="es-ES" sz="2000" dirty="0" smtClean="0"/>
              <a:t>Implemente el método </a:t>
            </a:r>
            <a:r>
              <a:rPr lang="es-ES" sz="2000" dirty="0" err="1" smtClean="0"/>
              <a:t>obtenerCursosPorAño</a:t>
            </a:r>
            <a:r>
              <a:rPr lang="es-ES" sz="2000" dirty="0" smtClean="0"/>
              <a:t>. El mismo deberá devolver todos los cursos de todas las carreras cuyo año coincida por el pasado por parámetros  </a:t>
            </a:r>
            <a:endParaRPr lang="es-ES" sz="2000" dirty="0"/>
          </a:p>
          <a:p>
            <a:pPr marL="285750" lvl="3" indent="-285750">
              <a:spcBef>
                <a:spcPts val="1000"/>
              </a:spcBef>
              <a:buFont typeface="Arial" charset="0"/>
              <a:buChar char="•"/>
            </a:pPr>
            <a:endParaRPr lang="es-ES" sz="2400" dirty="0"/>
          </a:p>
        </p:txBody>
      </p:sp>
      <p:pic>
        <p:nvPicPr>
          <p:cNvPr id="7" name="Imagen 6"/>
          <p:cNvPicPr>
            <a:picLocks noChangeAspect="1"/>
          </p:cNvPicPr>
          <p:nvPr/>
        </p:nvPicPr>
        <p:blipFill>
          <a:blip r:embed="rId2"/>
          <a:stretch>
            <a:fillRect/>
          </a:stretch>
        </p:blipFill>
        <p:spPr>
          <a:xfrm>
            <a:off x="2604075" y="4154990"/>
            <a:ext cx="3741344" cy="1366134"/>
          </a:xfrm>
          <a:prstGeom prst="rect">
            <a:avLst/>
          </a:prstGeom>
        </p:spPr>
      </p:pic>
    </p:spTree>
    <p:extLst>
      <p:ext uri="{BB962C8B-B14F-4D97-AF65-F5344CB8AC3E}">
        <p14:creationId xmlns:p14="http://schemas.microsoft.com/office/powerpoint/2010/main" val="1226037302"/>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3969"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79</a:t>
            </a:fld>
            <a:endParaRPr lang="es-AR" dirty="0"/>
          </a:p>
        </p:txBody>
      </p:sp>
      <p:sp>
        <p:nvSpPr>
          <p:cNvPr id="8" name="Rectángulo 7"/>
          <p:cNvSpPr/>
          <p:nvPr/>
        </p:nvSpPr>
        <p:spPr>
          <a:xfrm>
            <a:off x="4742543" y="2315886"/>
            <a:ext cx="4332514" cy="1015663"/>
          </a:xfrm>
          <a:prstGeom prst="rect">
            <a:avLst/>
          </a:prstGeom>
        </p:spPr>
        <p:txBody>
          <a:bodyPr wrap="square">
            <a:spAutoFit/>
          </a:bodyPr>
          <a:lstStyle/>
          <a:p>
            <a:pPr algn="ctr">
              <a:buSzPct val="25000"/>
            </a:pPr>
            <a:r>
              <a:rPr lang="es-AR" sz="2000" dirty="0">
                <a:solidFill>
                  <a:srgbClr val="000000"/>
                </a:solidFill>
                <a:latin typeface="Arial" panose="020B0604020202020204" pitchFamily="34" charset="0"/>
                <a:ea typeface="Arial"/>
                <a:cs typeface="Arial" panose="020B0604020202020204" pitchFamily="34" charset="0"/>
                <a:sym typeface="Arial"/>
              </a:rPr>
              <a:t>¿Qué mecanismo se está usando?</a:t>
            </a:r>
          </a:p>
          <a:p>
            <a:pPr algn="ctr">
              <a:buSzPct val="25000"/>
            </a:pPr>
            <a:r>
              <a:rPr lang="es-AR" sz="2000" dirty="0">
                <a:solidFill>
                  <a:srgbClr val="000000"/>
                </a:solidFill>
                <a:latin typeface="Arial" panose="020B0604020202020204" pitchFamily="34" charset="0"/>
                <a:ea typeface="Arial"/>
                <a:cs typeface="Arial" panose="020B0604020202020204" pitchFamily="34" charset="0"/>
                <a:sym typeface="Arial"/>
              </a:rPr>
              <a:t> </a:t>
            </a:r>
          </a:p>
          <a:p>
            <a:pPr algn="ctr">
              <a:buSzPct val="25000"/>
            </a:pPr>
            <a:r>
              <a:rPr lang="es-AR" sz="2000" b="1" dirty="0">
                <a:solidFill>
                  <a:srgbClr val="FF0000"/>
                </a:solidFill>
                <a:latin typeface="Arial" panose="020B0604020202020204" pitchFamily="34" charset="0"/>
                <a:ea typeface="Arial"/>
                <a:cs typeface="Arial" panose="020B0604020202020204" pitchFamily="34" charset="0"/>
                <a:sym typeface="Arial"/>
              </a:rPr>
              <a:t>¿Sobre-escritura o Sobre-carga?</a:t>
            </a:r>
          </a:p>
        </p:txBody>
      </p:sp>
      <p:sp>
        <p:nvSpPr>
          <p:cNvPr id="9" name="CuadroTexto 8"/>
          <p:cNvSpPr txBox="1"/>
          <p:nvPr/>
        </p:nvSpPr>
        <p:spPr>
          <a:xfrm>
            <a:off x="5439196" y="3686150"/>
            <a:ext cx="3294743" cy="1323439"/>
          </a:xfrm>
          <a:prstGeom prst="rect">
            <a:avLst/>
          </a:prstGeom>
          <a:noFill/>
        </p:spPr>
        <p:txBody>
          <a:bodyPr wrap="square" rtlCol="0">
            <a:spAutoFit/>
          </a:bodyPr>
          <a:lstStyle/>
          <a:p>
            <a:pPr algn="ctr"/>
            <a:r>
              <a:rPr lang="es-AR" sz="2000" b="1" dirty="0">
                <a:solidFill>
                  <a:srgbClr val="FF0000"/>
                </a:solidFill>
                <a:latin typeface="Arial" panose="020B0604020202020204" pitchFamily="34" charset="0"/>
                <a:cs typeface="Arial" panose="020B0604020202020204" pitchFamily="34" charset="0"/>
              </a:rPr>
              <a:t>Sobre-escritura</a:t>
            </a:r>
            <a:r>
              <a:rPr lang="es-AR" sz="2000" dirty="0">
                <a:latin typeface="Arial" panose="020B0604020202020204" pitchFamily="34" charset="0"/>
                <a:cs typeface="Arial" panose="020B0604020202020204" pitchFamily="34" charset="0"/>
              </a:rPr>
              <a:t>. Se está manteniendo la signatura del método </a:t>
            </a:r>
            <a:r>
              <a:rPr lang="es-AR" sz="2000" dirty="0" err="1">
                <a:latin typeface="Consolas" panose="020B0609020204030204" pitchFamily="49" charset="0"/>
                <a:cs typeface="Arial" panose="020B0604020202020204" pitchFamily="34" charset="0"/>
              </a:rPr>
              <a:t>equals</a:t>
            </a:r>
            <a:r>
              <a:rPr lang="es-AR" sz="2000" dirty="0">
                <a:latin typeface="Arial" panose="020B0604020202020204" pitchFamily="34" charset="0"/>
                <a:cs typeface="Arial" panose="020B0604020202020204" pitchFamily="34" charset="0"/>
              </a:rPr>
              <a:t> de la clase </a:t>
            </a:r>
            <a:r>
              <a:rPr lang="es-AR" sz="2000" dirty="0" err="1">
                <a:latin typeface="Consolas" panose="020B0609020204030204" pitchFamily="49" charset="0"/>
                <a:cs typeface="Arial" panose="020B0604020202020204" pitchFamily="34" charset="0"/>
              </a:rPr>
              <a:t>Object</a:t>
            </a:r>
            <a:r>
              <a:rPr lang="es-AR" sz="2000" dirty="0">
                <a:latin typeface="Consolas" panose="020B0609020204030204" pitchFamily="49" charset="0"/>
                <a:cs typeface="Arial" panose="020B0604020202020204" pitchFamily="34" charset="0"/>
              </a:rPr>
              <a:t>.</a:t>
            </a:r>
          </a:p>
        </p:txBody>
      </p:sp>
      <p:sp>
        <p:nvSpPr>
          <p:cNvPr id="10" name="Rectángulo 9"/>
          <p:cNvSpPr/>
          <p:nvPr/>
        </p:nvSpPr>
        <p:spPr>
          <a:xfrm>
            <a:off x="0" y="1741228"/>
            <a:ext cx="9143968" cy="5016758"/>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Object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mes;</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mes</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mes;</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boolean</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equals</a:t>
            </a:r>
            <a:r>
              <a:rPr lang="es-AR" sz="1600" dirty="0">
                <a:solidFill>
                  <a:srgbClr val="666600"/>
                </a:solidFill>
                <a:latin typeface="Consolas" panose="020B0609020204030204" pitchFamily="49" charset="0"/>
              </a:rPr>
              <a:t>(</a:t>
            </a:r>
            <a:r>
              <a:rPr lang="es-AR" sz="1600" dirty="0" err="1">
                <a:solidFill>
                  <a:srgbClr val="660066"/>
                </a:solidFill>
                <a:latin typeface="Consolas" panose="020B0609020204030204" pitchFamily="49" charset="0"/>
              </a:rPr>
              <a:t>Object</a:t>
            </a:r>
            <a:r>
              <a:rPr lang="es-AR" sz="1600" dirty="0">
                <a:solidFill>
                  <a:srgbClr val="000000"/>
                </a:solidFill>
                <a:latin typeface="Consolas" panose="020B0609020204030204" pitchFamily="49" charset="0"/>
              </a:rPr>
              <a:t> o</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if</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o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null</a:t>
            </a:r>
            <a:r>
              <a:rPr lang="es-AR" sz="1600" dirty="0">
                <a:solidFill>
                  <a:srgbClr val="000088"/>
                </a:solidFill>
                <a:latin typeface="Consolas" panose="020B0609020204030204" pitchFamily="49" charset="0"/>
              </a:rPr>
              <a:t> ||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o </a:t>
            </a:r>
            <a:r>
              <a:rPr lang="es-AR" sz="1600" dirty="0" err="1">
                <a:solidFill>
                  <a:srgbClr val="000000"/>
                </a:solidFill>
                <a:latin typeface="Consolas" panose="020B0609020204030204" pitchFamily="49" charset="0"/>
              </a:rPr>
              <a:t>instanceOf</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6666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false;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boolean</a:t>
            </a:r>
            <a:r>
              <a:rPr lang="es-AR" sz="1600" dirty="0">
                <a:solidFill>
                  <a:srgbClr val="000000"/>
                </a:solidFill>
                <a:latin typeface="Consolas" panose="020B0609020204030204" pitchFamily="49" charset="0"/>
              </a:rPr>
              <a:t> iguales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false;</a:t>
            </a:r>
            <a:endParaRPr lang="es-AR" sz="1600" dirty="0"/>
          </a:p>
          <a:p>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000000"/>
                </a:solidFill>
                <a:latin typeface="Consolas" panose="020B0609020204030204" pitchFamily="49" charset="0"/>
              </a:rPr>
              <a:t> f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Fecha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o;</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if</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&amp;&amp;</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666600"/>
                </a:solidFill>
                <a:latin typeface="Consolas" panose="020B0609020204030204" pitchFamily="49" charset="0"/>
              </a:rPr>
              <a:t>) </a:t>
            </a:r>
          </a:p>
          <a:p>
            <a:r>
              <a:rPr lang="es-AR" sz="1600" dirty="0">
                <a:solidFill>
                  <a:srgbClr val="666600"/>
                </a:solidFill>
                <a:latin typeface="Consolas" panose="020B0609020204030204" pitchFamily="49" charset="0"/>
              </a:rPr>
              <a:t>&amp;&amp; (</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ni</a:t>
            </a:r>
            <a:r>
              <a:rPr lang="es-AR" sz="1600" dirty="0" err="1">
                <a:solidFill>
                  <a:srgbClr val="000000"/>
                </a:solidFill>
                <a:latin typeface="Consolas" panose="020B0609020204030204" pitchFamily="49" charset="0"/>
              </a:rPr>
              <a:t>o</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ni</a:t>
            </a:r>
            <a:r>
              <a:rPr lang="es-AR" sz="1600" dirty="0" err="1">
                <a:solidFill>
                  <a:srgbClr val="000000"/>
                </a:solidFill>
                <a:latin typeface="Consolas" panose="020B0609020204030204" pitchFamily="49" charset="0"/>
              </a:rPr>
              <a:t>o</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iguales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true;</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iguales;</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1" name="Rectángulo redondeado 10"/>
          <p:cNvSpPr/>
          <p:nvPr/>
        </p:nvSpPr>
        <p:spPr>
          <a:xfrm>
            <a:off x="101600" y="3968888"/>
            <a:ext cx="3837940" cy="30322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1259245137"/>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900000"/>
            <a:ext cx="9143968"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80</a:t>
            </a:fld>
            <a:endParaRPr lang="es-AR" dirty="0"/>
          </a:p>
        </p:txBody>
      </p:sp>
      <p:sp>
        <p:nvSpPr>
          <p:cNvPr id="8" name="Rectángulo 7"/>
          <p:cNvSpPr/>
          <p:nvPr/>
        </p:nvSpPr>
        <p:spPr>
          <a:xfrm>
            <a:off x="4801507" y="2372493"/>
            <a:ext cx="4211864" cy="707886"/>
          </a:xfrm>
          <a:prstGeom prst="rect">
            <a:avLst/>
          </a:prstGeom>
        </p:spPr>
        <p:txBody>
          <a:bodyPr wrap="square">
            <a:spAutoFit/>
          </a:bodyPr>
          <a:lstStyle/>
          <a:p>
            <a:pPr algn="ctr">
              <a:buSzPct val="25000"/>
            </a:pPr>
            <a:r>
              <a:rPr lang="es-AR" sz="2000" dirty="0">
                <a:solidFill>
                  <a:srgbClr val="000000"/>
                </a:solidFill>
                <a:latin typeface="Arial" panose="020B0604020202020204" pitchFamily="34" charset="0"/>
                <a:ea typeface="Arial"/>
                <a:cs typeface="Arial" panose="020B0604020202020204" pitchFamily="34" charset="0"/>
                <a:sym typeface="Arial"/>
              </a:rPr>
              <a:t>¿Y ahora? </a:t>
            </a:r>
          </a:p>
          <a:p>
            <a:pPr algn="ctr">
              <a:buSzPct val="25000"/>
            </a:pPr>
            <a:r>
              <a:rPr lang="es-AR" sz="2000" b="1" dirty="0">
                <a:solidFill>
                  <a:srgbClr val="FF0000"/>
                </a:solidFill>
                <a:latin typeface="Arial" panose="020B0604020202020204" pitchFamily="34" charset="0"/>
                <a:ea typeface="Arial"/>
                <a:cs typeface="Arial" panose="020B0604020202020204" pitchFamily="34" charset="0"/>
                <a:sym typeface="Arial"/>
              </a:rPr>
              <a:t>¿Sobre-escritura o Sobre-carga?</a:t>
            </a:r>
          </a:p>
        </p:txBody>
      </p:sp>
      <p:sp>
        <p:nvSpPr>
          <p:cNvPr id="10" name="Rectángulo 9"/>
          <p:cNvSpPr/>
          <p:nvPr/>
        </p:nvSpPr>
        <p:spPr>
          <a:xfrm>
            <a:off x="0" y="1741228"/>
            <a:ext cx="9143968" cy="477053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Object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mes;</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mes</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mes;</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boolean</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equals</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Fecha</a:t>
            </a:r>
            <a:r>
              <a:rPr lang="es-AR" sz="1600" dirty="0">
                <a:solidFill>
                  <a:srgbClr val="000000"/>
                </a:solidFill>
                <a:latin typeface="Consolas" panose="020B0609020204030204" pitchFamily="49" charset="0"/>
              </a:rPr>
              <a:t> f</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if</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f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null</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false;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boolean</a:t>
            </a:r>
            <a:r>
              <a:rPr lang="es-AR" sz="1600" dirty="0">
                <a:solidFill>
                  <a:srgbClr val="000000"/>
                </a:solidFill>
                <a:latin typeface="Consolas" panose="020B0609020204030204" pitchFamily="49" charset="0"/>
              </a:rPr>
              <a:t> iguales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false;</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if</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&amp;&amp;</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666600"/>
                </a:solidFill>
                <a:latin typeface="Consolas" panose="020B0609020204030204" pitchFamily="49" charset="0"/>
              </a:rPr>
              <a:t>) </a:t>
            </a:r>
          </a:p>
          <a:p>
            <a:r>
              <a:rPr lang="es-AR" sz="1600" dirty="0">
                <a:solidFill>
                  <a:srgbClr val="666600"/>
                </a:solidFill>
                <a:latin typeface="Consolas" panose="020B0609020204030204" pitchFamily="49" charset="0"/>
              </a:rPr>
              <a:t>&amp;&amp; (</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ni</a:t>
            </a:r>
            <a:r>
              <a:rPr lang="es-AR" sz="1600" dirty="0" err="1">
                <a:solidFill>
                  <a:srgbClr val="000000"/>
                </a:solidFill>
                <a:latin typeface="Consolas" panose="020B0609020204030204" pitchFamily="49" charset="0"/>
              </a:rPr>
              <a:t>o</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ni</a:t>
            </a:r>
            <a:r>
              <a:rPr lang="es-AR" sz="1600" dirty="0" err="1">
                <a:solidFill>
                  <a:srgbClr val="000000"/>
                </a:solidFill>
                <a:latin typeface="Consolas" panose="020B0609020204030204" pitchFamily="49" charset="0"/>
              </a:rPr>
              <a:t>o</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iguales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true;</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iguales;</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Tree>
    <p:extLst>
      <p:ext uri="{BB962C8B-B14F-4D97-AF65-F5344CB8AC3E}">
        <p14:creationId xmlns:p14="http://schemas.microsoft.com/office/powerpoint/2010/main" val="2545365499"/>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900000"/>
            <a:ext cx="9144000"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81</a:t>
            </a:fld>
            <a:endParaRPr lang="es-AR" dirty="0"/>
          </a:p>
        </p:txBody>
      </p:sp>
      <p:sp>
        <p:nvSpPr>
          <p:cNvPr id="8" name="Rectángulo 7"/>
          <p:cNvSpPr/>
          <p:nvPr/>
        </p:nvSpPr>
        <p:spPr>
          <a:xfrm>
            <a:off x="4801507" y="2372493"/>
            <a:ext cx="4211864" cy="707886"/>
          </a:xfrm>
          <a:prstGeom prst="rect">
            <a:avLst/>
          </a:prstGeom>
        </p:spPr>
        <p:txBody>
          <a:bodyPr wrap="square">
            <a:spAutoFit/>
          </a:bodyPr>
          <a:lstStyle/>
          <a:p>
            <a:pPr algn="ctr">
              <a:buSzPct val="25000"/>
            </a:pPr>
            <a:r>
              <a:rPr lang="es-AR" sz="2000" dirty="0">
                <a:solidFill>
                  <a:srgbClr val="000000"/>
                </a:solidFill>
                <a:latin typeface="Arial" panose="020B0604020202020204" pitchFamily="34" charset="0"/>
                <a:ea typeface="Arial"/>
                <a:cs typeface="Arial" panose="020B0604020202020204" pitchFamily="34" charset="0"/>
                <a:sym typeface="Arial"/>
              </a:rPr>
              <a:t>¿Y ahora? </a:t>
            </a:r>
          </a:p>
          <a:p>
            <a:pPr algn="ctr">
              <a:buSzPct val="25000"/>
            </a:pPr>
            <a:r>
              <a:rPr lang="es-AR" sz="2000" b="1" dirty="0">
                <a:solidFill>
                  <a:srgbClr val="FF0000"/>
                </a:solidFill>
                <a:latin typeface="Arial" panose="020B0604020202020204" pitchFamily="34" charset="0"/>
                <a:ea typeface="Arial"/>
                <a:cs typeface="Arial" panose="020B0604020202020204" pitchFamily="34" charset="0"/>
                <a:sym typeface="Arial"/>
              </a:rPr>
              <a:t>¿Sobre-escritura o Sobre-carga?</a:t>
            </a:r>
          </a:p>
        </p:txBody>
      </p:sp>
      <p:sp>
        <p:nvSpPr>
          <p:cNvPr id="9" name="CuadroTexto 8"/>
          <p:cNvSpPr txBox="1"/>
          <p:nvPr/>
        </p:nvSpPr>
        <p:spPr>
          <a:xfrm>
            <a:off x="5752193" y="3711644"/>
            <a:ext cx="3009900" cy="1631216"/>
          </a:xfrm>
          <a:prstGeom prst="rect">
            <a:avLst/>
          </a:prstGeom>
          <a:noFill/>
        </p:spPr>
        <p:txBody>
          <a:bodyPr wrap="square" rtlCol="0">
            <a:spAutoFit/>
          </a:bodyPr>
          <a:lstStyle/>
          <a:p>
            <a:r>
              <a:rPr lang="es-AR" sz="2000" b="1" dirty="0">
                <a:solidFill>
                  <a:srgbClr val="FF0000"/>
                </a:solidFill>
                <a:latin typeface="Arial" panose="020B0604020202020204" pitchFamily="34" charset="0"/>
                <a:cs typeface="Arial" panose="020B0604020202020204" pitchFamily="34" charset="0"/>
              </a:rPr>
              <a:t>Sobre-carga</a:t>
            </a:r>
            <a:r>
              <a:rPr lang="es-AR" sz="2000" dirty="0">
                <a:latin typeface="Arial" panose="020B0604020202020204" pitchFamily="34" charset="0"/>
                <a:cs typeface="Arial" panose="020B0604020202020204" pitchFamily="34" charset="0"/>
              </a:rPr>
              <a:t>. Se cambió la signatura del método de la clase </a:t>
            </a:r>
            <a:r>
              <a:rPr lang="es-AR" sz="2000" dirty="0" err="1">
                <a:latin typeface="Consolas" panose="020B0609020204030204" pitchFamily="49" charset="0"/>
                <a:cs typeface="Arial" panose="020B0604020202020204" pitchFamily="34" charset="0"/>
              </a:rPr>
              <a:t>Object</a:t>
            </a:r>
            <a:r>
              <a:rPr lang="es-AR" sz="2000" dirty="0">
                <a:latin typeface="Arial" panose="020B0604020202020204" pitchFamily="34" charset="0"/>
                <a:cs typeface="Arial" panose="020B0604020202020204" pitchFamily="34" charset="0"/>
              </a:rPr>
              <a:t> para que reciba una </a:t>
            </a:r>
            <a:r>
              <a:rPr lang="es-AR" sz="2000" dirty="0">
                <a:latin typeface="Consolas" panose="020B0609020204030204" pitchFamily="49" charset="0"/>
                <a:cs typeface="Arial" panose="020B0604020202020204" pitchFamily="34" charset="0"/>
              </a:rPr>
              <a:t>Fecha</a:t>
            </a:r>
            <a:r>
              <a:rPr lang="es-AR" sz="2000" dirty="0">
                <a:latin typeface="Arial" panose="020B0604020202020204" pitchFamily="34" charset="0"/>
                <a:cs typeface="Arial" panose="020B0604020202020204" pitchFamily="34" charset="0"/>
              </a:rPr>
              <a:t>. NO es el mismo método.</a:t>
            </a:r>
          </a:p>
        </p:txBody>
      </p:sp>
      <p:sp>
        <p:nvSpPr>
          <p:cNvPr id="10" name="Rectángulo 9"/>
          <p:cNvSpPr/>
          <p:nvPr/>
        </p:nvSpPr>
        <p:spPr>
          <a:xfrm>
            <a:off x="0" y="1741228"/>
            <a:ext cx="9143968" cy="4770537"/>
          </a:xfrm>
          <a:prstGeom prst="rect">
            <a:avLst/>
          </a:prstGeom>
        </p:spPr>
        <p:txBody>
          <a:bodyPr wrap="square">
            <a:spAutoFit/>
          </a:bodyPr>
          <a:lstStyle/>
          <a:p>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class</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extends</a:t>
            </a:r>
            <a:r>
              <a:rPr lang="es-AR" sz="1600" dirty="0">
                <a:solidFill>
                  <a:srgbClr val="000000"/>
                </a:solidFill>
                <a:latin typeface="Consolas" panose="020B0609020204030204" pitchFamily="49" charset="0"/>
              </a:rPr>
              <a:t> </a:t>
            </a:r>
            <a:r>
              <a:rPr lang="es-AR" sz="1600" dirty="0" err="1">
                <a:solidFill>
                  <a:srgbClr val="660066"/>
                </a:solidFill>
                <a:latin typeface="Consolas" panose="020B0609020204030204" pitchFamily="49" charset="0"/>
              </a:rPr>
              <a:t>Object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mes;</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private</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a:solidFill>
                  <a:srgbClr val="660066"/>
                </a:solidFill>
                <a:latin typeface="Consolas" panose="020B0609020204030204" pitchFamily="49" charset="0"/>
              </a:rPr>
              <a:t>Fecha</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mes</a:t>
            </a:r>
            <a:r>
              <a:rPr lang="es-AR" sz="1600" dirty="0" err="1">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int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mes;</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anio</a:t>
            </a:r>
            <a:r>
              <a:rPr lang="es-AR" sz="1600" dirty="0">
                <a:solidFill>
                  <a:srgbClr val="0000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a:t>
            </a:r>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public</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boolean</a:t>
            </a:r>
            <a:r>
              <a:rPr lang="es-AR" sz="1600" dirty="0">
                <a:solidFill>
                  <a:srgbClr val="000000"/>
                </a:solidFill>
                <a:latin typeface="Consolas" panose="020B0609020204030204" pitchFamily="49" charset="0"/>
              </a:rPr>
              <a:t> </a:t>
            </a:r>
            <a:r>
              <a:rPr lang="es-AR" sz="1600" dirty="0" err="1">
                <a:solidFill>
                  <a:srgbClr val="000000"/>
                </a:solidFill>
                <a:latin typeface="Consolas" panose="020B0609020204030204" pitchFamily="49" charset="0"/>
              </a:rPr>
              <a:t>equals</a:t>
            </a:r>
            <a:r>
              <a:rPr lang="es-AR" sz="1600" dirty="0">
                <a:solidFill>
                  <a:srgbClr val="666600"/>
                </a:solidFill>
                <a:latin typeface="Consolas" panose="020B0609020204030204" pitchFamily="49" charset="0"/>
              </a:rPr>
              <a:t>(</a:t>
            </a:r>
            <a:r>
              <a:rPr lang="es-AR" sz="1600" dirty="0">
                <a:solidFill>
                  <a:srgbClr val="660066"/>
                </a:solidFill>
                <a:latin typeface="Consolas" panose="020B0609020204030204" pitchFamily="49" charset="0"/>
              </a:rPr>
              <a:t>Fecha</a:t>
            </a:r>
            <a:r>
              <a:rPr lang="es-AR" sz="1600" dirty="0">
                <a:solidFill>
                  <a:srgbClr val="000000"/>
                </a:solidFill>
                <a:latin typeface="Consolas" panose="020B0609020204030204" pitchFamily="49" charset="0"/>
              </a:rPr>
              <a:t> f</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if</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f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null</a:t>
            </a:r>
            <a:r>
              <a:rPr lang="es-AR" sz="1600" dirty="0">
                <a:solidFill>
                  <a:srgbClr val="666600"/>
                </a:solidFill>
                <a:latin typeface="Consolas" panose="020B0609020204030204" pitchFamily="49" charset="0"/>
              </a:rPr>
              <a:t>)</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false;</a:t>
            </a:r>
            <a:endParaRPr lang="es-AR" sz="1600" dirty="0"/>
          </a:p>
          <a:p>
            <a:r>
              <a:rPr lang="es-AR" sz="1600" dirty="0">
                <a:solidFill>
                  <a:srgbClr val="000088"/>
                </a:solidFill>
                <a:latin typeface="Consolas" panose="020B0609020204030204" pitchFamily="49" charset="0"/>
              </a:rPr>
              <a:t>   </a:t>
            </a:r>
            <a:r>
              <a:rPr lang="es-AR" sz="1600" dirty="0" err="1">
                <a:solidFill>
                  <a:srgbClr val="000088"/>
                </a:solidFill>
                <a:latin typeface="Consolas" panose="020B0609020204030204" pitchFamily="49" charset="0"/>
              </a:rPr>
              <a:t>boolean</a:t>
            </a:r>
            <a:r>
              <a:rPr lang="es-AR" sz="1600" dirty="0">
                <a:solidFill>
                  <a:srgbClr val="000000"/>
                </a:solidFill>
                <a:latin typeface="Consolas" panose="020B0609020204030204" pitchFamily="49" charset="0"/>
              </a:rPr>
              <a:t> iguales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false;</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if</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dia</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&amp;&amp;</a:t>
            </a:r>
            <a:r>
              <a:rPr lang="es-AR" sz="1600" dirty="0">
                <a:solidFill>
                  <a:srgbClr val="000000"/>
                </a:solidFill>
                <a:latin typeface="Consolas" panose="020B0609020204030204" pitchFamily="49" charset="0"/>
              </a:rPr>
              <a:t> </a:t>
            </a:r>
            <a:r>
              <a:rPr lang="es-AR" sz="1600" dirty="0">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mes</a:t>
            </a:r>
            <a:r>
              <a:rPr lang="es-AR" sz="1600" dirty="0">
                <a:solidFill>
                  <a:srgbClr val="666600"/>
                </a:solidFill>
                <a:latin typeface="Consolas" panose="020B0609020204030204" pitchFamily="49" charset="0"/>
              </a:rPr>
              <a:t>) </a:t>
            </a:r>
          </a:p>
          <a:p>
            <a:r>
              <a:rPr lang="es-AR" sz="1600" dirty="0">
                <a:solidFill>
                  <a:srgbClr val="666600"/>
                </a:solidFill>
                <a:latin typeface="Consolas" panose="020B0609020204030204" pitchFamily="49" charset="0"/>
              </a:rPr>
              <a:t>&amp;&amp; (</a:t>
            </a:r>
            <a:r>
              <a:rPr lang="es-AR" sz="1600" dirty="0" err="1">
                <a:solidFill>
                  <a:srgbClr val="000000"/>
                </a:solidFill>
                <a:latin typeface="Consolas" panose="020B0609020204030204" pitchFamily="49" charset="0"/>
              </a:rPr>
              <a:t>f</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ni</a:t>
            </a:r>
            <a:r>
              <a:rPr lang="es-AR" sz="1600" dirty="0" err="1">
                <a:solidFill>
                  <a:srgbClr val="000000"/>
                </a:solidFill>
                <a:latin typeface="Consolas" panose="020B0609020204030204" pitchFamily="49" charset="0"/>
              </a:rPr>
              <a:t>o</a:t>
            </a:r>
            <a:r>
              <a:rPr lang="es-AR" sz="1600" dirty="0">
                <a:solidFill>
                  <a:srgbClr val="666600"/>
                </a:solidFill>
                <a:latin typeface="Consolas" panose="020B0609020204030204" pitchFamily="49" charset="0"/>
              </a:rPr>
              <a:t>==</a:t>
            </a:r>
            <a:r>
              <a:rPr lang="es-AR" sz="1600" dirty="0" err="1">
                <a:solidFill>
                  <a:srgbClr val="000088"/>
                </a:solidFill>
                <a:latin typeface="Consolas" panose="020B0609020204030204" pitchFamily="49" charset="0"/>
              </a:rPr>
              <a:t>this</a:t>
            </a:r>
            <a:r>
              <a:rPr lang="es-AR" sz="1600" dirty="0" err="1">
                <a:solidFill>
                  <a:srgbClr val="666600"/>
                </a:solidFill>
                <a:latin typeface="Consolas" panose="020B0609020204030204" pitchFamily="49" charset="0"/>
              </a:rPr>
              <a:t>.</a:t>
            </a:r>
            <a:r>
              <a:rPr lang="es-AR" sz="1600" dirty="0" err="1">
                <a:solidFill>
                  <a:srgbClr val="000000"/>
                </a:solidFill>
                <a:latin typeface="Consolas" panose="020B0609020204030204" pitchFamily="49" charset="0"/>
              </a:rPr>
              <a:t>a</a:t>
            </a:r>
            <a:r>
              <a:rPr lang="es-AR" sz="1600" dirty="0" err="1">
                <a:solidFill>
                  <a:srgbClr val="666600"/>
                </a:solidFill>
                <a:latin typeface="Consolas" panose="020B0609020204030204" pitchFamily="49" charset="0"/>
              </a:rPr>
              <a:t>ni</a:t>
            </a:r>
            <a:r>
              <a:rPr lang="es-AR" sz="1600" dirty="0" err="1">
                <a:solidFill>
                  <a:srgbClr val="000000"/>
                </a:solidFill>
                <a:latin typeface="Consolas" panose="020B0609020204030204" pitchFamily="49" charset="0"/>
              </a:rPr>
              <a:t>o</a:t>
            </a:r>
            <a:r>
              <a:rPr lang="es-AR" sz="1600" dirty="0">
                <a:solidFill>
                  <a:srgbClr val="666600"/>
                </a:solidFill>
                <a:latin typeface="Consolas" panose="020B0609020204030204" pitchFamily="49" charset="0"/>
              </a:rPr>
              <a:t>))</a:t>
            </a:r>
            <a:endParaRPr lang="es-AR" sz="1600" dirty="0"/>
          </a:p>
          <a:p>
            <a:r>
              <a:rPr lang="es-AR" sz="1600" dirty="0">
                <a:solidFill>
                  <a:srgbClr val="000000"/>
                </a:solidFill>
                <a:latin typeface="Consolas" panose="020B0609020204030204" pitchFamily="49" charset="0"/>
              </a:rPr>
              <a:t>    iguales </a:t>
            </a:r>
            <a:r>
              <a:rPr lang="es-AR" sz="1600" dirty="0">
                <a:solidFill>
                  <a:srgbClr val="666600"/>
                </a:solidFill>
                <a:latin typeface="Consolas" panose="020B0609020204030204" pitchFamily="49" charset="0"/>
              </a:rPr>
              <a:t>=</a:t>
            </a:r>
            <a:r>
              <a:rPr lang="es-AR" sz="1600" dirty="0">
                <a:solidFill>
                  <a:srgbClr val="000000"/>
                </a:solidFill>
                <a:latin typeface="Consolas" panose="020B0609020204030204" pitchFamily="49" charset="0"/>
              </a:rPr>
              <a:t> </a:t>
            </a:r>
            <a:r>
              <a:rPr lang="es-AR" sz="1600" dirty="0">
                <a:solidFill>
                  <a:srgbClr val="000088"/>
                </a:solidFill>
                <a:latin typeface="Consolas" panose="020B0609020204030204" pitchFamily="49" charset="0"/>
              </a:rPr>
              <a:t>true;</a:t>
            </a:r>
            <a:endParaRPr lang="es-AR" sz="1600" dirty="0"/>
          </a:p>
          <a:p>
            <a:r>
              <a:rPr lang="es-AR" sz="1600" dirty="0">
                <a:solidFill>
                  <a:srgbClr val="000000"/>
                </a:solidFill>
                <a:latin typeface="Consolas" panose="020B0609020204030204" pitchFamily="49" charset="0"/>
              </a:rPr>
              <a:t>   </a:t>
            </a:r>
            <a:r>
              <a:rPr lang="es-AR" sz="1600" dirty="0" err="1">
                <a:solidFill>
                  <a:srgbClr val="000088"/>
                </a:solidFill>
                <a:latin typeface="Consolas" panose="020B0609020204030204" pitchFamily="49" charset="0"/>
              </a:rPr>
              <a:t>return</a:t>
            </a:r>
            <a:r>
              <a:rPr lang="es-AR" sz="1600" dirty="0">
                <a:solidFill>
                  <a:srgbClr val="000000"/>
                </a:solidFill>
                <a:latin typeface="Consolas" panose="020B0609020204030204" pitchFamily="49" charset="0"/>
              </a:rPr>
              <a:t> iguales;</a:t>
            </a:r>
            <a:endParaRPr lang="es-AR" sz="1600" dirty="0"/>
          </a:p>
          <a:p>
            <a:r>
              <a:rPr lang="es-AR" sz="1600" dirty="0">
                <a:solidFill>
                  <a:srgbClr val="000000"/>
                </a:solidFill>
                <a:latin typeface="Consolas" panose="020B0609020204030204" pitchFamily="49" charset="0"/>
              </a:rPr>
              <a:t> }</a:t>
            </a:r>
            <a:endParaRPr lang="es-AR" sz="1600" dirty="0"/>
          </a:p>
          <a:p>
            <a:r>
              <a:rPr lang="es-AR" sz="1600" dirty="0">
                <a:solidFill>
                  <a:srgbClr val="000000"/>
                </a:solidFill>
                <a:latin typeface="Consolas" panose="020B0609020204030204" pitchFamily="49" charset="0"/>
              </a:rPr>
              <a:t>}</a:t>
            </a:r>
            <a:endParaRPr lang="es-AR" sz="1600" dirty="0"/>
          </a:p>
        </p:txBody>
      </p:sp>
      <p:sp>
        <p:nvSpPr>
          <p:cNvPr id="11" name="Rectángulo redondeado 10"/>
          <p:cNvSpPr/>
          <p:nvPr/>
        </p:nvSpPr>
        <p:spPr>
          <a:xfrm>
            <a:off x="101600" y="3968888"/>
            <a:ext cx="3837940" cy="30322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Tree>
    <p:extLst>
      <p:ext uri="{BB962C8B-B14F-4D97-AF65-F5344CB8AC3E}">
        <p14:creationId xmlns:p14="http://schemas.microsoft.com/office/powerpoint/2010/main" val="3067438566"/>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3999"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82</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Tabla 10"/>
          <p:cNvGraphicFramePr>
            <a:graphicFrameLocks noGrp="1"/>
          </p:cNvGraphicFramePr>
          <p:nvPr>
            <p:extLst>
              <p:ext uri="{D42A27DB-BD31-4B8C-83A1-F6EECF244321}">
                <p14:modId xmlns:p14="http://schemas.microsoft.com/office/powerpoint/2010/main" val="3580253878"/>
              </p:ext>
            </p:extLst>
          </p:nvPr>
        </p:nvGraphicFramePr>
        <p:xfrm>
          <a:off x="2" y="1946293"/>
          <a:ext cx="9143999" cy="3108960"/>
        </p:xfrm>
        <a:graphic>
          <a:graphicData uri="http://schemas.openxmlformats.org/drawingml/2006/table">
            <a:tbl>
              <a:tblPr>
                <a:tableStyleId>{5C22544A-7EE6-4342-B048-85BDC9FD1C3A}</a:tableStyleId>
              </a:tblPr>
              <a:tblGrid>
                <a:gridCol w="2220684">
                  <a:extLst>
                    <a:ext uri="{9D8B030D-6E8A-4147-A177-3AD203B41FA5}">
                      <a16:colId xmlns="" xmlns:a16="http://schemas.microsoft.com/office/drawing/2014/main" val="20000"/>
                    </a:ext>
                  </a:extLst>
                </a:gridCol>
                <a:gridCol w="3454400">
                  <a:extLst>
                    <a:ext uri="{9D8B030D-6E8A-4147-A177-3AD203B41FA5}">
                      <a16:colId xmlns="" xmlns:a16="http://schemas.microsoft.com/office/drawing/2014/main" val="20001"/>
                    </a:ext>
                  </a:extLst>
                </a:gridCol>
                <a:gridCol w="3468915">
                  <a:extLst>
                    <a:ext uri="{9D8B030D-6E8A-4147-A177-3AD203B41FA5}">
                      <a16:colId xmlns="" xmlns:a16="http://schemas.microsoft.com/office/drawing/2014/main" val="2000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public</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class</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 {</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err="1">
                          <a:ln>
                            <a:noFill/>
                          </a:ln>
                          <a:solidFill>
                            <a:srgbClr val="000088"/>
                          </a:solidFill>
                          <a:effectLst/>
                          <a:uLnTx/>
                          <a:uFillTx/>
                          <a:latin typeface="Consolas" panose="020B0609020204030204" pitchFamily="49" charset="0"/>
                          <a:ea typeface="+mn-ea"/>
                          <a:cs typeface="+mn-cs"/>
                        </a:rPr>
                        <a:t>int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i</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y)</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B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A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y)</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k)</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C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B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p>
                      <a:endParaRPr lang="en-GB" dirty="0"/>
                    </a:p>
                  </a:txBody>
                  <a:tcPr/>
                </a:tc>
                <a:extLst>
                  <a:ext uri="{0D108BD9-81ED-4DB2-BD59-A6C34878D82A}">
                    <a16:rowId xmlns="" xmlns:a16="http://schemas.microsoft.com/office/drawing/2014/main" val="10000"/>
                  </a:ext>
                </a:extLst>
              </a:tr>
            </a:tbl>
          </a:graphicData>
        </a:graphic>
      </p:graphicFrame>
      <p:sp>
        <p:nvSpPr>
          <p:cNvPr id="12" name="Rectángulo 11"/>
          <p:cNvSpPr/>
          <p:nvPr/>
        </p:nvSpPr>
        <p:spPr>
          <a:xfrm>
            <a:off x="386411" y="5261340"/>
            <a:ext cx="5212441" cy="369332"/>
          </a:xfrm>
          <a:prstGeom prst="rect">
            <a:avLst/>
          </a:prstGeom>
        </p:spPr>
        <p:txBody>
          <a:bodyPr wrap="square">
            <a:spAutoFit/>
          </a:bodyPr>
          <a:lstStyle/>
          <a:p>
            <a:pPr marL="195934" indent="-195934">
              <a:buClr>
                <a:srgbClr val="000000"/>
              </a:buClr>
              <a:buSzPct val="45000"/>
              <a:buFont typeface="Noto Sans Symbols"/>
              <a:buChar char="■"/>
            </a:pPr>
            <a:r>
              <a:rPr lang="es-AR" dirty="0">
                <a:solidFill>
                  <a:srgbClr val="000000"/>
                </a:solidFill>
                <a:latin typeface="Arial"/>
                <a:ea typeface="Arial"/>
                <a:cs typeface="Arial"/>
                <a:sym typeface="Arial"/>
              </a:rPr>
              <a:t>Los métodos sobrecargados de la clase A son:</a:t>
            </a:r>
          </a:p>
        </p:txBody>
      </p:sp>
    </p:spTree>
    <p:extLst>
      <p:ext uri="{BB962C8B-B14F-4D97-AF65-F5344CB8AC3E}">
        <p14:creationId xmlns:p14="http://schemas.microsoft.com/office/powerpoint/2010/main" val="2739308342"/>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 y="900000"/>
            <a:ext cx="9143966"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83</a:t>
            </a:fld>
            <a:endParaRPr lang="es-AR" dirty="0"/>
          </a:p>
        </p:txBody>
      </p:sp>
      <p:graphicFrame>
        <p:nvGraphicFramePr>
          <p:cNvPr id="11" name="Tabla 10"/>
          <p:cNvGraphicFramePr>
            <a:graphicFrameLocks noGrp="1"/>
          </p:cNvGraphicFramePr>
          <p:nvPr/>
        </p:nvGraphicFramePr>
        <p:xfrm>
          <a:off x="2" y="1946293"/>
          <a:ext cx="9143999" cy="3108960"/>
        </p:xfrm>
        <a:graphic>
          <a:graphicData uri="http://schemas.openxmlformats.org/drawingml/2006/table">
            <a:tbl>
              <a:tblPr>
                <a:tableStyleId>{5C22544A-7EE6-4342-B048-85BDC9FD1C3A}</a:tableStyleId>
              </a:tblPr>
              <a:tblGrid>
                <a:gridCol w="2220684">
                  <a:extLst>
                    <a:ext uri="{9D8B030D-6E8A-4147-A177-3AD203B41FA5}">
                      <a16:colId xmlns="" xmlns:a16="http://schemas.microsoft.com/office/drawing/2014/main" val="20000"/>
                    </a:ext>
                  </a:extLst>
                </a:gridCol>
                <a:gridCol w="3454400">
                  <a:extLst>
                    <a:ext uri="{9D8B030D-6E8A-4147-A177-3AD203B41FA5}">
                      <a16:colId xmlns="" xmlns:a16="http://schemas.microsoft.com/office/drawing/2014/main" val="20001"/>
                    </a:ext>
                  </a:extLst>
                </a:gridCol>
                <a:gridCol w="3468915">
                  <a:extLst>
                    <a:ext uri="{9D8B030D-6E8A-4147-A177-3AD203B41FA5}">
                      <a16:colId xmlns="" xmlns:a16="http://schemas.microsoft.com/office/drawing/2014/main" val="2000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public</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class</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 {</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err="1">
                          <a:ln>
                            <a:noFill/>
                          </a:ln>
                          <a:solidFill>
                            <a:srgbClr val="000088"/>
                          </a:solidFill>
                          <a:effectLst/>
                          <a:uLnTx/>
                          <a:uFillTx/>
                          <a:latin typeface="Consolas" panose="020B0609020204030204" pitchFamily="49" charset="0"/>
                          <a:ea typeface="+mn-ea"/>
                          <a:cs typeface="+mn-cs"/>
                        </a:rPr>
                        <a:t>int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i</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y)</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B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A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y)</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k)</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C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B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p>
                      <a:endParaRPr lang="en-GB" dirty="0"/>
                    </a:p>
                  </a:txBody>
                  <a:tcPr/>
                </a:tc>
                <a:extLst>
                  <a:ext uri="{0D108BD9-81ED-4DB2-BD59-A6C34878D82A}">
                    <a16:rowId xmlns="" xmlns:a16="http://schemas.microsoft.com/office/drawing/2014/main" val="10000"/>
                  </a:ext>
                </a:extLst>
              </a:tr>
            </a:tbl>
          </a:graphicData>
        </a:graphic>
      </p:graphicFrame>
      <p:sp>
        <p:nvSpPr>
          <p:cNvPr id="12" name="Rectángulo 11"/>
          <p:cNvSpPr/>
          <p:nvPr/>
        </p:nvSpPr>
        <p:spPr>
          <a:xfrm>
            <a:off x="386411" y="5261340"/>
            <a:ext cx="5212441" cy="369332"/>
          </a:xfrm>
          <a:prstGeom prst="rect">
            <a:avLst/>
          </a:prstGeom>
        </p:spPr>
        <p:txBody>
          <a:bodyPr wrap="square">
            <a:spAutoFit/>
          </a:bodyPr>
          <a:lstStyle/>
          <a:p>
            <a:pPr marL="195934" indent="-195934">
              <a:buClr>
                <a:srgbClr val="000000"/>
              </a:buClr>
              <a:buSzPct val="45000"/>
              <a:buFont typeface="Noto Sans Symbols"/>
              <a:buChar char="■"/>
            </a:pPr>
            <a:r>
              <a:rPr lang="es-AR" dirty="0">
                <a:solidFill>
                  <a:srgbClr val="000000"/>
                </a:solidFill>
                <a:latin typeface="Arial"/>
                <a:ea typeface="Arial"/>
                <a:cs typeface="Arial"/>
                <a:sym typeface="Arial"/>
              </a:rPr>
              <a:t>Los métodos sobrecargados de la clase A son:</a:t>
            </a:r>
          </a:p>
        </p:txBody>
      </p:sp>
      <p:sp>
        <p:nvSpPr>
          <p:cNvPr id="13" name="Rectángulo 12"/>
          <p:cNvSpPr/>
          <p:nvPr/>
        </p:nvSpPr>
        <p:spPr>
          <a:xfrm>
            <a:off x="2003006" y="5765560"/>
            <a:ext cx="5907279" cy="646331"/>
          </a:xfrm>
          <a:prstGeom prst="rect">
            <a:avLst/>
          </a:prstGeom>
        </p:spPr>
        <p:txBody>
          <a:bodyPr wrap="square">
            <a:spAutoFit/>
          </a:bodyPr>
          <a:lstStyle/>
          <a:p>
            <a:r>
              <a:rPr lang="es-AR" dirty="0" err="1" smtClean="0">
                <a:solidFill>
                  <a:srgbClr val="000088"/>
                </a:solidFill>
                <a:latin typeface="Consolas" panose="020B0609020204030204" pitchFamily="49" charset="0"/>
              </a:rPr>
              <a:t>void</a:t>
            </a:r>
            <a:r>
              <a:rPr lang="es-AR" dirty="0" smtClean="0">
                <a:solidFill>
                  <a:srgbClr val="000000"/>
                </a:solidFill>
                <a:latin typeface="Consolas" panose="020B0609020204030204" pitchFamily="49" charset="0"/>
              </a:rPr>
              <a:t> </a:t>
            </a:r>
            <a:r>
              <a:rPr lang="es-AR" dirty="0">
                <a:solidFill>
                  <a:srgbClr val="000088"/>
                </a:solidFill>
                <a:latin typeface="Consolas" panose="020B0609020204030204" pitchFamily="49" charset="0"/>
              </a:rPr>
              <a:t>do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do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p>
          <a:p>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do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y)</a:t>
            </a:r>
            <a:endParaRPr lang="es-AR" dirty="0"/>
          </a:p>
        </p:txBody>
      </p:sp>
    </p:spTree>
    <p:extLst>
      <p:ext uri="{BB962C8B-B14F-4D97-AF65-F5344CB8AC3E}">
        <p14:creationId xmlns:p14="http://schemas.microsoft.com/office/powerpoint/2010/main" val="1276239828"/>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3969"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84</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Tabla 10"/>
          <p:cNvGraphicFramePr>
            <a:graphicFrameLocks noGrp="1"/>
          </p:cNvGraphicFramePr>
          <p:nvPr/>
        </p:nvGraphicFramePr>
        <p:xfrm>
          <a:off x="2" y="1946293"/>
          <a:ext cx="9143999" cy="3108960"/>
        </p:xfrm>
        <a:graphic>
          <a:graphicData uri="http://schemas.openxmlformats.org/drawingml/2006/table">
            <a:tbl>
              <a:tblPr>
                <a:tableStyleId>{5C22544A-7EE6-4342-B048-85BDC9FD1C3A}</a:tableStyleId>
              </a:tblPr>
              <a:tblGrid>
                <a:gridCol w="2220684">
                  <a:extLst>
                    <a:ext uri="{9D8B030D-6E8A-4147-A177-3AD203B41FA5}">
                      <a16:colId xmlns="" xmlns:a16="http://schemas.microsoft.com/office/drawing/2014/main" val="20000"/>
                    </a:ext>
                  </a:extLst>
                </a:gridCol>
                <a:gridCol w="3454400">
                  <a:extLst>
                    <a:ext uri="{9D8B030D-6E8A-4147-A177-3AD203B41FA5}">
                      <a16:colId xmlns="" xmlns:a16="http://schemas.microsoft.com/office/drawing/2014/main" val="20001"/>
                    </a:ext>
                  </a:extLst>
                </a:gridCol>
                <a:gridCol w="3468915">
                  <a:extLst>
                    <a:ext uri="{9D8B030D-6E8A-4147-A177-3AD203B41FA5}">
                      <a16:colId xmlns="" xmlns:a16="http://schemas.microsoft.com/office/drawing/2014/main" val="2000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public</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class</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 {</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err="1">
                          <a:ln>
                            <a:noFill/>
                          </a:ln>
                          <a:solidFill>
                            <a:srgbClr val="000088"/>
                          </a:solidFill>
                          <a:effectLst/>
                          <a:uLnTx/>
                          <a:uFillTx/>
                          <a:latin typeface="Consolas" panose="020B0609020204030204" pitchFamily="49" charset="0"/>
                          <a:ea typeface="+mn-ea"/>
                          <a:cs typeface="+mn-cs"/>
                        </a:rPr>
                        <a:t>int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i</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y)</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B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A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y)</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k)</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C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B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p>
                      <a:endParaRPr lang="en-GB" dirty="0"/>
                    </a:p>
                  </a:txBody>
                  <a:tcPr/>
                </a:tc>
                <a:extLst>
                  <a:ext uri="{0D108BD9-81ED-4DB2-BD59-A6C34878D82A}">
                    <a16:rowId xmlns="" xmlns:a16="http://schemas.microsoft.com/office/drawing/2014/main" val="10000"/>
                  </a:ext>
                </a:extLst>
              </a:tr>
            </a:tbl>
          </a:graphicData>
        </a:graphic>
      </p:graphicFrame>
      <p:sp>
        <p:nvSpPr>
          <p:cNvPr id="12" name="Rectángulo 11"/>
          <p:cNvSpPr/>
          <p:nvPr/>
        </p:nvSpPr>
        <p:spPr>
          <a:xfrm>
            <a:off x="386411" y="5261340"/>
            <a:ext cx="6700157" cy="369332"/>
          </a:xfrm>
          <a:prstGeom prst="rect">
            <a:avLst/>
          </a:prstGeom>
        </p:spPr>
        <p:txBody>
          <a:bodyPr wrap="square">
            <a:spAutoFit/>
          </a:bodyPr>
          <a:lstStyle/>
          <a:p>
            <a:pPr marL="195934" indent="-195934">
              <a:buClr>
                <a:srgbClr val="000000"/>
              </a:buClr>
              <a:buSzPct val="45000"/>
              <a:buFont typeface="Noto Sans Symbols"/>
              <a:buChar char="■"/>
            </a:pPr>
            <a:r>
              <a:rPr lang="es-AR" dirty="0">
                <a:solidFill>
                  <a:srgbClr val="000000"/>
                </a:solidFill>
                <a:latin typeface="Arial"/>
                <a:ea typeface="Arial"/>
                <a:cs typeface="Arial"/>
                <a:sym typeface="Arial"/>
              </a:rPr>
              <a:t>¿Qué métodos de la clase B sobrescriben a los de la clase A?</a:t>
            </a:r>
          </a:p>
        </p:txBody>
      </p:sp>
    </p:spTree>
    <p:extLst>
      <p:ext uri="{BB962C8B-B14F-4D97-AF65-F5344CB8AC3E}">
        <p14:creationId xmlns:p14="http://schemas.microsoft.com/office/powerpoint/2010/main" val="2537891153"/>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 y="900000"/>
            <a:ext cx="9143998"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85</a:t>
            </a:fld>
            <a:endParaRPr lang="es-AR" dirty="0"/>
          </a:p>
        </p:txBody>
      </p:sp>
      <p:graphicFrame>
        <p:nvGraphicFramePr>
          <p:cNvPr id="11" name="Tabla 10"/>
          <p:cNvGraphicFramePr>
            <a:graphicFrameLocks noGrp="1"/>
          </p:cNvGraphicFramePr>
          <p:nvPr/>
        </p:nvGraphicFramePr>
        <p:xfrm>
          <a:off x="2" y="1946293"/>
          <a:ext cx="9143999" cy="3108960"/>
        </p:xfrm>
        <a:graphic>
          <a:graphicData uri="http://schemas.openxmlformats.org/drawingml/2006/table">
            <a:tbl>
              <a:tblPr>
                <a:tableStyleId>{5C22544A-7EE6-4342-B048-85BDC9FD1C3A}</a:tableStyleId>
              </a:tblPr>
              <a:tblGrid>
                <a:gridCol w="2220684">
                  <a:extLst>
                    <a:ext uri="{9D8B030D-6E8A-4147-A177-3AD203B41FA5}">
                      <a16:colId xmlns="" xmlns:a16="http://schemas.microsoft.com/office/drawing/2014/main" val="20000"/>
                    </a:ext>
                  </a:extLst>
                </a:gridCol>
                <a:gridCol w="3454400">
                  <a:extLst>
                    <a:ext uri="{9D8B030D-6E8A-4147-A177-3AD203B41FA5}">
                      <a16:colId xmlns="" xmlns:a16="http://schemas.microsoft.com/office/drawing/2014/main" val="20001"/>
                    </a:ext>
                  </a:extLst>
                </a:gridCol>
                <a:gridCol w="3468915">
                  <a:extLst>
                    <a:ext uri="{9D8B030D-6E8A-4147-A177-3AD203B41FA5}">
                      <a16:colId xmlns="" xmlns:a16="http://schemas.microsoft.com/office/drawing/2014/main" val="2000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public</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class</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 {</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err="1">
                          <a:ln>
                            <a:noFill/>
                          </a:ln>
                          <a:solidFill>
                            <a:srgbClr val="000088"/>
                          </a:solidFill>
                          <a:effectLst/>
                          <a:uLnTx/>
                          <a:uFillTx/>
                          <a:latin typeface="Consolas" panose="020B0609020204030204" pitchFamily="49" charset="0"/>
                          <a:ea typeface="+mn-ea"/>
                          <a:cs typeface="+mn-cs"/>
                        </a:rPr>
                        <a:t>int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i</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y)</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B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A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y)</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k)</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C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B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p>
                      <a:endParaRPr lang="en-GB" dirty="0"/>
                    </a:p>
                  </a:txBody>
                  <a:tcPr/>
                </a:tc>
                <a:extLst>
                  <a:ext uri="{0D108BD9-81ED-4DB2-BD59-A6C34878D82A}">
                    <a16:rowId xmlns="" xmlns:a16="http://schemas.microsoft.com/office/drawing/2014/main" val="10000"/>
                  </a:ext>
                </a:extLst>
              </a:tr>
            </a:tbl>
          </a:graphicData>
        </a:graphic>
      </p:graphicFrame>
      <p:sp>
        <p:nvSpPr>
          <p:cNvPr id="12" name="Rectángulo 11"/>
          <p:cNvSpPr/>
          <p:nvPr/>
        </p:nvSpPr>
        <p:spPr>
          <a:xfrm>
            <a:off x="386411" y="5261340"/>
            <a:ext cx="6700157" cy="369332"/>
          </a:xfrm>
          <a:prstGeom prst="rect">
            <a:avLst/>
          </a:prstGeom>
        </p:spPr>
        <p:txBody>
          <a:bodyPr wrap="square">
            <a:spAutoFit/>
          </a:bodyPr>
          <a:lstStyle/>
          <a:p>
            <a:pPr marL="195934" indent="-195934">
              <a:buClr>
                <a:srgbClr val="000000"/>
              </a:buClr>
              <a:buSzPct val="45000"/>
              <a:buFont typeface="Noto Sans Symbols"/>
              <a:buChar char="■"/>
            </a:pPr>
            <a:r>
              <a:rPr lang="es-AR" dirty="0">
                <a:solidFill>
                  <a:srgbClr val="000000"/>
                </a:solidFill>
                <a:latin typeface="Arial"/>
                <a:ea typeface="Arial"/>
                <a:cs typeface="Arial"/>
                <a:sym typeface="Arial"/>
              </a:rPr>
              <a:t>¿Qué métodos de la clase B sobrescriben a los de la clase A?</a:t>
            </a:r>
          </a:p>
        </p:txBody>
      </p:sp>
      <p:sp>
        <p:nvSpPr>
          <p:cNvPr id="13" name="Rectángulo 12"/>
          <p:cNvSpPr/>
          <p:nvPr/>
        </p:nvSpPr>
        <p:spPr>
          <a:xfrm>
            <a:off x="2003006" y="5765560"/>
            <a:ext cx="5907279" cy="369332"/>
          </a:xfrm>
          <a:prstGeom prst="rect">
            <a:avLst/>
          </a:prstGeom>
        </p:spPr>
        <p:txBody>
          <a:bodyPr wrap="square">
            <a:spAutoFit/>
          </a:bodyPr>
          <a:lstStyle/>
          <a:p>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do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do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y)</a:t>
            </a:r>
            <a:endParaRPr lang="es-AR" dirty="0"/>
          </a:p>
        </p:txBody>
      </p:sp>
    </p:spTree>
    <p:extLst>
      <p:ext uri="{BB962C8B-B14F-4D97-AF65-F5344CB8AC3E}">
        <p14:creationId xmlns:p14="http://schemas.microsoft.com/office/powerpoint/2010/main" val="766566340"/>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900000"/>
            <a:ext cx="9143968"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86</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Tabla 10"/>
          <p:cNvGraphicFramePr>
            <a:graphicFrameLocks noGrp="1"/>
          </p:cNvGraphicFramePr>
          <p:nvPr/>
        </p:nvGraphicFramePr>
        <p:xfrm>
          <a:off x="2" y="1946293"/>
          <a:ext cx="9143999" cy="3108960"/>
        </p:xfrm>
        <a:graphic>
          <a:graphicData uri="http://schemas.openxmlformats.org/drawingml/2006/table">
            <a:tbl>
              <a:tblPr>
                <a:tableStyleId>{5C22544A-7EE6-4342-B048-85BDC9FD1C3A}</a:tableStyleId>
              </a:tblPr>
              <a:tblGrid>
                <a:gridCol w="2220684">
                  <a:extLst>
                    <a:ext uri="{9D8B030D-6E8A-4147-A177-3AD203B41FA5}">
                      <a16:colId xmlns="" xmlns:a16="http://schemas.microsoft.com/office/drawing/2014/main" val="20000"/>
                    </a:ext>
                  </a:extLst>
                </a:gridCol>
                <a:gridCol w="3454400">
                  <a:extLst>
                    <a:ext uri="{9D8B030D-6E8A-4147-A177-3AD203B41FA5}">
                      <a16:colId xmlns="" xmlns:a16="http://schemas.microsoft.com/office/drawing/2014/main" val="20001"/>
                    </a:ext>
                  </a:extLst>
                </a:gridCol>
                <a:gridCol w="3468915">
                  <a:extLst>
                    <a:ext uri="{9D8B030D-6E8A-4147-A177-3AD203B41FA5}">
                      <a16:colId xmlns="" xmlns:a16="http://schemas.microsoft.com/office/drawing/2014/main" val="2000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public</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class</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 {</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err="1">
                          <a:ln>
                            <a:noFill/>
                          </a:ln>
                          <a:solidFill>
                            <a:srgbClr val="000088"/>
                          </a:solidFill>
                          <a:effectLst/>
                          <a:uLnTx/>
                          <a:uFillTx/>
                          <a:latin typeface="Consolas" panose="020B0609020204030204" pitchFamily="49" charset="0"/>
                          <a:ea typeface="+mn-ea"/>
                          <a:cs typeface="+mn-cs"/>
                        </a:rPr>
                        <a:t>int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i</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y)</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B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A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y)</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k)</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C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B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p>
                      <a:endParaRPr lang="en-GB" dirty="0"/>
                    </a:p>
                  </a:txBody>
                  <a:tcPr/>
                </a:tc>
                <a:extLst>
                  <a:ext uri="{0D108BD9-81ED-4DB2-BD59-A6C34878D82A}">
                    <a16:rowId xmlns="" xmlns:a16="http://schemas.microsoft.com/office/drawing/2014/main" val="10000"/>
                  </a:ext>
                </a:extLst>
              </a:tr>
            </a:tbl>
          </a:graphicData>
        </a:graphic>
      </p:graphicFrame>
      <p:sp>
        <p:nvSpPr>
          <p:cNvPr id="12" name="Rectángulo 11"/>
          <p:cNvSpPr/>
          <p:nvPr/>
        </p:nvSpPr>
        <p:spPr>
          <a:xfrm>
            <a:off x="386411" y="5261340"/>
            <a:ext cx="6700157" cy="369332"/>
          </a:xfrm>
          <a:prstGeom prst="rect">
            <a:avLst/>
          </a:prstGeom>
        </p:spPr>
        <p:txBody>
          <a:bodyPr wrap="square">
            <a:spAutoFit/>
          </a:bodyPr>
          <a:lstStyle/>
          <a:p>
            <a:pPr marL="195934" indent="-195934">
              <a:buClr>
                <a:srgbClr val="000000"/>
              </a:buClr>
              <a:buSzPct val="45000"/>
              <a:buFont typeface="Noto Sans Symbols"/>
              <a:buChar char="■"/>
            </a:pPr>
            <a:r>
              <a:rPr lang="es-AR" dirty="0">
                <a:solidFill>
                  <a:srgbClr val="000000"/>
                </a:solidFill>
                <a:latin typeface="Arial"/>
                <a:ea typeface="Arial"/>
                <a:cs typeface="Arial"/>
                <a:sym typeface="Arial"/>
              </a:rPr>
              <a:t>Los métodos sobrecargados de la clase B son:</a:t>
            </a:r>
          </a:p>
        </p:txBody>
      </p:sp>
    </p:spTree>
    <p:extLst>
      <p:ext uri="{BB962C8B-B14F-4D97-AF65-F5344CB8AC3E}">
        <p14:creationId xmlns:p14="http://schemas.microsoft.com/office/powerpoint/2010/main" val="3129031221"/>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 y="900000"/>
            <a:ext cx="9143998"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87</a:t>
            </a:fld>
            <a:endParaRPr lang="es-AR" dirty="0"/>
          </a:p>
        </p:txBody>
      </p:sp>
      <p:graphicFrame>
        <p:nvGraphicFramePr>
          <p:cNvPr id="11" name="Tabla 10"/>
          <p:cNvGraphicFramePr>
            <a:graphicFrameLocks noGrp="1"/>
          </p:cNvGraphicFramePr>
          <p:nvPr/>
        </p:nvGraphicFramePr>
        <p:xfrm>
          <a:off x="2" y="1946293"/>
          <a:ext cx="9143999" cy="3108960"/>
        </p:xfrm>
        <a:graphic>
          <a:graphicData uri="http://schemas.openxmlformats.org/drawingml/2006/table">
            <a:tbl>
              <a:tblPr>
                <a:tableStyleId>{5C22544A-7EE6-4342-B048-85BDC9FD1C3A}</a:tableStyleId>
              </a:tblPr>
              <a:tblGrid>
                <a:gridCol w="2220684">
                  <a:extLst>
                    <a:ext uri="{9D8B030D-6E8A-4147-A177-3AD203B41FA5}">
                      <a16:colId xmlns="" xmlns:a16="http://schemas.microsoft.com/office/drawing/2014/main" val="20000"/>
                    </a:ext>
                  </a:extLst>
                </a:gridCol>
                <a:gridCol w="3454400">
                  <a:extLst>
                    <a:ext uri="{9D8B030D-6E8A-4147-A177-3AD203B41FA5}">
                      <a16:colId xmlns="" xmlns:a16="http://schemas.microsoft.com/office/drawing/2014/main" val="20001"/>
                    </a:ext>
                  </a:extLst>
                </a:gridCol>
                <a:gridCol w="3468915">
                  <a:extLst>
                    <a:ext uri="{9D8B030D-6E8A-4147-A177-3AD203B41FA5}">
                      <a16:colId xmlns="" xmlns:a16="http://schemas.microsoft.com/office/drawing/2014/main" val="2000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public</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class</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 {</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err="1">
                          <a:ln>
                            <a:noFill/>
                          </a:ln>
                          <a:solidFill>
                            <a:srgbClr val="000088"/>
                          </a:solidFill>
                          <a:effectLst/>
                          <a:uLnTx/>
                          <a:uFillTx/>
                          <a:latin typeface="Consolas" panose="020B0609020204030204" pitchFamily="49" charset="0"/>
                          <a:ea typeface="+mn-ea"/>
                          <a:cs typeface="+mn-cs"/>
                        </a:rPr>
                        <a:t>int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i</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y)</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B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A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y)</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k)</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C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B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p>
                      <a:endParaRPr lang="en-GB" dirty="0"/>
                    </a:p>
                  </a:txBody>
                  <a:tcPr/>
                </a:tc>
                <a:extLst>
                  <a:ext uri="{0D108BD9-81ED-4DB2-BD59-A6C34878D82A}">
                    <a16:rowId xmlns="" xmlns:a16="http://schemas.microsoft.com/office/drawing/2014/main" val="10000"/>
                  </a:ext>
                </a:extLst>
              </a:tr>
            </a:tbl>
          </a:graphicData>
        </a:graphic>
      </p:graphicFrame>
      <p:sp>
        <p:nvSpPr>
          <p:cNvPr id="12" name="Rectángulo 11"/>
          <p:cNvSpPr/>
          <p:nvPr/>
        </p:nvSpPr>
        <p:spPr>
          <a:xfrm>
            <a:off x="386411" y="5261340"/>
            <a:ext cx="6700157" cy="369332"/>
          </a:xfrm>
          <a:prstGeom prst="rect">
            <a:avLst/>
          </a:prstGeom>
        </p:spPr>
        <p:txBody>
          <a:bodyPr wrap="square">
            <a:spAutoFit/>
          </a:bodyPr>
          <a:lstStyle/>
          <a:p>
            <a:pPr marL="195934" indent="-195934">
              <a:buClr>
                <a:srgbClr val="000000"/>
              </a:buClr>
              <a:buSzPct val="45000"/>
              <a:buFont typeface="Noto Sans Symbols"/>
              <a:buChar char="■"/>
            </a:pPr>
            <a:r>
              <a:rPr lang="es-AR" dirty="0">
                <a:solidFill>
                  <a:srgbClr val="000000"/>
                </a:solidFill>
                <a:latin typeface="Arial"/>
                <a:ea typeface="Arial"/>
                <a:cs typeface="Arial"/>
                <a:sym typeface="Arial"/>
              </a:rPr>
              <a:t>Los métodos sobrecargados de la clase B son:</a:t>
            </a:r>
          </a:p>
        </p:txBody>
      </p:sp>
      <p:sp>
        <p:nvSpPr>
          <p:cNvPr id="13" name="Rectángulo 12"/>
          <p:cNvSpPr/>
          <p:nvPr/>
        </p:nvSpPr>
        <p:spPr>
          <a:xfrm>
            <a:off x="2003006" y="5765560"/>
            <a:ext cx="6691051" cy="369332"/>
          </a:xfrm>
          <a:prstGeom prst="rect">
            <a:avLst/>
          </a:prstGeom>
        </p:spPr>
        <p:txBody>
          <a:bodyPr wrap="square">
            <a:spAutoFit/>
          </a:bodyPr>
          <a:lstStyle/>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do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y</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do</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float</a:t>
            </a:r>
            <a:r>
              <a:rPr lang="es-AR" dirty="0">
                <a:solidFill>
                  <a:srgbClr val="000000"/>
                </a:solidFill>
                <a:latin typeface="Consolas" panose="020B0609020204030204" pitchFamily="49" charset="0"/>
              </a:rPr>
              <a:t> x</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k)</a:t>
            </a:r>
            <a:endParaRPr lang="es-AR" dirty="0"/>
          </a:p>
        </p:txBody>
      </p:sp>
    </p:spTree>
    <p:extLst>
      <p:ext uri="{BB962C8B-B14F-4D97-AF65-F5344CB8AC3E}">
        <p14:creationId xmlns:p14="http://schemas.microsoft.com/office/powerpoint/2010/main" val="581403259"/>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900000"/>
            <a:ext cx="9144001"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88</a:t>
            </a:fld>
            <a:endParaRPr lang="es-AR" dirty="0"/>
          </a:p>
        </p:txBody>
      </p:sp>
      <p:pic>
        <p:nvPicPr>
          <p:cNvPr id="6" name="Picture 2" descr="https://upload.wikimedia.org/wikipedia/commons/thumb/c/c4/Ambox_blue_question.svg/2000px-Ambox_blue_question.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6674" y="751968"/>
            <a:ext cx="917326" cy="91732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Tabla 10"/>
          <p:cNvGraphicFramePr>
            <a:graphicFrameLocks noGrp="1"/>
          </p:cNvGraphicFramePr>
          <p:nvPr/>
        </p:nvGraphicFramePr>
        <p:xfrm>
          <a:off x="2" y="1946293"/>
          <a:ext cx="9143999" cy="3108960"/>
        </p:xfrm>
        <a:graphic>
          <a:graphicData uri="http://schemas.openxmlformats.org/drawingml/2006/table">
            <a:tbl>
              <a:tblPr>
                <a:tableStyleId>{5C22544A-7EE6-4342-B048-85BDC9FD1C3A}</a:tableStyleId>
              </a:tblPr>
              <a:tblGrid>
                <a:gridCol w="2220684">
                  <a:extLst>
                    <a:ext uri="{9D8B030D-6E8A-4147-A177-3AD203B41FA5}">
                      <a16:colId xmlns="" xmlns:a16="http://schemas.microsoft.com/office/drawing/2014/main" val="20000"/>
                    </a:ext>
                  </a:extLst>
                </a:gridCol>
                <a:gridCol w="3454400">
                  <a:extLst>
                    <a:ext uri="{9D8B030D-6E8A-4147-A177-3AD203B41FA5}">
                      <a16:colId xmlns="" xmlns:a16="http://schemas.microsoft.com/office/drawing/2014/main" val="20001"/>
                    </a:ext>
                  </a:extLst>
                </a:gridCol>
                <a:gridCol w="3468915">
                  <a:extLst>
                    <a:ext uri="{9D8B030D-6E8A-4147-A177-3AD203B41FA5}">
                      <a16:colId xmlns="" xmlns:a16="http://schemas.microsoft.com/office/drawing/2014/main" val="2000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public</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class</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 {</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err="1">
                          <a:ln>
                            <a:noFill/>
                          </a:ln>
                          <a:solidFill>
                            <a:srgbClr val="000088"/>
                          </a:solidFill>
                          <a:effectLst/>
                          <a:uLnTx/>
                          <a:uFillTx/>
                          <a:latin typeface="Consolas" panose="020B0609020204030204" pitchFamily="49" charset="0"/>
                          <a:ea typeface="+mn-ea"/>
                          <a:cs typeface="+mn-cs"/>
                        </a:rPr>
                        <a:t>int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i</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y)</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B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A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y)</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k)</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C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B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p>
                      <a:endParaRPr lang="en-GB" dirty="0"/>
                    </a:p>
                  </a:txBody>
                  <a:tcPr/>
                </a:tc>
                <a:extLst>
                  <a:ext uri="{0D108BD9-81ED-4DB2-BD59-A6C34878D82A}">
                    <a16:rowId xmlns="" xmlns:a16="http://schemas.microsoft.com/office/drawing/2014/main" val="10000"/>
                  </a:ext>
                </a:extLst>
              </a:tr>
            </a:tbl>
          </a:graphicData>
        </a:graphic>
      </p:graphicFrame>
      <p:sp>
        <p:nvSpPr>
          <p:cNvPr id="12" name="Rectángulo 11"/>
          <p:cNvSpPr/>
          <p:nvPr/>
        </p:nvSpPr>
        <p:spPr>
          <a:xfrm>
            <a:off x="386411" y="5261340"/>
            <a:ext cx="6700157" cy="369332"/>
          </a:xfrm>
          <a:prstGeom prst="rect">
            <a:avLst/>
          </a:prstGeom>
        </p:spPr>
        <p:txBody>
          <a:bodyPr wrap="square">
            <a:spAutoFit/>
          </a:bodyPr>
          <a:lstStyle/>
          <a:p>
            <a:pPr marL="195934" indent="-195934">
              <a:buClr>
                <a:srgbClr val="000000"/>
              </a:buClr>
              <a:buSzPct val="45000"/>
              <a:buFont typeface="Noto Sans Symbols"/>
              <a:buChar char="■"/>
            </a:pPr>
            <a:r>
              <a:rPr lang="es-AR" dirty="0">
                <a:solidFill>
                  <a:srgbClr val="000000"/>
                </a:solidFill>
                <a:latin typeface="Arial"/>
                <a:ea typeface="Arial"/>
                <a:cs typeface="Arial"/>
                <a:sym typeface="Arial"/>
              </a:rPr>
              <a:t>¿Qué métodos de la clase C sobrescriben a los definidos B?</a:t>
            </a:r>
          </a:p>
        </p:txBody>
      </p:sp>
    </p:spTree>
    <p:extLst>
      <p:ext uri="{BB962C8B-B14F-4D97-AF65-F5344CB8AC3E}">
        <p14:creationId xmlns:p14="http://schemas.microsoft.com/office/powerpoint/2010/main" val="36775166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D802D9E1-0DDA-174F-9155-A972C397A999}" type="slidenum">
              <a:rPr lang="es-ES_tradnl" smtClean="0"/>
              <a:t>8</a:t>
            </a:fld>
            <a:endParaRPr lang="es-ES_tradnl"/>
          </a:p>
        </p:txBody>
      </p:sp>
      <p:sp>
        <p:nvSpPr>
          <p:cNvPr id="10" name="Marcador de pie de página 3"/>
          <p:cNvSpPr>
            <a:spLocks noGrp="1"/>
          </p:cNvSpPr>
          <p:nvPr>
            <p:ph type="ftr" sz="quarter" idx="11"/>
          </p:nvPr>
        </p:nvSpPr>
        <p:spPr>
          <a:xfrm>
            <a:off x="-1" y="6575425"/>
            <a:ext cx="4557713" cy="365125"/>
          </a:xfrm>
        </p:spPr>
        <p:txBody>
          <a:bodyPr/>
          <a:lstStyle/>
          <a:p>
            <a:r>
              <a:rPr lang="es-ES_tradnl" dirty="0"/>
              <a:t>Módulo </a:t>
            </a:r>
            <a:r>
              <a:rPr lang="es-ES_tradnl" dirty="0" smtClean="0"/>
              <a:t>2: </a:t>
            </a:r>
            <a:r>
              <a:rPr lang="es-ES_tradnl" dirty="0"/>
              <a:t>Programación Orientada a Objetos</a:t>
            </a:r>
          </a:p>
        </p:txBody>
      </p:sp>
      <p:sp>
        <p:nvSpPr>
          <p:cNvPr id="4" name="Título 1"/>
          <p:cNvSpPr>
            <a:spLocks noGrp="1"/>
          </p:cNvSpPr>
          <p:nvPr>
            <p:ph type="title"/>
          </p:nvPr>
        </p:nvSpPr>
        <p:spPr>
          <a:xfrm>
            <a:off x="628650" y="900000"/>
            <a:ext cx="7886700" cy="1220315"/>
          </a:xfrm>
        </p:spPr>
        <p:txBody>
          <a:bodyPr>
            <a:normAutofit/>
          </a:bodyPr>
          <a:lstStyle/>
          <a:p>
            <a:r>
              <a:rPr lang="es-ES_tradnl" b="1" dirty="0" smtClean="0"/>
              <a:t>Ejercicio 2</a:t>
            </a:r>
            <a:r>
              <a:rPr lang="es-ES_tradnl" dirty="0" smtClean="0"/>
              <a:t/>
            </a:r>
            <a:br>
              <a:rPr lang="es-ES_tradnl" dirty="0" smtClean="0"/>
            </a:br>
            <a:r>
              <a:rPr lang="es-ES_tradnl" sz="2800" i="1" dirty="0"/>
              <a:t>Problema: Sistema de Cursadas</a:t>
            </a:r>
            <a:endParaRPr lang="es-ES_tradnl" sz="3100" i="1" dirty="0"/>
          </a:p>
        </p:txBody>
      </p:sp>
      <p:sp>
        <p:nvSpPr>
          <p:cNvPr id="2" name="Rectángulo 1"/>
          <p:cNvSpPr/>
          <p:nvPr/>
        </p:nvSpPr>
        <p:spPr>
          <a:xfrm>
            <a:off x="1392579" y="2501210"/>
            <a:ext cx="9427580" cy="3693319"/>
          </a:xfrm>
          <a:prstGeom prst="rect">
            <a:avLst/>
          </a:prstGeom>
        </p:spPr>
        <p:txBody>
          <a:bodyPr wrap="square">
            <a:spAutoFit/>
          </a:bodyPr>
          <a:lstStyle/>
          <a:p>
            <a:r>
              <a:rPr lang="es-ES_tradnl" dirty="0" err="1">
                <a:solidFill>
                  <a:srgbClr val="0000E6"/>
                </a:solidFill>
              </a:rPr>
              <a:t>public</a:t>
            </a:r>
            <a:r>
              <a:rPr lang="es-ES_tradnl" dirty="0"/>
              <a:t> </a:t>
            </a:r>
            <a:r>
              <a:rPr lang="es-ES_tradnl" dirty="0" err="1"/>
              <a:t>List</a:t>
            </a:r>
            <a:r>
              <a:rPr lang="es-ES_tradnl" dirty="0"/>
              <a:t>&lt;Curso&gt; </a:t>
            </a:r>
            <a:r>
              <a:rPr lang="es-ES_tradnl" b="1" dirty="0" err="1">
                <a:latin typeface="Monospaced" charset="0"/>
              </a:rPr>
              <a:t>obtenerCursosPorAño</a:t>
            </a:r>
            <a:r>
              <a:rPr lang="es-ES_tradnl" dirty="0"/>
              <a:t>(</a:t>
            </a:r>
            <a:r>
              <a:rPr lang="es-ES_tradnl" dirty="0" err="1">
                <a:solidFill>
                  <a:srgbClr val="0000E6"/>
                </a:solidFill>
              </a:rPr>
              <a:t>int</a:t>
            </a:r>
            <a:r>
              <a:rPr lang="es-ES_tradnl" dirty="0"/>
              <a:t> año){ </a:t>
            </a:r>
            <a:endParaRPr lang="es-ES_tradnl" dirty="0" smtClean="0"/>
          </a:p>
          <a:p>
            <a:r>
              <a:rPr lang="es-ES_tradnl" dirty="0"/>
              <a:t> </a:t>
            </a:r>
            <a:r>
              <a:rPr lang="es-ES_tradnl" dirty="0" smtClean="0"/>
              <a:t> </a:t>
            </a:r>
            <a:r>
              <a:rPr lang="es-ES_tradnl" dirty="0" err="1" smtClean="0"/>
              <a:t>List</a:t>
            </a:r>
            <a:r>
              <a:rPr lang="es-ES_tradnl" dirty="0" smtClean="0"/>
              <a:t>&lt;Curso</a:t>
            </a:r>
            <a:r>
              <a:rPr lang="es-ES_tradnl" dirty="0"/>
              <a:t>&gt; </a:t>
            </a:r>
            <a:r>
              <a:rPr lang="es-ES_tradnl" dirty="0" err="1"/>
              <a:t>ret</a:t>
            </a:r>
            <a:r>
              <a:rPr lang="es-ES_tradnl" dirty="0"/>
              <a:t>=</a:t>
            </a:r>
            <a:r>
              <a:rPr lang="es-ES_tradnl" dirty="0">
                <a:solidFill>
                  <a:srgbClr val="0000E6"/>
                </a:solidFill>
              </a:rPr>
              <a:t>new</a:t>
            </a:r>
            <a:r>
              <a:rPr lang="es-ES_tradnl" dirty="0"/>
              <a:t> </a:t>
            </a:r>
            <a:r>
              <a:rPr lang="es-ES_tradnl" dirty="0" err="1"/>
              <a:t>ArrayList</a:t>
            </a:r>
            <a:r>
              <a:rPr lang="es-ES_tradnl" dirty="0"/>
              <a:t>&lt;&gt;();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for</a:t>
            </a:r>
            <a:r>
              <a:rPr lang="es-ES_tradnl" dirty="0" smtClean="0"/>
              <a:t> </a:t>
            </a:r>
            <a:r>
              <a:rPr lang="es-ES_tradnl" dirty="0"/>
              <a:t>(</a:t>
            </a:r>
            <a:r>
              <a:rPr lang="es-ES_tradnl" dirty="0" err="1"/>
              <a:t>Iterator</a:t>
            </a:r>
            <a:r>
              <a:rPr lang="es-ES_tradnl" dirty="0"/>
              <a:t>&lt;Carrera&gt; </a:t>
            </a:r>
            <a:r>
              <a:rPr lang="es-ES_tradnl" dirty="0" err="1"/>
              <a:t>iterator</a:t>
            </a:r>
            <a:r>
              <a:rPr lang="es-ES_tradnl" dirty="0"/>
              <a:t> = </a:t>
            </a:r>
            <a:r>
              <a:rPr lang="es-ES_tradnl" dirty="0" err="1">
                <a:solidFill>
                  <a:srgbClr val="009900"/>
                </a:solidFill>
              </a:rPr>
              <a:t>carreras</a:t>
            </a:r>
            <a:r>
              <a:rPr lang="es-ES_tradnl" dirty="0" err="1"/>
              <a:t>.iterator</a:t>
            </a:r>
            <a:r>
              <a:rPr lang="es-ES_tradnl" dirty="0"/>
              <a:t>(); </a:t>
            </a:r>
            <a:r>
              <a:rPr lang="es-ES_tradnl" dirty="0" err="1"/>
              <a:t>iterator.hasNext</a:t>
            </a:r>
            <a:r>
              <a:rPr lang="es-ES_tradnl" dirty="0"/>
              <a:t>();) { </a:t>
            </a:r>
            <a:endParaRPr lang="es-ES_tradnl" dirty="0" smtClean="0"/>
          </a:p>
          <a:p>
            <a:r>
              <a:rPr lang="es-ES_tradnl" dirty="0"/>
              <a:t> </a:t>
            </a:r>
            <a:r>
              <a:rPr lang="es-ES_tradnl" dirty="0" smtClean="0"/>
              <a:t>   Carrera </a:t>
            </a:r>
            <a:r>
              <a:rPr lang="es-ES_tradnl" dirty="0"/>
              <a:t>carrera = </a:t>
            </a:r>
            <a:r>
              <a:rPr lang="es-ES_tradnl" dirty="0" err="1"/>
              <a:t>iterator.next</a:t>
            </a:r>
            <a:r>
              <a:rPr lang="es-ES_tradnl" dirty="0"/>
              <a:t>(); </a:t>
            </a:r>
            <a:endParaRPr lang="es-ES_tradnl" dirty="0" smtClean="0"/>
          </a:p>
          <a:p>
            <a:r>
              <a:rPr lang="es-ES_tradnl" dirty="0"/>
              <a:t> </a:t>
            </a:r>
            <a:r>
              <a:rPr lang="es-ES_tradnl" dirty="0" smtClean="0"/>
              <a:t>   </a:t>
            </a:r>
            <a:r>
              <a:rPr lang="es-ES_tradnl" dirty="0" err="1" smtClean="0"/>
              <a:t>List</a:t>
            </a:r>
            <a:r>
              <a:rPr lang="es-ES_tradnl" dirty="0" smtClean="0"/>
              <a:t>&lt;Curso</a:t>
            </a:r>
            <a:r>
              <a:rPr lang="es-ES_tradnl" dirty="0"/>
              <a:t>&gt; materias =</a:t>
            </a:r>
            <a:r>
              <a:rPr lang="es-ES_tradnl" dirty="0" err="1"/>
              <a:t>carrera.getMaterias</a:t>
            </a:r>
            <a:r>
              <a:rPr lang="es-ES_tradnl" dirty="0"/>
              <a: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for</a:t>
            </a:r>
            <a:r>
              <a:rPr lang="es-ES_tradnl" dirty="0" smtClean="0"/>
              <a:t> </a:t>
            </a:r>
            <a:r>
              <a:rPr lang="es-ES_tradnl" dirty="0"/>
              <a:t>(</a:t>
            </a:r>
            <a:r>
              <a:rPr lang="es-ES_tradnl" dirty="0" err="1"/>
              <a:t>Iterator</a:t>
            </a:r>
            <a:r>
              <a:rPr lang="es-ES_tradnl" dirty="0"/>
              <a:t>&lt;Curso&gt; iterator1 = </a:t>
            </a:r>
            <a:r>
              <a:rPr lang="es-ES_tradnl" dirty="0" err="1"/>
              <a:t>materias.iterator</a:t>
            </a:r>
            <a:r>
              <a:rPr lang="es-ES_tradnl" dirty="0"/>
              <a:t>(); iterator1.hasNext();) { </a:t>
            </a:r>
            <a:endParaRPr lang="es-ES_tradnl" dirty="0" smtClean="0"/>
          </a:p>
          <a:p>
            <a:r>
              <a:rPr lang="es-ES_tradnl" dirty="0"/>
              <a:t> </a:t>
            </a:r>
            <a:r>
              <a:rPr lang="es-ES_tradnl" dirty="0" smtClean="0"/>
              <a:t>     Curso </a:t>
            </a:r>
            <a:r>
              <a:rPr lang="es-ES_tradnl" dirty="0"/>
              <a:t>curso = iterator1.next(); </a:t>
            </a:r>
            <a:endParaRPr lang="es-ES_tradnl" dirty="0" smtClean="0"/>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if</a:t>
            </a:r>
            <a:r>
              <a:rPr lang="es-ES_tradnl" dirty="0" smtClean="0"/>
              <a:t>(</a:t>
            </a:r>
            <a:r>
              <a:rPr lang="es-ES_tradnl" dirty="0" err="1" smtClean="0"/>
              <a:t>curso.getAño</a:t>
            </a:r>
            <a:r>
              <a:rPr lang="es-ES_tradnl" dirty="0"/>
              <a:t>()==año) </a:t>
            </a:r>
            <a:endParaRPr lang="es-ES_tradnl" dirty="0" smtClean="0"/>
          </a:p>
          <a:p>
            <a:r>
              <a:rPr lang="es-ES_tradnl" dirty="0"/>
              <a:t> </a:t>
            </a:r>
            <a:r>
              <a:rPr lang="es-ES_tradnl" dirty="0" smtClean="0"/>
              <a:t>       </a:t>
            </a:r>
            <a:r>
              <a:rPr lang="es-ES_tradnl" dirty="0" err="1" smtClean="0"/>
              <a:t>ret.add</a:t>
            </a:r>
            <a:r>
              <a:rPr lang="es-ES_tradnl" dirty="0" smtClean="0"/>
              <a:t>(curso</a:t>
            </a:r>
            <a:r>
              <a:rPr lang="es-ES_tradnl" dirty="0"/>
              <a:t>); </a:t>
            </a:r>
            <a:endParaRPr lang="es-ES_tradnl" dirty="0" smtClean="0"/>
          </a:p>
          <a:p>
            <a:r>
              <a:rPr lang="es-ES_tradnl" dirty="0"/>
              <a:t> </a:t>
            </a:r>
            <a:r>
              <a:rPr lang="es-ES_tradnl" dirty="0" smtClean="0"/>
              <a:t>   } </a:t>
            </a:r>
          </a:p>
          <a:p>
            <a:r>
              <a:rPr lang="es-ES_tradnl" dirty="0"/>
              <a:t> </a:t>
            </a:r>
            <a:r>
              <a:rPr lang="es-ES_tradnl" dirty="0" smtClean="0"/>
              <a:t> } </a:t>
            </a:r>
          </a:p>
          <a:p>
            <a:r>
              <a:rPr lang="es-ES_tradnl" dirty="0">
                <a:solidFill>
                  <a:srgbClr val="0000E6"/>
                </a:solidFill>
              </a:rPr>
              <a:t> </a:t>
            </a:r>
            <a:r>
              <a:rPr lang="es-ES_tradnl" dirty="0" smtClean="0">
                <a:solidFill>
                  <a:srgbClr val="0000E6"/>
                </a:solidFill>
              </a:rPr>
              <a:t> </a:t>
            </a:r>
            <a:r>
              <a:rPr lang="es-ES_tradnl" dirty="0" err="1" smtClean="0">
                <a:solidFill>
                  <a:srgbClr val="0000E6"/>
                </a:solidFill>
              </a:rPr>
              <a:t>return</a:t>
            </a:r>
            <a:r>
              <a:rPr lang="es-ES_tradnl" dirty="0" smtClean="0"/>
              <a:t> </a:t>
            </a:r>
            <a:r>
              <a:rPr lang="es-ES_tradnl" dirty="0" err="1"/>
              <a:t>ret</a:t>
            </a:r>
            <a:r>
              <a:rPr lang="es-ES_tradnl" dirty="0"/>
              <a:t>; </a:t>
            </a:r>
            <a:endParaRPr lang="es-ES_tradnl" dirty="0" smtClean="0"/>
          </a:p>
          <a:p>
            <a:r>
              <a:rPr lang="es-ES_tradnl" dirty="0" smtClean="0"/>
              <a:t>}</a:t>
            </a:r>
            <a:endParaRPr lang="en-US" dirty="0"/>
          </a:p>
        </p:txBody>
      </p:sp>
    </p:spTree>
    <p:extLst>
      <p:ext uri="{BB962C8B-B14F-4D97-AF65-F5344CB8AC3E}">
        <p14:creationId xmlns:p14="http://schemas.microsoft.com/office/powerpoint/2010/main" val="903341749"/>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 y="900000"/>
            <a:ext cx="9143966" cy="1220315"/>
          </a:xfrm>
        </p:spPr>
        <p:txBody>
          <a:bodyPr/>
          <a:lstStyle/>
          <a:p>
            <a:r>
              <a:rPr lang="es-AR" b="1" dirty="0"/>
              <a:t>Sobre-escritura Vs. Sobre-carga</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89</a:t>
            </a:fld>
            <a:endParaRPr lang="es-AR" dirty="0"/>
          </a:p>
        </p:txBody>
      </p:sp>
      <p:graphicFrame>
        <p:nvGraphicFramePr>
          <p:cNvPr id="11" name="Tabla 10"/>
          <p:cNvGraphicFramePr>
            <a:graphicFrameLocks noGrp="1"/>
          </p:cNvGraphicFramePr>
          <p:nvPr/>
        </p:nvGraphicFramePr>
        <p:xfrm>
          <a:off x="2" y="1946293"/>
          <a:ext cx="9143999" cy="3108960"/>
        </p:xfrm>
        <a:graphic>
          <a:graphicData uri="http://schemas.openxmlformats.org/drawingml/2006/table">
            <a:tbl>
              <a:tblPr>
                <a:tableStyleId>{5C22544A-7EE6-4342-B048-85BDC9FD1C3A}</a:tableStyleId>
              </a:tblPr>
              <a:tblGrid>
                <a:gridCol w="2220684">
                  <a:extLst>
                    <a:ext uri="{9D8B030D-6E8A-4147-A177-3AD203B41FA5}">
                      <a16:colId xmlns="" xmlns:a16="http://schemas.microsoft.com/office/drawing/2014/main" val="20000"/>
                    </a:ext>
                  </a:extLst>
                </a:gridCol>
                <a:gridCol w="3454400">
                  <a:extLst>
                    <a:ext uri="{9D8B030D-6E8A-4147-A177-3AD203B41FA5}">
                      <a16:colId xmlns="" xmlns:a16="http://schemas.microsoft.com/office/drawing/2014/main" val="20001"/>
                    </a:ext>
                  </a:extLst>
                </a:gridCol>
                <a:gridCol w="3468915">
                  <a:extLst>
                    <a:ext uri="{9D8B030D-6E8A-4147-A177-3AD203B41FA5}">
                      <a16:colId xmlns="" xmlns:a16="http://schemas.microsoft.com/office/drawing/2014/main" val="2000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public</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class</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 {</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err="1">
                          <a:ln>
                            <a:noFill/>
                          </a:ln>
                          <a:solidFill>
                            <a:srgbClr val="000088"/>
                          </a:solidFill>
                          <a:effectLst/>
                          <a:uLnTx/>
                          <a:uFillTx/>
                          <a:latin typeface="Consolas" panose="020B0609020204030204" pitchFamily="49" charset="0"/>
                          <a:ea typeface="+mn-ea"/>
                          <a:cs typeface="+mn-cs"/>
                        </a:rPr>
                        <a:t>int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i</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void</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do</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x</a:t>
                      </a: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GB" sz="1800" b="0" i="0" u="none" strike="noStrike" kern="1200" cap="none" spc="0" normalizeH="0" baseline="0" noProof="0" dirty="0">
                          <a:ln>
                            <a:noFill/>
                          </a:ln>
                          <a:solidFill>
                            <a:srgbClr val="000088"/>
                          </a:solidFill>
                          <a:effectLst/>
                          <a:uLnTx/>
                          <a:uFillTx/>
                          <a:latin typeface="Consolas" panose="020B0609020204030204" pitchFamily="49" charset="0"/>
                          <a:ea typeface="+mn-ea"/>
                          <a:cs typeface="+mn-cs"/>
                        </a:rPr>
                        <a:t>float</a:t>
                      </a: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y)</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6666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GB" sz="1800" b="0"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B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A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y)</a:t>
                      </a:r>
                      <a:endParaRPr lang="en-GB" dirty="0"/>
                    </a:p>
                    <a:p>
                      <a:r>
                        <a:rPr lang="en-GB" dirty="0">
                          <a:solidFill>
                            <a:srgbClr val="666600"/>
                          </a:solidFill>
                          <a:latin typeface="Consolas" panose="020B0609020204030204" pitchFamily="49" charset="0"/>
                        </a:rPr>
                        <a:t>{…}</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a:solidFill>
                            <a:srgbClr val="000088"/>
                          </a:solidFill>
                          <a:latin typeface="Consolas" panose="020B0609020204030204" pitchFamily="49" charset="0"/>
                        </a:rPr>
                        <a:t>float</a:t>
                      </a:r>
                      <a:r>
                        <a:rPr lang="en-GB" dirty="0">
                          <a:solidFill>
                            <a:srgbClr val="000000"/>
                          </a:solidFill>
                          <a:latin typeface="Consolas" panose="020B0609020204030204" pitchFamily="49" charset="0"/>
                        </a:rPr>
                        <a:t> x</a:t>
                      </a:r>
                      <a:r>
                        <a:rPr lang="en-GB" dirty="0">
                          <a:solidFill>
                            <a:srgbClr val="666600"/>
                          </a:solidFill>
                          <a:latin typeface="Consolas" panose="020B0609020204030204" pitchFamily="49" charset="0"/>
                        </a:rPr>
                        <a:t>,</a:t>
                      </a:r>
                      <a:r>
                        <a:rPr lang="en-GB" dirty="0">
                          <a:solidFill>
                            <a:srgbClr val="000000"/>
                          </a:solidFill>
                          <a:latin typeface="Consolas" panose="020B0609020204030204" pitchFamily="49" charset="0"/>
                        </a:rPr>
                        <a:t> </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k)</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txBody>
                  <a:tcPr/>
                </a:tc>
                <a:tc>
                  <a:txBody>
                    <a:bodyPr/>
                    <a:lstStyle/>
                    <a:p>
                      <a:r>
                        <a:rPr lang="en-GB" dirty="0">
                          <a:solidFill>
                            <a:srgbClr val="000088"/>
                          </a:solidFill>
                          <a:latin typeface="Consolas" panose="020B0609020204030204" pitchFamily="49" charset="0"/>
                        </a:rPr>
                        <a:t>public</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class</a:t>
                      </a:r>
                      <a:r>
                        <a:rPr lang="en-GB" dirty="0">
                          <a:solidFill>
                            <a:srgbClr val="000000"/>
                          </a:solidFill>
                          <a:latin typeface="Consolas" panose="020B0609020204030204" pitchFamily="49" charset="0"/>
                        </a:rPr>
                        <a:t> C </a:t>
                      </a:r>
                      <a:r>
                        <a:rPr lang="en-GB" dirty="0">
                          <a:solidFill>
                            <a:srgbClr val="000088"/>
                          </a:solidFill>
                          <a:latin typeface="Consolas" panose="020B0609020204030204" pitchFamily="49" charset="0"/>
                        </a:rPr>
                        <a:t>extends</a:t>
                      </a:r>
                      <a:r>
                        <a:rPr lang="en-GB" dirty="0">
                          <a:solidFill>
                            <a:srgbClr val="000000"/>
                          </a:solidFill>
                          <a:latin typeface="Consolas" panose="020B0609020204030204" pitchFamily="49" charset="0"/>
                        </a:rPr>
                        <a:t> B {</a:t>
                      </a:r>
                      <a:endParaRPr lang="en-GB" dirty="0"/>
                    </a:p>
                    <a:p>
                      <a:r>
                        <a:rPr lang="en-GB" dirty="0">
                          <a:solidFill>
                            <a:srgbClr val="000088"/>
                          </a:solidFill>
                          <a:latin typeface="Consolas" panose="020B0609020204030204" pitchFamily="49" charset="0"/>
                        </a:rPr>
                        <a:t>void</a:t>
                      </a:r>
                      <a:r>
                        <a:rPr lang="en-GB" dirty="0">
                          <a:solidFill>
                            <a:srgbClr val="000000"/>
                          </a:solidFill>
                          <a:latin typeface="Consolas" panose="020B0609020204030204" pitchFamily="49" charset="0"/>
                        </a:rPr>
                        <a:t> </a:t>
                      </a:r>
                      <a:r>
                        <a:rPr lang="en-GB" dirty="0">
                          <a:solidFill>
                            <a:srgbClr val="000088"/>
                          </a:solidFill>
                          <a:latin typeface="Consolas" panose="020B0609020204030204" pitchFamily="49" charset="0"/>
                        </a:rPr>
                        <a:t>do</a:t>
                      </a:r>
                      <a:r>
                        <a:rPr lang="en-GB" dirty="0">
                          <a:solidFill>
                            <a:srgbClr val="000000"/>
                          </a:solidFill>
                          <a:latin typeface="Consolas" panose="020B0609020204030204" pitchFamily="49" charset="0"/>
                        </a:rPr>
                        <a:t> </a:t>
                      </a:r>
                      <a:r>
                        <a:rPr lang="en-GB" dirty="0">
                          <a:solidFill>
                            <a:srgbClr val="666600"/>
                          </a:solidFill>
                          <a:latin typeface="Consolas" panose="020B0609020204030204" pitchFamily="49" charset="0"/>
                        </a:rPr>
                        <a:t>(</a:t>
                      </a:r>
                      <a:r>
                        <a:rPr lang="en-GB" dirty="0" err="1">
                          <a:solidFill>
                            <a:srgbClr val="000088"/>
                          </a:solidFill>
                          <a:latin typeface="Consolas" panose="020B0609020204030204" pitchFamily="49" charset="0"/>
                        </a:rPr>
                        <a:t>int</a:t>
                      </a:r>
                      <a:r>
                        <a:rPr lang="en-GB" dirty="0">
                          <a:solidFill>
                            <a:srgbClr val="000000"/>
                          </a:solidFill>
                          <a:latin typeface="Consolas" panose="020B0609020204030204" pitchFamily="49" charset="0"/>
                        </a:rPr>
                        <a:t> </a:t>
                      </a:r>
                      <a:r>
                        <a:rPr lang="en-GB" dirty="0" err="1">
                          <a:solidFill>
                            <a:srgbClr val="000000"/>
                          </a:solidFill>
                          <a:latin typeface="Consolas" panose="020B0609020204030204" pitchFamily="49" charset="0"/>
                        </a:rPr>
                        <a:t>i</a:t>
                      </a:r>
                      <a:r>
                        <a:rPr lang="en-GB" dirty="0">
                          <a:solidFill>
                            <a:srgbClr val="000000"/>
                          </a:solidFill>
                          <a:latin typeface="Consolas" panose="020B0609020204030204" pitchFamily="49" charset="0"/>
                        </a:rPr>
                        <a:t>)</a:t>
                      </a:r>
                      <a:endParaRPr lang="en-GB" dirty="0"/>
                    </a:p>
                    <a:p>
                      <a:r>
                        <a:rPr lang="en-GB" dirty="0">
                          <a:solidFill>
                            <a:srgbClr val="666600"/>
                          </a:solidFill>
                          <a:latin typeface="Consolas" panose="020B0609020204030204" pitchFamily="49" charset="0"/>
                        </a:rPr>
                        <a:t>{...}</a:t>
                      </a:r>
                      <a:endParaRPr lang="en-GB" dirty="0"/>
                    </a:p>
                    <a:p>
                      <a:r>
                        <a:rPr lang="en-GB" dirty="0">
                          <a:solidFill>
                            <a:srgbClr val="000000"/>
                          </a:solidFill>
                          <a:latin typeface="Consolas" panose="020B0609020204030204" pitchFamily="49" charset="0"/>
                        </a:rPr>
                        <a:t>}</a:t>
                      </a:r>
                      <a:endParaRPr lang="en-GB" dirty="0"/>
                    </a:p>
                    <a:p>
                      <a:endParaRPr lang="en-GB" dirty="0"/>
                    </a:p>
                  </a:txBody>
                  <a:tcPr/>
                </a:tc>
                <a:extLst>
                  <a:ext uri="{0D108BD9-81ED-4DB2-BD59-A6C34878D82A}">
                    <a16:rowId xmlns="" xmlns:a16="http://schemas.microsoft.com/office/drawing/2014/main" val="10000"/>
                  </a:ext>
                </a:extLst>
              </a:tr>
            </a:tbl>
          </a:graphicData>
        </a:graphic>
      </p:graphicFrame>
      <p:sp>
        <p:nvSpPr>
          <p:cNvPr id="12" name="Rectángulo 11"/>
          <p:cNvSpPr/>
          <p:nvPr/>
        </p:nvSpPr>
        <p:spPr>
          <a:xfrm>
            <a:off x="386411" y="5261340"/>
            <a:ext cx="6700157" cy="369332"/>
          </a:xfrm>
          <a:prstGeom prst="rect">
            <a:avLst/>
          </a:prstGeom>
        </p:spPr>
        <p:txBody>
          <a:bodyPr wrap="square">
            <a:spAutoFit/>
          </a:bodyPr>
          <a:lstStyle/>
          <a:p>
            <a:pPr marL="195934" indent="-195934">
              <a:buClr>
                <a:srgbClr val="000000"/>
              </a:buClr>
              <a:buSzPct val="45000"/>
              <a:buFont typeface="Noto Sans Symbols"/>
              <a:buChar char="■"/>
            </a:pPr>
            <a:r>
              <a:rPr lang="es-AR" dirty="0">
                <a:solidFill>
                  <a:srgbClr val="000000"/>
                </a:solidFill>
                <a:latin typeface="Arial"/>
                <a:ea typeface="Arial"/>
                <a:cs typeface="Arial"/>
                <a:sym typeface="Arial"/>
              </a:rPr>
              <a:t>¿Qué métodos de la clase C sobrescriben a los definidos B?</a:t>
            </a:r>
          </a:p>
        </p:txBody>
      </p:sp>
      <p:sp>
        <p:nvSpPr>
          <p:cNvPr id="13" name="Rectángulo 12"/>
          <p:cNvSpPr/>
          <p:nvPr/>
        </p:nvSpPr>
        <p:spPr>
          <a:xfrm>
            <a:off x="2003006" y="5765560"/>
            <a:ext cx="6691051" cy="369332"/>
          </a:xfrm>
          <a:prstGeom prst="rect">
            <a:avLst/>
          </a:prstGeom>
        </p:spPr>
        <p:txBody>
          <a:bodyPr wrap="square">
            <a:spAutoFit/>
          </a:bodyPr>
          <a:lstStyle/>
          <a:p>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do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i)</a:t>
            </a:r>
            <a:endParaRPr lang="es-AR" dirty="0"/>
          </a:p>
        </p:txBody>
      </p:sp>
    </p:spTree>
    <p:extLst>
      <p:ext uri="{BB962C8B-B14F-4D97-AF65-F5344CB8AC3E}">
        <p14:creationId xmlns:p14="http://schemas.microsoft.com/office/powerpoint/2010/main" val="1056545303"/>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de Métodos</a:t>
            </a:r>
            <a:r>
              <a:rPr lang="es-AR" dirty="0"/>
              <a:t/>
            </a:r>
            <a:br>
              <a:rPr lang="es-AR" dirty="0"/>
            </a:br>
            <a:r>
              <a:rPr lang="es-AR" sz="2800" i="1" dirty="0"/>
              <a:t>Resumen</a:t>
            </a:r>
          </a:p>
        </p:txBody>
      </p:sp>
      <p:sp>
        <p:nvSpPr>
          <p:cNvPr id="3" name="Marcador de contenido 2"/>
          <p:cNvSpPr>
            <a:spLocks noGrp="1"/>
          </p:cNvSpPr>
          <p:nvPr>
            <p:ph idx="1"/>
          </p:nvPr>
        </p:nvSpPr>
        <p:spPr/>
        <p:txBody>
          <a:bodyPr/>
          <a:lstStyle/>
          <a:p>
            <a:endParaRPr lang="es-AR" dirty="0" smtClean="0"/>
          </a:p>
          <a:p>
            <a:r>
              <a:rPr lang="es-AR" dirty="0" smtClean="0"/>
              <a:t>Un </a:t>
            </a:r>
            <a:r>
              <a:rPr lang="es-AR" dirty="0"/>
              <a:t>método puede ser sobre-cargado en la misma clase o en una sub-clase.</a:t>
            </a:r>
          </a:p>
          <a:p>
            <a:endParaRPr lang="es-AR" dirty="0"/>
          </a:p>
          <a:p>
            <a:r>
              <a:rPr lang="es-AR" b="1" dirty="0"/>
              <a:t>Debe</a:t>
            </a:r>
            <a:r>
              <a:rPr lang="es-AR" dirty="0"/>
              <a:t> cambiar la lista de argumentos.</a:t>
            </a:r>
          </a:p>
          <a:p>
            <a:endParaRPr lang="es-AR" dirty="0"/>
          </a:p>
          <a:p>
            <a:r>
              <a:rPr lang="es-AR" b="1" dirty="0"/>
              <a:t>Puede</a:t>
            </a:r>
            <a:r>
              <a:rPr lang="es-AR" dirty="0"/>
              <a:t> cambiar el tipo de retorno o el modificador de acceso.</a:t>
            </a: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90</a:t>
            </a:fld>
            <a:endParaRPr lang="es-AR" dirty="0"/>
          </a:p>
        </p:txBody>
      </p:sp>
      <p:pic>
        <p:nvPicPr>
          <p:cNvPr id="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1232969"/>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Constructores</a:t>
            </a:r>
          </a:p>
        </p:txBody>
      </p:sp>
      <p:sp>
        <p:nvSpPr>
          <p:cNvPr id="3" name="Marcador de contenido 2"/>
          <p:cNvSpPr>
            <a:spLocks noGrp="1"/>
          </p:cNvSpPr>
          <p:nvPr>
            <p:ph idx="1"/>
          </p:nvPr>
        </p:nvSpPr>
        <p:spPr>
          <a:xfrm>
            <a:off x="0" y="2160000"/>
            <a:ext cx="9144000" cy="4351338"/>
          </a:xfrm>
        </p:spPr>
        <p:txBody>
          <a:bodyPr>
            <a:noAutofit/>
          </a:bodyPr>
          <a:lstStyle/>
          <a:p>
            <a:r>
              <a:rPr lang="es-AR" sz="2400" dirty="0">
                <a:solidFill>
                  <a:srgbClr val="000000"/>
                </a:solidFill>
                <a:latin typeface="Arial"/>
                <a:ea typeface="Arial"/>
                <a:cs typeface="Arial"/>
                <a:sym typeface="Arial"/>
              </a:rPr>
              <a:t>En Java las instancias de una clase se crean mediante el operador </a:t>
            </a:r>
            <a:r>
              <a:rPr lang="es-AR" sz="2400" b="1" dirty="0">
                <a:solidFill>
                  <a:srgbClr val="000000"/>
                </a:solidFill>
                <a:latin typeface="Arial"/>
                <a:ea typeface="Arial"/>
                <a:cs typeface="Arial"/>
                <a:sym typeface="Arial"/>
              </a:rPr>
              <a:t>new </a:t>
            </a:r>
            <a:r>
              <a:rPr lang="es-AR" sz="2400" dirty="0">
                <a:solidFill>
                  <a:srgbClr val="000000"/>
                </a:solidFill>
                <a:latin typeface="Arial"/>
                <a:ea typeface="Arial"/>
                <a:cs typeface="Arial"/>
                <a:sym typeface="Arial"/>
              </a:rPr>
              <a:t>invocando un código especial llamado </a:t>
            </a:r>
            <a:r>
              <a:rPr lang="es-AR" sz="2400" b="1" dirty="0">
                <a:solidFill>
                  <a:srgbClr val="000000"/>
                </a:solidFill>
                <a:latin typeface="Arial"/>
                <a:ea typeface="Arial"/>
                <a:cs typeface="Arial"/>
                <a:sym typeface="Arial"/>
              </a:rPr>
              <a:t>constructor</a:t>
            </a:r>
            <a:r>
              <a:rPr lang="es-AR" sz="2400" dirty="0">
                <a:solidFill>
                  <a:srgbClr val="000000"/>
                </a:solidFill>
                <a:latin typeface="Arial"/>
                <a:ea typeface="Arial"/>
                <a:cs typeface="Arial"/>
                <a:sym typeface="Arial"/>
              </a:rPr>
              <a:t>.</a:t>
            </a:r>
          </a:p>
          <a:p>
            <a:endParaRPr lang="es-AR" sz="2400" dirty="0">
              <a:solidFill>
                <a:srgbClr val="000000"/>
              </a:solidFill>
              <a:latin typeface="Arial"/>
              <a:ea typeface="Arial"/>
              <a:cs typeface="Arial"/>
              <a:sym typeface="Arial"/>
            </a:endParaRPr>
          </a:p>
          <a:p>
            <a:r>
              <a:rPr lang="es-AR" sz="2400" dirty="0">
                <a:solidFill>
                  <a:srgbClr val="000000"/>
                </a:solidFill>
                <a:latin typeface="Arial"/>
                <a:ea typeface="Arial"/>
                <a:cs typeface="Arial"/>
                <a:sym typeface="Arial"/>
              </a:rPr>
              <a:t>Los constructores permiten asignar al objeto valores específicos a los atributos al momento de la creación.</a:t>
            </a:r>
          </a:p>
          <a:p>
            <a:endParaRPr lang="es-AR" sz="2400" dirty="0">
              <a:solidFill>
                <a:srgbClr val="000000"/>
              </a:solidFill>
              <a:latin typeface="Arial"/>
              <a:ea typeface="Arial"/>
              <a:cs typeface="Arial"/>
              <a:sym typeface="Arial"/>
            </a:endParaRPr>
          </a:p>
          <a:p>
            <a:r>
              <a:rPr lang="es-AR" sz="2400" dirty="0">
                <a:solidFill>
                  <a:srgbClr val="000000"/>
                </a:solidFill>
                <a:latin typeface="Arial"/>
                <a:ea typeface="Arial"/>
                <a:cs typeface="Arial"/>
                <a:sym typeface="Arial"/>
              </a:rPr>
              <a:t>El nombre del constructor es idéntico al nombre de la clase.</a:t>
            </a:r>
          </a:p>
          <a:p>
            <a:r>
              <a:rPr lang="es-AR" sz="2400" dirty="0">
                <a:solidFill>
                  <a:srgbClr val="000000"/>
                </a:solidFill>
                <a:latin typeface="Arial"/>
                <a:ea typeface="Arial"/>
                <a:cs typeface="Arial"/>
                <a:sym typeface="Arial"/>
              </a:rPr>
              <a:t>El constructor </a:t>
            </a:r>
            <a:r>
              <a:rPr lang="es-AR" sz="2400" b="1" dirty="0">
                <a:solidFill>
                  <a:srgbClr val="000000"/>
                </a:solidFill>
                <a:latin typeface="Arial"/>
                <a:ea typeface="Arial"/>
                <a:cs typeface="Arial"/>
                <a:sym typeface="Arial"/>
              </a:rPr>
              <a:t>NO</a:t>
            </a:r>
            <a:r>
              <a:rPr lang="es-AR" sz="2400" dirty="0">
                <a:solidFill>
                  <a:srgbClr val="000000"/>
                </a:solidFill>
                <a:latin typeface="Arial"/>
                <a:ea typeface="Arial"/>
                <a:cs typeface="Arial"/>
                <a:sym typeface="Arial"/>
              </a:rPr>
              <a:t> tiene </a:t>
            </a:r>
            <a:r>
              <a:rPr lang="es-AR" sz="2400" b="1" dirty="0">
                <a:solidFill>
                  <a:srgbClr val="000000"/>
                </a:solidFill>
                <a:latin typeface="Arial"/>
                <a:ea typeface="Arial"/>
                <a:cs typeface="Arial"/>
                <a:sym typeface="Arial"/>
              </a:rPr>
              <a:t>valor de retorno</a:t>
            </a:r>
            <a:r>
              <a:rPr lang="es-AR" sz="2400" dirty="0">
                <a:solidFill>
                  <a:srgbClr val="000000"/>
                </a:solidFill>
                <a:latin typeface="Arial"/>
                <a:ea typeface="Arial"/>
                <a:cs typeface="Arial"/>
                <a:sym typeface="Arial"/>
              </a:rPr>
              <a:t>.</a:t>
            </a:r>
          </a:p>
          <a:p>
            <a:r>
              <a:rPr lang="es-AR" sz="2400" dirty="0">
                <a:solidFill>
                  <a:srgbClr val="000000"/>
                </a:solidFill>
                <a:latin typeface="Arial"/>
                <a:ea typeface="Arial"/>
                <a:cs typeface="Arial"/>
                <a:sym typeface="Arial"/>
              </a:rPr>
              <a:t>Los constructores </a:t>
            </a:r>
            <a:r>
              <a:rPr lang="es-AR" sz="2400" b="1" dirty="0">
                <a:solidFill>
                  <a:srgbClr val="000000"/>
                </a:solidFill>
                <a:latin typeface="Arial"/>
                <a:ea typeface="Arial"/>
                <a:cs typeface="Arial"/>
                <a:sym typeface="Arial"/>
              </a:rPr>
              <a:t>NO</a:t>
            </a:r>
            <a:r>
              <a:rPr lang="es-AR" sz="2400" dirty="0">
                <a:solidFill>
                  <a:srgbClr val="000000"/>
                </a:solidFill>
                <a:latin typeface="Arial"/>
                <a:ea typeface="Arial"/>
                <a:cs typeface="Arial"/>
                <a:sym typeface="Arial"/>
              </a:rPr>
              <a:t> son </a:t>
            </a:r>
            <a:r>
              <a:rPr lang="es-AR" sz="2400" b="1" dirty="0">
                <a:solidFill>
                  <a:srgbClr val="000000"/>
                </a:solidFill>
                <a:latin typeface="Arial"/>
                <a:ea typeface="Arial"/>
                <a:cs typeface="Arial"/>
                <a:sym typeface="Arial"/>
              </a:rPr>
              <a:t>métodos</a:t>
            </a:r>
            <a:r>
              <a:rPr lang="es-AR" sz="2400" dirty="0">
                <a:solidFill>
                  <a:srgbClr val="000000"/>
                </a:solidFill>
                <a:latin typeface="Arial"/>
                <a:ea typeface="Arial"/>
                <a:cs typeface="Arial"/>
                <a:sym typeface="Arial"/>
              </a:rPr>
              <a:t> (no se pueden invocar sin usar </a:t>
            </a:r>
            <a:r>
              <a:rPr lang="es-AR" sz="2400" b="1" dirty="0">
                <a:solidFill>
                  <a:srgbClr val="000000"/>
                </a:solidFill>
                <a:latin typeface="Arial"/>
                <a:ea typeface="Arial"/>
                <a:cs typeface="Arial"/>
                <a:sym typeface="Arial"/>
              </a:rPr>
              <a:t>new</a:t>
            </a:r>
            <a:r>
              <a:rPr lang="es-AR" sz="2400" dirty="0">
                <a:solidFill>
                  <a:srgbClr val="000000"/>
                </a:solidFill>
                <a:latin typeface="Arial"/>
                <a:ea typeface="Arial"/>
                <a:cs typeface="Arial"/>
                <a:sym typeface="Arial"/>
              </a:rPr>
              <a:t>)</a:t>
            </a:r>
          </a:p>
          <a:p>
            <a:endParaRPr lang="es-AR" sz="2400" dirty="0">
              <a:solidFill>
                <a:srgbClr val="000000"/>
              </a:solidFill>
              <a:latin typeface="Arial"/>
              <a:ea typeface="Arial"/>
              <a:cs typeface="Arial"/>
              <a:sym typeface="Arial"/>
            </a:endParaRP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91</a:t>
            </a:fld>
            <a:endParaRPr lang="es-AR" dirty="0"/>
          </a:p>
        </p:txBody>
      </p:sp>
    </p:spTree>
    <p:extLst>
      <p:ext uri="{BB962C8B-B14F-4D97-AF65-F5344CB8AC3E}">
        <p14:creationId xmlns:p14="http://schemas.microsoft.com/office/powerpoint/2010/main" val="2382211840"/>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Sobre-carga de Constructores</a:t>
            </a:r>
          </a:p>
        </p:txBody>
      </p:sp>
      <p:sp>
        <p:nvSpPr>
          <p:cNvPr id="3" name="Marcador de contenido 2"/>
          <p:cNvSpPr>
            <a:spLocks noGrp="1"/>
          </p:cNvSpPr>
          <p:nvPr>
            <p:ph idx="1"/>
          </p:nvPr>
        </p:nvSpPr>
        <p:spPr/>
        <p:txBody>
          <a:bodyPr>
            <a:normAutofit fontScale="92500" lnSpcReduction="10000"/>
          </a:bodyPr>
          <a:lstStyle/>
          <a:p>
            <a:r>
              <a:rPr lang="es-AR" dirty="0">
                <a:solidFill>
                  <a:srgbClr val="000000"/>
                </a:solidFill>
                <a:latin typeface="Arial"/>
                <a:ea typeface="Arial"/>
                <a:cs typeface="Arial"/>
                <a:sym typeface="Arial"/>
              </a:rPr>
              <a:t>El constructor nulo puede ser </a:t>
            </a:r>
            <a:r>
              <a:rPr lang="es-AR" b="1" dirty="0">
                <a:solidFill>
                  <a:srgbClr val="000000"/>
                </a:solidFill>
                <a:latin typeface="Arial"/>
                <a:ea typeface="Arial"/>
                <a:cs typeface="Arial"/>
                <a:sym typeface="Arial"/>
              </a:rPr>
              <a:t>sobre-cargado</a:t>
            </a:r>
            <a:r>
              <a:rPr lang="es-AR" dirty="0">
                <a:solidFill>
                  <a:srgbClr val="000000"/>
                </a:solidFill>
                <a:latin typeface="Arial"/>
                <a:ea typeface="Arial"/>
                <a:cs typeface="Arial"/>
                <a:sym typeface="Arial"/>
              </a:rPr>
              <a:t>, pudiendo definir constructores con diferente cantidad y tipo de argumentos dentro de la misma clase.</a:t>
            </a:r>
          </a:p>
          <a:p>
            <a:endParaRPr lang="es-AR" dirty="0">
              <a:solidFill>
                <a:srgbClr val="000000"/>
              </a:solidFill>
              <a:latin typeface="Arial"/>
              <a:ea typeface="Arial"/>
              <a:cs typeface="Arial"/>
              <a:sym typeface="Arial"/>
            </a:endParaRPr>
          </a:p>
          <a:p>
            <a:r>
              <a:rPr lang="es-AR" dirty="0">
                <a:solidFill>
                  <a:srgbClr val="000000"/>
                </a:solidFill>
                <a:latin typeface="Arial"/>
                <a:ea typeface="Arial"/>
                <a:cs typeface="Arial"/>
                <a:sym typeface="Arial"/>
              </a:rPr>
              <a:t>Permite declarar múltiples versiones del constructor, permitiendo la creación e inicialización de objetos de diversas maneras.</a:t>
            </a:r>
          </a:p>
          <a:p>
            <a:endParaRPr lang="es-AR" dirty="0">
              <a:solidFill>
                <a:srgbClr val="000000"/>
              </a:solidFill>
              <a:latin typeface="Arial"/>
              <a:ea typeface="Arial"/>
              <a:cs typeface="Arial"/>
              <a:sym typeface="Arial"/>
            </a:endParaRPr>
          </a:p>
          <a:p>
            <a:r>
              <a:rPr lang="es-AR" dirty="0">
                <a:solidFill>
                  <a:srgbClr val="000000"/>
                </a:solidFill>
                <a:latin typeface="Arial"/>
                <a:ea typeface="Arial"/>
                <a:cs typeface="Arial"/>
                <a:sym typeface="Arial"/>
              </a:rPr>
              <a:t>El constructor a invocar se determina a partir de la lista de argumentos.</a:t>
            </a:r>
          </a:p>
          <a:p>
            <a:endParaRPr lang="es-AR" dirty="0">
              <a:solidFill>
                <a:srgbClr val="000000"/>
              </a:solidFill>
              <a:latin typeface="Arial"/>
              <a:ea typeface="Arial"/>
              <a:cs typeface="Arial"/>
              <a:sym typeface="Arial"/>
            </a:endParaRPr>
          </a:p>
          <a:p>
            <a:endParaRPr lang="es-AR" dirty="0"/>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92</a:t>
            </a:fld>
            <a:endParaRPr lang="es-AR" dirty="0"/>
          </a:p>
        </p:txBody>
      </p:sp>
    </p:spTree>
    <p:extLst>
      <p:ext uri="{BB962C8B-B14F-4D97-AF65-F5344CB8AC3E}">
        <p14:creationId xmlns:p14="http://schemas.microsoft.com/office/powerpoint/2010/main" val="2418570820"/>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0" y="1774111"/>
            <a:ext cx="7759746" cy="480131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000000"/>
                </a:solidFill>
                <a:latin typeface="Consolas" panose="020B0609020204030204" pitchFamily="49" charset="0"/>
              </a:rPr>
              <a:t> {</a:t>
            </a:r>
          </a:p>
          <a:p>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mes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a:t>
            </a:r>
            <a:r>
              <a:rPr lang="es-AR" dirty="0" err="1">
                <a:latin typeface="Consolas" panose="020B0609020204030204" pitchFamily="49" charset="0"/>
              </a:rPr>
              <a:t>ni</a:t>
            </a:r>
            <a:r>
              <a:rPr lang="es-AR" dirty="0" err="1">
                <a:solidFill>
                  <a:srgbClr val="000000"/>
                </a:solidFill>
                <a:latin typeface="Consolas" panose="020B0609020204030204" pitchFamily="49" charset="0"/>
              </a:rPr>
              <a:t>o</a:t>
            </a:r>
            <a:endParaRPr lang="es-AR" dirty="0">
              <a:solidFill>
                <a:srgbClr val="000000"/>
              </a:solidFill>
              <a:latin typeface="Consolas" panose="020B0609020204030204" pitchFamily="49" charset="0"/>
            </a:endParaRPr>
          </a:p>
          <a:p>
            <a:endParaRPr lang="es-AR" dirty="0">
              <a:solidFill>
                <a:srgbClr val="000088"/>
              </a:solidFill>
              <a:latin typeface="Consolas" panose="020B0609020204030204" pitchFamily="49" charset="0"/>
            </a:endParaRP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a:t>
            </a:r>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a:t>
            </a:r>
            <a:endParaRPr lang="es-AR" dirty="0"/>
          </a:p>
          <a:p>
            <a:r>
              <a:rPr lang="es-AR" dirty="0">
                <a:solidFill>
                  <a:srgbClr val="000000"/>
                </a:solidFill>
                <a:latin typeface="Consolas" panose="020B0609020204030204" pitchFamily="49" charset="0"/>
              </a:rPr>
              <a:t>   mes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4;</a:t>
            </a:r>
            <a:endParaRPr lang="es-AR" dirty="0"/>
          </a:p>
          <a:p>
            <a:r>
              <a:rPr lang="es-AR" dirty="0">
                <a:solidFill>
                  <a:srgbClr val="000000"/>
                </a:solidFill>
                <a:latin typeface="Consolas" panose="020B0609020204030204" pitchFamily="49" charset="0"/>
              </a:rPr>
              <a:t>   </a:t>
            </a:r>
            <a:r>
              <a:rPr lang="es-AR" dirty="0" err="1">
                <a:latin typeface="Consolas" panose="020B0609020204030204" pitchFamily="49" charset="0"/>
              </a:rPr>
              <a:t>anio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2017;</a:t>
            </a:r>
            <a:endParaRPr lang="es-AR" dirty="0"/>
          </a:p>
          <a:p>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Fecha</a:t>
            </a:r>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diaFecha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mesFecha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a:t>
            </a:r>
            <a:r>
              <a:rPr lang="es-AR" dirty="0" err="1">
                <a:latin typeface="Consolas" panose="020B0609020204030204" pitchFamily="49" charset="0"/>
              </a:rPr>
              <a:t>ani</a:t>
            </a:r>
            <a:r>
              <a:rPr lang="es-AR" dirty="0" err="1">
                <a:solidFill>
                  <a:srgbClr val="000000"/>
                </a:solidFill>
                <a:latin typeface="Consolas" panose="020B0609020204030204" pitchFamily="49" charset="0"/>
              </a:rPr>
              <a:t>oFecha</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diaFecha</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mes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mesFecha</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a:t>
            </a:r>
            <a:r>
              <a:rPr lang="es-AR" dirty="0" err="1">
                <a:latin typeface="Consolas" panose="020B0609020204030204" pitchFamily="49" charset="0"/>
              </a:rPr>
              <a:t>ni</a:t>
            </a:r>
            <a:r>
              <a:rPr lang="es-AR" dirty="0" err="1">
                <a:solidFill>
                  <a:srgbClr val="000000"/>
                </a:solidFill>
                <a:latin typeface="Consolas" panose="020B0609020204030204" pitchFamily="49" charset="0"/>
              </a:rPr>
              <a:t>o</a:t>
            </a:r>
            <a:r>
              <a:rPr lang="es-AR" dirty="0">
                <a:solidFill>
                  <a:srgbClr val="000000"/>
                </a:solidFill>
                <a:latin typeface="Consolas" panose="020B0609020204030204" pitchFamily="49" charset="0"/>
              </a:rPr>
              <a:t>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a:t>
            </a:r>
            <a:r>
              <a:rPr lang="es-AR" dirty="0" err="1">
                <a:latin typeface="Consolas" panose="020B0609020204030204" pitchFamily="49" charset="0"/>
              </a:rPr>
              <a:t>ni</a:t>
            </a:r>
            <a:r>
              <a:rPr lang="es-AR" dirty="0" err="1">
                <a:solidFill>
                  <a:srgbClr val="000000"/>
                </a:solidFill>
                <a:latin typeface="Consolas" panose="020B0609020204030204" pitchFamily="49" charset="0"/>
              </a:rPr>
              <a:t>oFecha</a:t>
            </a:r>
            <a:r>
              <a:rPr lang="es-AR" dirty="0">
                <a:solidFill>
                  <a:srgbClr val="0000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p>
          <a:p>
            <a:endParaRPr lang="es-AR" dirty="0"/>
          </a:p>
          <a:p>
            <a:r>
              <a:rPr lang="es-AR" dirty="0">
                <a:solidFill>
                  <a:srgbClr val="000000"/>
                </a:solidFill>
                <a:latin typeface="Consolas" panose="020B0609020204030204" pitchFamily="49" charset="0"/>
              </a:rPr>
              <a:t>}</a:t>
            </a:r>
            <a:endParaRPr lang="es-AR" dirty="0"/>
          </a:p>
        </p:txBody>
      </p:sp>
      <p:sp>
        <p:nvSpPr>
          <p:cNvPr id="2" name="Título 1"/>
          <p:cNvSpPr>
            <a:spLocks noGrp="1"/>
          </p:cNvSpPr>
          <p:nvPr>
            <p:ph type="title"/>
          </p:nvPr>
        </p:nvSpPr>
        <p:spPr/>
        <p:txBody>
          <a:bodyPr/>
          <a:lstStyle/>
          <a:p>
            <a:r>
              <a:rPr lang="es-AR" b="1" dirty="0"/>
              <a:t>Sobre-carga de Constructores</a:t>
            </a:r>
            <a:r>
              <a:rPr lang="es-AR" dirty="0"/>
              <a:t/>
            </a:r>
            <a:br>
              <a:rPr lang="es-AR" dirty="0"/>
            </a:br>
            <a:r>
              <a:rPr lang="es-AR" sz="2800" i="1" dirty="0"/>
              <a:t>Ejemplo</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93</a:t>
            </a:fld>
            <a:endParaRPr lang="es-AR" dirty="0"/>
          </a:p>
        </p:txBody>
      </p:sp>
      <p:sp>
        <p:nvSpPr>
          <p:cNvPr id="10" name="CuadroTexto 9"/>
          <p:cNvSpPr txBox="1"/>
          <p:nvPr/>
        </p:nvSpPr>
        <p:spPr>
          <a:xfrm>
            <a:off x="4800537" y="2567057"/>
            <a:ext cx="2438400"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Atributos creados sin valor inicial</a:t>
            </a:r>
          </a:p>
        </p:txBody>
      </p:sp>
      <p:sp>
        <p:nvSpPr>
          <p:cNvPr id="11" name="CuadroTexto 10"/>
          <p:cNvSpPr txBox="1"/>
          <p:nvPr/>
        </p:nvSpPr>
        <p:spPr>
          <a:xfrm>
            <a:off x="4952937" y="3567299"/>
            <a:ext cx="2438400" cy="707886"/>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Constructor vacío sin parámetros</a:t>
            </a:r>
          </a:p>
        </p:txBody>
      </p:sp>
      <p:sp>
        <p:nvSpPr>
          <p:cNvPr id="12" name="CuadroTexto 11"/>
          <p:cNvSpPr txBox="1"/>
          <p:nvPr/>
        </p:nvSpPr>
        <p:spPr>
          <a:xfrm>
            <a:off x="4727535" y="5619172"/>
            <a:ext cx="3410013"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Constructor sobre-cargado</a:t>
            </a:r>
          </a:p>
        </p:txBody>
      </p:sp>
      <p:sp>
        <p:nvSpPr>
          <p:cNvPr id="13" name="Rectángulo redondeado 12"/>
          <p:cNvSpPr/>
          <p:nvPr/>
        </p:nvSpPr>
        <p:spPr>
          <a:xfrm>
            <a:off x="370844" y="2333625"/>
            <a:ext cx="2277881" cy="3850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14" name="Conector curvado 13"/>
          <p:cNvCxnSpPr>
            <a:stCxn id="10" idx="1"/>
            <a:endCxn id="13" idx="3"/>
          </p:cNvCxnSpPr>
          <p:nvPr/>
        </p:nvCxnSpPr>
        <p:spPr>
          <a:xfrm rot="10800000">
            <a:off x="2648725" y="2526148"/>
            <a:ext cx="2151812" cy="394852"/>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Rectángulo redondeado 19"/>
          <p:cNvSpPr/>
          <p:nvPr/>
        </p:nvSpPr>
        <p:spPr>
          <a:xfrm>
            <a:off x="223524" y="2876750"/>
            <a:ext cx="2277881" cy="3850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21" name="Conector curvado 20"/>
          <p:cNvCxnSpPr>
            <a:stCxn id="11" idx="1"/>
            <a:endCxn id="20" idx="3"/>
          </p:cNvCxnSpPr>
          <p:nvPr/>
        </p:nvCxnSpPr>
        <p:spPr>
          <a:xfrm rot="10800000">
            <a:off x="2501405" y="3069274"/>
            <a:ext cx="2451532" cy="85196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6" name="Rectángulo redondeado 25"/>
          <p:cNvSpPr/>
          <p:nvPr/>
        </p:nvSpPr>
        <p:spPr>
          <a:xfrm>
            <a:off x="223524" y="4519597"/>
            <a:ext cx="7015413" cy="38504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cxnSp>
        <p:nvCxnSpPr>
          <p:cNvPr id="27" name="Conector curvado 26"/>
          <p:cNvCxnSpPr>
            <a:stCxn id="12" idx="1"/>
            <a:endCxn id="26" idx="2"/>
          </p:cNvCxnSpPr>
          <p:nvPr/>
        </p:nvCxnSpPr>
        <p:spPr>
          <a:xfrm rot="10800000">
            <a:off x="3731231" y="4904643"/>
            <a:ext cx="996304" cy="914585"/>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2799336"/>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94</a:t>
            </a:fld>
            <a:endParaRPr lang="es-AR" dirty="0"/>
          </a:p>
        </p:txBody>
      </p:sp>
      <p:sp>
        <p:nvSpPr>
          <p:cNvPr id="11" name="Marcador de contenido 10"/>
          <p:cNvSpPr>
            <a:spLocks noGrp="1"/>
          </p:cNvSpPr>
          <p:nvPr>
            <p:ph idx="1"/>
          </p:nvPr>
        </p:nvSpPr>
        <p:spPr/>
        <p:txBody>
          <a:bodyPr>
            <a:normAutofit/>
          </a:bodyPr>
          <a:lstStyle/>
          <a:p>
            <a:r>
              <a:rPr lang="es-AR" sz="2400" dirty="0"/>
              <a:t>El </a:t>
            </a:r>
            <a:r>
              <a:rPr lang="es-AR" sz="2400" b="1" dirty="0"/>
              <a:t>casting</a:t>
            </a:r>
            <a:r>
              <a:rPr lang="es-AR" sz="2400" dirty="0"/>
              <a:t> es una </a:t>
            </a:r>
            <a:r>
              <a:rPr lang="es-AR" sz="2400" b="1" dirty="0"/>
              <a:t>conversión de tipos de datos</a:t>
            </a:r>
            <a:r>
              <a:rPr lang="es-AR" sz="2400" dirty="0"/>
              <a:t>.</a:t>
            </a:r>
          </a:p>
          <a:p>
            <a:r>
              <a:rPr lang="es-AR" sz="2400" dirty="0"/>
              <a:t>Es posible aplicar casting a:</a:t>
            </a:r>
          </a:p>
          <a:p>
            <a:pPr lvl="1"/>
            <a:r>
              <a:rPr lang="es-AR" sz="2000" dirty="0"/>
              <a:t>Atributos de </a:t>
            </a:r>
            <a:r>
              <a:rPr lang="es-AR" sz="2000" b="1" dirty="0"/>
              <a:t>tipo primitivo </a:t>
            </a:r>
            <a:r>
              <a:rPr lang="es-AR" sz="2000" dirty="0"/>
              <a:t>para obtener un valor convertido a otro tipo primitivo.</a:t>
            </a:r>
          </a:p>
          <a:p>
            <a:pPr lvl="1"/>
            <a:r>
              <a:rPr lang="es-AR" sz="2000" b="1" dirty="0"/>
              <a:t>Objetos</a:t>
            </a:r>
            <a:r>
              <a:rPr lang="es-AR" sz="2000" dirty="0"/>
              <a:t>, para convertir objetos de una clase en otra.</a:t>
            </a:r>
          </a:p>
          <a:p>
            <a:pPr lvl="1"/>
            <a:endParaRPr lang="es-AR" sz="2000" dirty="0"/>
          </a:p>
          <a:p>
            <a:r>
              <a:rPr lang="es-AR" sz="2400" dirty="0"/>
              <a:t>El operador de casting tiene un solo operando a la derecha que es la expresión que se desea convertir y se representa encerrando entre paréntesis el tipo de dato destino. Por ejemplo:</a:t>
            </a:r>
          </a:p>
        </p:txBody>
      </p:sp>
      <p:pic>
        <p:nvPicPr>
          <p:cNvPr id="16"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
        <p:nvSpPr>
          <p:cNvPr id="9" name="CuadroTexto 8"/>
          <p:cNvSpPr txBox="1"/>
          <p:nvPr/>
        </p:nvSpPr>
        <p:spPr>
          <a:xfrm>
            <a:off x="4989556" y="5943216"/>
            <a:ext cx="3243130" cy="400110"/>
          </a:xfrm>
          <a:prstGeom prst="rect">
            <a:avLst/>
          </a:prstGeom>
          <a:noFill/>
        </p:spPr>
        <p:txBody>
          <a:bodyPr wrap="square" rtlCol="0">
            <a:spAutoFit/>
          </a:bodyPr>
          <a:lstStyle/>
          <a:p>
            <a:pPr algn="ctr"/>
            <a:r>
              <a:rPr lang="es-AR" sz="2000" dirty="0">
                <a:latin typeface="Arial" panose="020B0604020202020204" pitchFamily="34" charset="0"/>
                <a:cs typeface="Arial" panose="020B0604020202020204" pitchFamily="34" charset="0"/>
              </a:rPr>
              <a:t>Convierte a </a:t>
            </a:r>
            <a:r>
              <a:rPr lang="es-AR" sz="2000" dirty="0">
                <a:latin typeface="Consolas" panose="020B0609020204030204" pitchFamily="49" charset="0"/>
                <a:cs typeface="Arial" panose="020B0604020202020204" pitchFamily="34" charset="0"/>
              </a:rPr>
              <a:t>x</a:t>
            </a:r>
            <a:r>
              <a:rPr lang="es-AR" sz="2000" dirty="0">
                <a:latin typeface="Arial" panose="020B0604020202020204" pitchFamily="34" charset="0"/>
                <a:cs typeface="Arial" panose="020B0604020202020204" pitchFamily="34" charset="0"/>
              </a:rPr>
              <a:t> en tipo </a:t>
            </a:r>
            <a:r>
              <a:rPr lang="es-AR" sz="2000" dirty="0" err="1">
                <a:latin typeface="Consolas" panose="020B0609020204030204" pitchFamily="49" charset="0"/>
                <a:cs typeface="Arial" panose="020B0604020202020204" pitchFamily="34" charset="0"/>
              </a:rPr>
              <a:t>int</a:t>
            </a:r>
            <a:endParaRPr lang="es-AR" sz="2000" dirty="0">
              <a:latin typeface="Consolas" panose="020B0609020204030204" pitchFamily="49" charset="0"/>
              <a:cs typeface="Arial" panose="020B0604020202020204" pitchFamily="34" charset="0"/>
            </a:endParaRPr>
          </a:p>
        </p:txBody>
      </p:sp>
      <p:sp>
        <p:nvSpPr>
          <p:cNvPr id="6" name="Rectángulo 5"/>
          <p:cNvSpPr/>
          <p:nvPr/>
        </p:nvSpPr>
        <p:spPr>
          <a:xfrm>
            <a:off x="3331029" y="6001483"/>
            <a:ext cx="1063519" cy="369332"/>
          </a:xfrm>
          <a:prstGeom prst="rect">
            <a:avLst/>
          </a:prstGeom>
        </p:spPr>
        <p:txBody>
          <a:bodyPr wrap="square">
            <a:spAutoFit/>
          </a:bodyPr>
          <a:lstStyle/>
          <a:p>
            <a:r>
              <a:rPr lang="es-AR" dirty="0">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int</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x</a:t>
            </a:r>
            <a:endParaRPr lang="es-AR" dirty="0"/>
          </a:p>
        </p:txBody>
      </p:sp>
    </p:spTree>
    <p:extLst>
      <p:ext uri="{BB962C8B-B14F-4D97-AF65-F5344CB8AC3E}">
        <p14:creationId xmlns:p14="http://schemas.microsoft.com/office/powerpoint/2010/main" val="2734499044"/>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Tipos Primitivos</a:t>
            </a:r>
          </a:p>
        </p:txBody>
      </p:sp>
      <p:graphicFrame>
        <p:nvGraphicFramePr>
          <p:cNvPr id="9" name="Marcador de contenido 8"/>
          <p:cNvGraphicFramePr>
            <a:graphicFrameLocks noGrp="1"/>
          </p:cNvGraphicFramePr>
          <p:nvPr>
            <p:ph idx="1"/>
          </p:nvPr>
        </p:nvGraphicFramePr>
        <p:xfrm>
          <a:off x="628650" y="2160588"/>
          <a:ext cx="7886700" cy="43513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95</a:t>
            </a:fld>
            <a:endParaRPr lang="es-AR" dirty="0"/>
          </a:p>
        </p:txBody>
      </p:sp>
      <p:pic>
        <p:nvPicPr>
          <p:cNvPr id="6" name="Picture 2" descr="http://www.clker.com/cliparts/7/t/J/d/u/E/emblem-important-md.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579688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t>Widening</a:t>
            </a:r>
            <a:endParaRPr lang="es-AR" sz="2800" i="1" dirty="0"/>
          </a:p>
        </p:txBody>
      </p:sp>
      <p:sp>
        <p:nvSpPr>
          <p:cNvPr id="3" name="Marcador de contenido 2"/>
          <p:cNvSpPr>
            <a:spLocks noGrp="1"/>
          </p:cNvSpPr>
          <p:nvPr>
            <p:ph idx="1"/>
          </p:nvPr>
        </p:nvSpPr>
        <p:spPr/>
        <p:txBody>
          <a:bodyPr/>
          <a:lstStyle/>
          <a:p>
            <a:r>
              <a:rPr lang="es-AR" dirty="0"/>
              <a:t>Es automática e implícita.</a:t>
            </a:r>
          </a:p>
          <a:p>
            <a:endParaRPr lang="es-AR" dirty="0"/>
          </a:p>
          <a:p>
            <a:r>
              <a:rPr lang="es-AR" dirty="0"/>
              <a:t>Ocurre cuando:</a:t>
            </a:r>
          </a:p>
          <a:p>
            <a:pPr lvl="1"/>
            <a:r>
              <a:rPr lang="es-AR" dirty="0"/>
              <a:t>Los dos tipos son compatibles.</a:t>
            </a:r>
          </a:p>
          <a:p>
            <a:pPr lvl="1"/>
            <a:r>
              <a:rPr lang="es-AR" dirty="0"/>
              <a:t>El tipo destino es mayor que el tipo de origen.</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96</a:t>
            </a:fld>
            <a:endParaRPr lang="es-AR" dirty="0"/>
          </a:p>
        </p:txBody>
      </p:sp>
      <p:graphicFrame>
        <p:nvGraphicFramePr>
          <p:cNvPr id="8" name="Tabla 7"/>
          <p:cNvGraphicFramePr>
            <a:graphicFrameLocks noGrp="1"/>
          </p:cNvGraphicFramePr>
          <p:nvPr>
            <p:extLst>
              <p:ext uri="{D42A27DB-BD31-4B8C-83A1-F6EECF244321}">
                <p14:modId xmlns:p14="http://schemas.microsoft.com/office/powerpoint/2010/main" val="761866825"/>
              </p:ext>
            </p:extLst>
          </p:nvPr>
        </p:nvGraphicFramePr>
        <p:xfrm>
          <a:off x="992242" y="5030105"/>
          <a:ext cx="7159516" cy="396240"/>
        </p:xfrm>
        <a:graphic>
          <a:graphicData uri="http://schemas.openxmlformats.org/drawingml/2006/table">
            <a:tbl>
              <a:tblPr>
                <a:tableStyleId>{5C22544A-7EE6-4342-B048-85BDC9FD1C3A}</a:tableStyleId>
              </a:tblPr>
              <a:tblGrid>
                <a:gridCol w="862835">
                  <a:extLst>
                    <a:ext uri="{9D8B030D-6E8A-4147-A177-3AD203B41FA5}">
                      <a16:colId xmlns="" xmlns:a16="http://schemas.microsoft.com/office/drawing/2014/main" val="20000"/>
                    </a:ext>
                  </a:extLst>
                </a:gridCol>
                <a:gridCol w="265761">
                  <a:extLst>
                    <a:ext uri="{9D8B030D-6E8A-4147-A177-3AD203B41FA5}">
                      <a16:colId xmlns="" xmlns:a16="http://schemas.microsoft.com/office/drawing/2014/main" val="20001"/>
                    </a:ext>
                  </a:extLst>
                </a:gridCol>
                <a:gridCol w="962321">
                  <a:extLst>
                    <a:ext uri="{9D8B030D-6E8A-4147-A177-3AD203B41FA5}">
                      <a16:colId xmlns="" xmlns:a16="http://schemas.microsoft.com/office/drawing/2014/main" val="20002"/>
                    </a:ext>
                  </a:extLst>
                </a:gridCol>
                <a:gridCol w="341918">
                  <a:extLst>
                    <a:ext uri="{9D8B030D-6E8A-4147-A177-3AD203B41FA5}">
                      <a16:colId xmlns="" xmlns:a16="http://schemas.microsoft.com/office/drawing/2014/main" val="20003"/>
                    </a:ext>
                  </a:extLst>
                </a:gridCol>
                <a:gridCol w="786142">
                  <a:extLst>
                    <a:ext uri="{9D8B030D-6E8A-4147-A177-3AD203B41FA5}">
                      <a16:colId xmlns="" xmlns:a16="http://schemas.microsoft.com/office/drawing/2014/main" val="20004"/>
                    </a:ext>
                  </a:extLst>
                </a:gridCol>
                <a:gridCol w="341918">
                  <a:extLst>
                    <a:ext uri="{9D8B030D-6E8A-4147-A177-3AD203B41FA5}">
                      <a16:colId xmlns="" xmlns:a16="http://schemas.microsoft.com/office/drawing/2014/main" val="20005"/>
                    </a:ext>
                  </a:extLst>
                </a:gridCol>
                <a:gridCol w="934217">
                  <a:extLst>
                    <a:ext uri="{9D8B030D-6E8A-4147-A177-3AD203B41FA5}">
                      <a16:colId xmlns="" xmlns:a16="http://schemas.microsoft.com/office/drawing/2014/main" val="20006"/>
                    </a:ext>
                  </a:extLst>
                </a:gridCol>
                <a:gridCol w="341918">
                  <a:extLst>
                    <a:ext uri="{9D8B030D-6E8A-4147-A177-3AD203B41FA5}">
                      <a16:colId xmlns="" xmlns:a16="http://schemas.microsoft.com/office/drawing/2014/main" val="20007"/>
                    </a:ext>
                  </a:extLst>
                </a:gridCol>
                <a:gridCol w="961512">
                  <a:extLst>
                    <a:ext uri="{9D8B030D-6E8A-4147-A177-3AD203B41FA5}">
                      <a16:colId xmlns="" xmlns:a16="http://schemas.microsoft.com/office/drawing/2014/main" val="20008"/>
                    </a:ext>
                  </a:extLst>
                </a:gridCol>
                <a:gridCol w="273152">
                  <a:extLst>
                    <a:ext uri="{9D8B030D-6E8A-4147-A177-3AD203B41FA5}">
                      <a16:colId xmlns="" xmlns:a16="http://schemas.microsoft.com/office/drawing/2014/main" val="20009"/>
                    </a:ext>
                  </a:extLst>
                </a:gridCol>
                <a:gridCol w="1087822">
                  <a:extLst>
                    <a:ext uri="{9D8B030D-6E8A-4147-A177-3AD203B41FA5}">
                      <a16:colId xmlns="" xmlns:a16="http://schemas.microsoft.com/office/drawing/2014/main" val="20010"/>
                    </a:ext>
                  </a:extLst>
                </a:gridCol>
              </a:tblGrid>
              <a:tr h="370840">
                <a:tc>
                  <a:txBody>
                    <a:bodyPr/>
                    <a:lstStyle/>
                    <a:p>
                      <a:pPr algn="ctr"/>
                      <a:r>
                        <a:rPr lang="en-GB" sz="2000" dirty="0">
                          <a:latin typeface="Consolas" panose="020B0609020204030204" pitchFamily="49" charset="0"/>
                        </a:rPr>
                        <a:t>byte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2000" dirty="0">
                          <a:latin typeface="Consolas" panose="020B0609020204030204" pitchFamily="49" charset="0"/>
                        </a:rPr>
                        <a:t>short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2000" dirty="0" err="1">
                          <a:latin typeface="Consolas" panose="020B0609020204030204" pitchFamily="49" charset="0"/>
                        </a:rPr>
                        <a:t>int</a:t>
                      </a: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2000" dirty="0">
                          <a:latin typeface="Consolas" panose="020B0609020204030204" pitchFamily="49" charset="0"/>
                        </a:rPr>
                        <a:t>long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2000" dirty="0">
                          <a:latin typeface="Consolas" panose="020B0609020204030204" pitchFamily="49" charset="0"/>
                        </a:rPr>
                        <a:t>float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2000" dirty="0">
                          <a:latin typeface="Consolas" panose="020B0609020204030204" pitchFamily="49" charset="0"/>
                        </a:rPr>
                        <a:t>double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0"/>
                  </a:ext>
                </a:extLst>
              </a:tr>
            </a:tbl>
          </a:graphicData>
        </a:graphic>
      </p:graphicFrame>
      <p:cxnSp>
        <p:nvCxnSpPr>
          <p:cNvPr id="10" name="Conector recto de flecha 9"/>
          <p:cNvCxnSpPr/>
          <p:nvPr/>
        </p:nvCxnSpPr>
        <p:spPr>
          <a:xfrm>
            <a:off x="1813035" y="5228225"/>
            <a:ext cx="3941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ector recto de flecha 10"/>
          <p:cNvCxnSpPr/>
          <p:nvPr/>
        </p:nvCxnSpPr>
        <p:spPr>
          <a:xfrm>
            <a:off x="3061264" y="5228225"/>
            <a:ext cx="3941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p:cNvCxnSpPr/>
          <p:nvPr/>
        </p:nvCxnSpPr>
        <p:spPr>
          <a:xfrm>
            <a:off x="4177862" y="5236750"/>
            <a:ext cx="3941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recto de flecha 12"/>
          <p:cNvCxnSpPr/>
          <p:nvPr/>
        </p:nvCxnSpPr>
        <p:spPr>
          <a:xfrm>
            <a:off x="5436164" y="5228225"/>
            <a:ext cx="3941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p:cNvCxnSpPr/>
          <p:nvPr/>
        </p:nvCxnSpPr>
        <p:spPr>
          <a:xfrm>
            <a:off x="6730530" y="5236750"/>
            <a:ext cx="3941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CuadroTexto 14"/>
          <p:cNvSpPr txBox="1"/>
          <p:nvPr/>
        </p:nvSpPr>
        <p:spPr>
          <a:xfrm>
            <a:off x="3321113" y="5918200"/>
            <a:ext cx="2107636" cy="400110"/>
          </a:xfrm>
          <a:prstGeom prst="rect">
            <a:avLst/>
          </a:prstGeom>
          <a:noFill/>
        </p:spPr>
        <p:txBody>
          <a:bodyPr wrap="square" rtlCol="0">
            <a:spAutoFit/>
          </a:bodyPr>
          <a:lstStyle/>
          <a:p>
            <a:pPr algn="ctr"/>
            <a:r>
              <a:rPr lang="es-AR" sz="2000" dirty="0" err="1">
                <a:latin typeface="Consolas" panose="020B0609020204030204" pitchFamily="49" charset="0"/>
              </a:rPr>
              <a:t>widening</a:t>
            </a:r>
            <a:endParaRPr lang="es-AR" sz="2000" dirty="0">
              <a:latin typeface="Consolas" panose="020B0609020204030204" pitchFamily="49" charset="0"/>
            </a:endParaRPr>
          </a:p>
        </p:txBody>
      </p:sp>
      <p:cxnSp>
        <p:nvCxnSpPr>
          <p:cNvPr id="16" name="Conector recto de flecha 15"/>
          <p:cNvCxnSpPr/>
          <p:nvPr/>
        </p:nvCxnSpPr>
        <p:spPr>
          <a:xfrm>
            <a:off x="2010104" y="5706650"/>
            <a:ext cx="5400000"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7"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6672212"/>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t>Narrowing</a:t>
            </a:r>
            <a:endParaRPr lang="es-AR" sz="2800" i="1" dirty="0"/>
          </a:p>
        </p:txBody>
      </p:sp>
      <p:sp>
        <p:nvSpPr>
          <p:cNvPr id="3" name="Marcador de contenido 2"/>
          <p:cNvSpPr>
            <a:spLocks noGrp="1"/>
          </p:cNvSpPr>
          <p:nvPr>
            <p:ph idx="1"/>
          </p:nvPr>
        </p:nvSpPr>
        <p:spPr/>
        <p:txBody>
          <a:bodyPr/>
          <a:lstStyle/>
          <a:p>
            <a:r>
              <a:rPr lang="es-AR" dirty="0"/>
              <a:t>Explícito.</a:t>
            </a:r>
          </a:p>
          <a:p>
            <a:endParaRPr lang="es-AR" dirty="0"/>
          </a:p>
          <a:p>
            <a:r>
              <a:rPr lang="es-AR" dirty="0"/>
              <a:t>Consiste en la asignación de un tipo de datos más grande a uno más pequeño.</a:t>
            </a:r>
          </a:p>
          <a:p>
            <a:pPr lvl="1"/>
            <a:r>
              <a:rPr lang="es-AR" dirty="0"/>
              <a:t>Puede existir pérdida de datos.</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97</a:t>
            </a:fld>
            <a:endParaRPr lang="es-AR" dirty="0"/>
          </a:p>
        </p:txBody>
      </p:sp>
      <p:graphicFrame>
        <p:nvGraphicFramePr>
          <p:cNvPr id="10" name="Tabla 9"/>
          <p:cNvGraphicFramePr>
            <a:graphicFrameLocks noGrp="1"/>
          </p:cNvGraphicFramePr>
          <p:nvPr>
            <p:extLst>
              <p:ext uri="{D42A27DB-BD31-4B8C-83A1-F6EECF244321}">
                <p14:modId xmlns:p14="http://schemas.microsoft.com/office/powerpoint/2010/main" val="2221909255"/>
              </p:ext>
            </p:extLst>
          </p:nvPr>
        </p:nvGraphicFramePr>
        <p:xfrm>
          <a:off x="992242" y="5030105"/>
          <a:ext cx="7159516" cy="396240"/>
        </p:xfrm>
        <a:graphic>
          <a:graphicData uri="http://schemas.openxmlformats.org/drawingml/2006/table">
            <a:tbl>
              <a:tblPr>
                <a:tableStyleId>{5C22544A-7EE6-4342-B048-85BDC9FD1C3A}</a:tableStyleId>
              </a:tblPr>
              <a:tblGrid>
                <a:gridCol w="862835">
                  <a:extLst>
                    <a:ext uri="{9D8B030D-6E8A-4147-A177-3AD203B41FA5}">
                      <a16:colId xmlns="" xmlns:a16="http://schemas.microsoft.com/office/drawing/2014/main" val="20000"/>
                    </a:ext>
                  </a:extLst>
                </a:gridCol>
                <a:gridCol w="265761">
                  <a:extLst>
                    <a:ext uri="{9D8B030D-6E8A-4147-A177-3AD203B41FA5}">
                      <a16:colId xmlns="" xmlns:a16="http://schemas.microsoft.com/office/drawing/2014/main" val="20001"/>
                    </a:ext>
                  </a:extLst>
                </a:gridCol>
                <a:gridCol w="962321">
                  <a:extLst>
                    <a:ext uri="{9D8B030D-6E8A-4147-A177-3AD203B41FA5}">
                      <a16:colId xmlns="" xmlns:a16="http://schemas.microsoft.com/office/drawing/2014/main" val="20002"/>
                    </a:ext>
                  </a:extLst>
                </a:gridCol>
                <a:gridCol w="341918">
                  <a:extLst>
                    <a:ext uri="{9D8B030D-6E8A-4147-A177-3AD203B41FA5}">
                      <a16:colId xmlns="" xmlns:a16="http://schemas.microsoft.com/office/drawing/2014/main" val="20003"/>
                    </a:ext>
                  </a:extLst>
                </a:gridCol>
                <a:gridCol w="786142">
                  <a:extLst>
                    <a:ext uri="{9D8B030D-6E8A-4147-A177-3AD203B41FA5}">
                      <a16:colId xmlns="" xmlns:a16="http://schemas.microsoft.com/office/drawing/2014/main" val="20004"/>
                    </a:ext>
                  </a:extLst>
                </a:gridCol>
                <a:gridCol w="341918">
                  <a:extLst>
                    <a:ext uri="{9D8B030D-6E8A-4147-A177-3AD203B41FA5}">
                      <a16:colId xmlns="" xmlns:a16="http://schemas.microsoft.com/office/drawing/2014/main" val="20005"/>
                    </a:ext>
                  </a:extLst>
                </a:gridCol>
                <a:gridCol w="934217">
                  <a:extLst>
                    <a:ext uri="{9D8B030D-6E8A-4147-A177-3AD203B41FA5}">
                      <a16:colId xmlns="" xmlns:a16="http://schemas.microsoft.com/office/drawing/2014/main" val="20006"/>
                    </a:ext>
                  </a:extLst>
                </a:gridCol>
                <a:gridCol w="341918">
                  <a:extLst>
                    <a:ext uri="{9D8B030D-6E8A-4147-A177-3AD203B41FA5}">
                      <a16:colId xmlns="" xmlns:a16="http://schemas.microsoft.com/office/drawing/2014/main" val="20007"/>
                    </a:ext>
                  </a:extLst>
                </a:gridCol>
                <a:gridCol w="961512">
                  <a:extLst>
                    <a:ext uri="{9D8B030D-6E8A-4147-A177-3AD203B41FA5}">
                      <a16:colId xmlns="" xmlns:a16="http://schemas.microsoft.com/office/drawing/2014/main" val="20008"/>
                    </a:ext>
                  </a:extLst>
                </a:gridCol>
                <a:gridCol w="273152">
                  <a:extLst>
                    <a:ext uri="{9D8B030D-6E8A-4147-A177-3AD203B41FA5}">
                      <a16:colId xmlns="" xmlns:a16="http://schemas.microsoft.com/office/drawing/2014/main" val="20009"/>
                    </a:ext>
                  </a:extLst>
                </a:gridCol>
                <a:gridCol w="1087822">
                  <a:extLst>
                    <a:ext uri="{9D8B030D-6E8A-4147-A177-3AD203B41FA5}">
                      <a16:colId xmlns="" xmlns:a16="http://schemas.microsoft.com/office/drawing/2014/main" val="20010"/>
                    </a:ext>
                  </a:extLst>
                </a:gridCol>
              </a:tblGrid>
              <a:tr h="370840">
                <a:tc>
                  <a:txBody>
                    <a:bodyPr/>
                    <a:lstStyle/>
                    <a:p>
                      <a:pPr algn="ctr"/>
                      <a:r>
                        <a:rPr lang="en-GB" sz="2000" dirty="0">
                          <a:latin typeface="Consolas" panose="020B0609020204030204" pitchFamily="49" charset="0"/>
                        </a:rPr>
                        <a:t>byte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2000" dirty="0">
                          <a:latin typeface="Consolas" panose="020B0609020204030204" pitchFamily="49" charset="0"/>
                        </a:rPr>
                        <a:t>short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2000" dirty="0" err="1">
                          <a:latin typeface="Consolas" panose="020B0609020204030204" pitchFamily="49" charset="0"/>
                        </a:rPr>
                        <a:t>int</a:t>
                      </a: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2000" dirty="0">
                          <a:latin typeface="Consolas" panose="020B0609020204030204" pitchFamily="49" charset="0"/>
                        </a:rPr>
                        <a:t>long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2000" dirty="0">
                          <a:latin typeface="Consolas" panose="020B0609020204030204" pitchFamily="49" charset="0"/>
                        </a:rPr>
                        <a:t>float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GB" sz="2000" dirty="0">
                        <a:latin typeface="Consolas" panose="020B06090202040302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2000" dirty="0">
                          <a:latin typeface="Consolas" panose="020B0609020204030204" pitchFamily="49" charset="0"/>
                        </a:rPr>
                        <a:t>double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0"/>
                  </a:ext>
                </a:extLst>
              </a:tr>
            </a:tbl>
          </a:graphicData>
        </a:graphic>
      </p:graphicFrame>
      <p:cxnSp>
        <p:nvCxnSpPr>
          <p:cNvPr id="11" name="Conector recto de flecha 10"/>
          <p:cNvCxnSpPr/>
          <p:nvPr/>
        </p:nvCxnSpPr>
        <p:spPr>
          <a:xfrm flipH="1">
            <a:off x="1813035" y="5228225"/>
            <a:ext cx="3941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p:cNvCxnSpPr/>
          <p:nvPr/>
        </p:nvCxnSpPr>
        <p:spPr>
          <a:xfrm flipH="1">
            <a:off x="3061264" y="5228225"/>
            <a:ext cx="3941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recto de flecha 12"/>
          <p:cNvCxnSpPr/>
          <p:nvPr/>
        </p:nvCxnSpPr>
        <p:spPr>
          <a:xfrm flipH="1">
            <a:off x="4177862" y="5236750"/>
            <a:ext cx="3941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ector recto de flecha 13"/>
          <p:cNvCxnSpPr/>
          <p:nvPr/>
        </p:nvCxnSpPr>
        <p:spPr>
          <a:xfrm flipH="1">
            <a:off x="5436164" y="5228225"/>
            <a:ext cx="3941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recto de flecha 14"/>
          <p:cNvCxnSpPr/>
          <p:nvPr/>
        </p:nvCxnSpPr>
        <p:spPr>
          <a:xfrm flipH="1">
            <a:off x="6730530" y="5236750"/>
            <a:ext cx="3941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CuadroTexto 15"/>
          <p:cNvSpPr txBox="1"/>
          <p:nvPr/>
        </p:nvSpPr>
        <p:spPr>
          <a:xfrm>
            <a:off x="3321113" y="5918200"/>
            <a:ext cx="2107636" cy="400110"/>
          </a:xfrm>
          <a:prstGeom prst="rect">
            <a:avLst/>
          </a:prstGeom>
          <a:noFill/>
        </p:spPr>
        <p:txBody>
          <a:bodyPr wrap="square" rtlCol="0">
            <a:spAutoFit/>
          </a:bodyPr>
          <a:lstStyle/>
          <a:p>
            <a:pPr algn="ctr"/>
            <a:r>
              <a:rPr lang="es-AR" sz="2000" dirty="0" err="1">
                <a:latin typeface="Consolas" panose="020B0609020204030204" pitchFamily="49" charset="0"/>
              </a:rPr>
              <a:t>narrowing</a:t>
            </a:r>
            <a:endParaRPr lang="es-AR" sz="2000" dirty="0">
              <a:latin typeface="Consolas" panose="020B0609020204030204" pitchFamily="49" charset="0"/>
            </a:endParaRPr>
          </a:p>
        </p:txBody>
      </p:sp>
      <p:cxnSp>
        <p:nvCxnSpPr>
          <p:cNvPr id="17" name="Conector recto de flecha 16"/>
          <p:cNvCxnSpPr/>
          <p:nvPr/>
        </p:nvCxnSpPr>
        <p:spPr>
          <a:xfrm flipH="1">
            <a:off x="2010104" y="5706650"/>
            <a:ext cx="5400000"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2" descr="http://www.clker.com/cliparts/7/t/J/d/u/E/emblem-important-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2686" y="774995"/>
            <a:ext cx="911317" cy="104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0533349"/>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Casting de Tipos Primitivos</a:t>
            </a:r>
            <a:r>
              <a:rPr lang="es-AR" dirty="0"/>
              <a:t/>
            </a:r>
            <a:br>
              <a:rPr lang="es-AR" dirty="0"/>
            </a:br>
            <a:r>
              <a:rPr lang="es-AR" sz="2800" i="1" dirty="0" err="1">
                <a:latin typeface="Consolas" panose="020B0609020204030204" pitchFamily="49" charset="0"/>
              </a:rPr>
              <a:t>int</a:t>
            </a:r>
            <a:r>
              <a:rPr lang="es-AR" sz="2800" i="1" dirty="0"/>
              <a:t> a </a:t>
            </a:r>
            <a:r>
              <a:rPr lang="es-AR" sz="2800" i="1" dirty="0">
                <a:latin typeface="Consolas" panose="020B0609020204030204" pitchFamily="49" charset="0"/>
              </a:rPr>
              <a:t>short </a:t>
            </a:r>
          </a:p>
        </p:txBody>
      </p:sp>
      <p:sp>
        <p:nvSpPr>
          <p:cNvPr id="4" name="Marcador de pie de página 3"/>
          <p:cNvSpPr>
            <a:spLocks noGrp="1"/>
          </p:cNvSpPr>
          <p:nvPr>
            <p:ph type="ftr" sz="quarter" idx="11"/>
          </p:nvPr>
        </p:nvSpPr>
        <p:spPr/>
        <p:txBody>
          <a:bodyPr/>
          <a:lstStyle/>
          <a:p>
            <a:r>
              <a:rPr lang="es-AR" dirty="0"/>
              <a:t>Módulo 2: Programación Orientada a Objetos</a:t>
            </a:r>
          </a:p>
        </p:txBody>
      </p:sp>
      <p:sp>
        <p:nvSpPr>
          <p:cNvPr id="5" name="Marcador de número de diapositiva 4"/>
          <p:cNvSpPr>
            <a:spLocks noGrp="1"/>
          </p:cNvSpPr>
          <p:nvPr>
            <p:ph type="sldNum" sz="quarter" idx="12"/>
          </p:nvPr>
        </p:nvSpPr>
        <p:spPr/>
        <p:txBody>
          <a:bodyPr/>
          <a:lstStyle/>
          <a:p>
            <a:fld id="{D802D9E1-0DDA-174F-9155-A972C397A999}" type="slidenum">
              <a:rPr lang="es-AR" smtClean="0"/>
              <a:pPr/>
              <a:t>98</a:t>
            </a:fld>
            <a:endParaRPr lang="es-AR" dirty="0"/>
          </a:p>
        </p:txBody>
      </p:sp>
      <p:sp>
        <p:nvSpPr>
          <p:cNvPr id="7" name="Rectángulo 6"/>
          <p:cNvSpPr/>
          <p:nvPr/>
        </p:nvSpPr>
        <p:spPr>
          <a:xfrm>
            <a:off x="-2" y="2039545"/>
            <a:ext cx="5645427" cy="2308324"/>
          </a:xfrm>
          <a:prstGeom prst="rect">
            <a:avLst/>
          </a:prstGeom>
        </p:spPr>
        <p:txBody>
          <a:bodyPr wrap="square">
            <a:spAutoFit/>
          </a:bodyPr>
          <a:lstStyle/>
          <a:p>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class</a:t>
            </a:r>
            <a:r>
              <a:rPr lang="es-AR" dirty="0">
                <a:solidFill>
                  <a:srgbClr val="000000"/>
                </a:solidFill>
                <a:latin typeface="Consolas" panose="020B0609020204030204" pitchFamily="49" charset="0"/>
              </a:rPr>
              <a:t> </a:t>
            </a:r>
            <a:r>
              <a:rPr lang="es-AR" dirty="0">
                <a:solidFill>
                  <a:srgbClr val="660066"/>
                </a:solidFill>
                <a:latin typeface="Consolas" panose="020B0609020204030204" pitchFamily="49" charset="0"/>
              </a:rPr>
              <a:t>Prueba</a:t>
            </a:r>
            <a:r>
              <a:rPr lang="es-AR" dirty="0">
                <a:solidFill>
                  <a:srgbClr val="000000"/>
                </a:solidFill>
                <a:latin typeface="Consolas" panose="020B0609020204030204" pitchFamily="49" charset="0"/>
              </a:rPr>
              <a:t> {</a:t>
            </a:r>
            <a:endParaRPr lang="es-AR" dirty="0"/>
          </a:p>
          <a:p>
            <a:r>
              <a:rPr lang="es-AR" dirty="0">
                <a:solidFill>
                  <a:srgbClr val="000088"/>
                </a:solidFill>
                <a:latin typeface="Consolas" panose="020B0609020204030204" pitchFamily="49" charset="0"/>
              </a:rPr>
              <a:t>  </a:t>
            </a:r>
            <a:r>
              <a:rPr lang="es-AR" dirty="0" err="1">
                <a:solidFill>
                  <a:srgbClr val="000088"/>
                </a:solidFill>
                <a:latin typeface="Consolas" panose="020B0609020204030204" pitchFamily="49" charset="0"/>
              </a:rPr>
              <a:t>public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static</a:t>
            </a:r>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void</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main</a:t>
            </a:r>
            <a:r>
              <a:rPr lang="es-AR" dirty="0">
                <a:solidFill>
                  <a:srgbClr val="666600"/>
                </a:solidFill>
                <a:latin typeface="Consolas" panose="020B0609020204030204" pitchFamily="49" charset="0"/>
              </a:rPr>
              <a:t>(</a:t>
            </a:r>
            <a:r>
              <a:rPr lang="es-AR" dirty="0" err="1">
                <a:solidFill>
                  <a:srgbClr val="660066"/>
                </a:solidFill>
                <a:latin typeface="Consolas" panose="020B0609020204030204" pitchFamily="49" charset="0"/>
              </a:rPr>
              <a:t>String</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err="1">
                <a:solidFill>
                  <a:srgbClr val="000000"/>
                </a:solidFill>
                <a:latin typeface="Consolas" panose="020B0609020204030204" pitchFamily="49" charset="0"/>
              </a:rPr>
              <a:t>args</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    </a:t>
            </a:r>
            <a:r>
              <a:rPr lang="es-AR" dirty="0" err="1">
                <a:solidFill>
                  <a:srgbClr val="000088"/>
                </a:solidFill>
                <a:latin typeface="Consolas" panose="020B0609020204030204" pitchFamily="49" charset="0"/>
              </a:rPr>
              <a:t>int</a:t>
            </a:r>
            <a:r>
              <a:rPr lang="es-AR" dirty="0">
                <a:solidFill>
                  <a:srgbClr val="000000"/>
                </a:solidFill>
                <a:latin typeface="Consolas" panose="020B0609020204030204" pitchFamily="49" charset="0"/>
              </a:rPr>
              <a:t> num1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a:t>
            </a:r>
            <a:r>
              <a:rPr lang="es-AR" dirty="0">
                <a:solidFill>
                  <a:srgbClr val="006666"/>
                </a:solidFill>
                <a:latin typeface="Consolas" panose="020B0609020204030204" pitchFamily="49" charset="0"/>
              </a:rPr>
              <a:t>100;</a:t>
            </a:r>
            <a:endParaRPr lang="es-AR" dirty="0"/>
          </a:p>
          <a:p>
            <a:r>
              <a:rPr lang="es-AR" dirty="0">
                <a:solidFill>
                  <a:srgbClr val="000000"/>
                </a:solidFill>
                <a:latin typeface="Consolas" panose="020B0609020204030204" pitchFamily="49" charset="0"/>
              </a:rPr>
              <a:t>    </a:t>
            </a:r>
            <a:r>
              <a:rPr lang="es-AR" dirty="0">
                <a:solidFill>
                  <a:srgbClr val="000088"/>
                </a:solidFill>
                <a:latin typeface="Consolas" panose="020B0609020204030204" pitchFamily="49" charset="0"/>
              </a:rPr>
              <a:t>short</a:t>
            </a:r>
            <a:r>
              <a:rPr lang="es-AR" dirty="0">
                <a:solidFill>
                  <a:srgbClr val="000000"/>
                </a:solidFill>
                <a:latin typeface="Consolas" panose="020B0609020204030204" pitchFamily="49" charset="0"/>
              </a:rPr>
              <a:t> num2 </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 num1;</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num1</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r>
              <a:rPr lang="es-AR" dirty="0" err="1">
                <a:solidFill>
                  <a:srgbClr val="660066"/>
                </a:solidFill>
                <a:latin typeface="Consolas" panose="020B0609020204030204" pitchFamily="49" charset="0"/>
              </a:rPr>
              <a:t>System</a:t>
            </a:r>
            <a:r>
              <a:rPr lang="es-AR" dirty="0" err="1">
                <a:solidFill>
                  <a:srgbClr val="666600"/>
                </a:solidFill>
                <a:latin typeface="Consolas" panose="020B0609020204030204" pitchFamily="49" charset="0"/>
              </a:rPr>
              <a:t>.</a:t>
            </a:r>
            <a:r>
              <a:rPr lang="es-AR" dirty="0" err="1">
                <a:solidFill>
                  <a:srgbClr val="000088"/>
                </a:solidFill>
                <a:latin typeface="Consolas" panose="020B0609020204030204" pitchFamily="49" charset="0"/>
              </a:rPr>
              <a:t>out</a:t>
            </a:r>
            <a:r>
              <a:rPr lang="es-AR" dirty="0" err="1">
                <a:solidFill>
                  <a:srgbClr val="666600"/>
                </a:solidFill>
                <a:latin typeface="Consolas" panose="020B0609020204030204" pitchFamily="49" charset="0"/>
              </a:rPr>
              <a:t>.</a:t>
            </a:r>
            <a:r>
              <a:rPr lang="es-AR" dirty="0" err="1">
                <a:solidFill>
                  <a:srgbClr val="000000"/>
                </a:solidFill>
                <a:latin typeface="Consolas" panose="020B0609020204030204" pitchFamily="49" charset="0"/>
              </a:rPr>
              <a:t>println</a:t>
            </a:r>
            <a:r>
              <a:rPr lang="es-AR" dirty="0">
                <a:solidFill>
                  <a:srgbClr val="666600"/>
                </a:solidFill>
                <a:latin typeface="Consolas" panose="020B0609020204030204" pitchFamily="49" charset="0"/>
              </a:rPr>
              <a:t>(</a:t>
            </a:r>
            <a:r>
              <a:rPr lang="es-AR" dirty="0">
                <a:solidFill>
                  <a:srgbClr val="000000"/>
                </a:solidFill>
                <a:latin typeface="Consolas" panose="020B0609020204030204" pitchFamily="49" charset="0"/>
              </a:rPr>
              <a:t>num2</a:t>
            </a:r>
            <a:r>
              <a:rPr lang="es-AR" dirty="0">
                <a:solidFill>
                  <a:srgbClr val="666600"/>
                </a:solidFill>
                <a:latin typeface="Consolas" panose="020B0609020204030204" pitchFamily="49" charset="0"/>
              </a:rPr>
              <a:t>);</a:t>
            </a:r>
            <a:endParaRPr lang="es-AR" dirty="0"/>
          </a:p>
          <a:p>
            <a:r>
              <a:rPr lang="es-AR" dirty="0">
                <a:solidFill>
                  <a:srgbClr val="000000"/>
                </a:solidFill>
                <a:latin typeface="Consolas" panose="020B0609020204030204" pitchFamily="49" charset="0"/>
              </a:rPr>
              <a:t>  }</a:t>
            </a:r>
            <a:endParaRPr lang="es-AR" dirty="0"/>
          </a:p>
          <a:p>
            <a:r>
              <a:rPr lang="es-AR" dirty="0">
                <a:solidFill>
                  <a:srgbClr val="000000"/>
                </a:solidFill>
                <a:latin typeface="Consolas" panose="020B0609020204030204" pitchFamily="49" charset="0"/>
              </a:rPr>
              <a:t>}</a:t>
            </a:r>
            <a:endParaRPr lang="es-AR" dirty="0"/>
          </a:p>
        </p:txBody>
      </p:sp>
    </p:spTree>
    <p:extLst>
      <p:ext uri="{BB962C8B-B14F-4D97-AF65-F5344CB8AC3E}">
        <p14:creationId xmlns:p14="http://schemas.microsoft.com/office/powerpoint/2010/main" val="932928557"/>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11316</TotalTime>
  <Words>20379</Words>
  <Application>Microsoft Office PowerPoint</Application>
  <PresentationFormat>Presentación en pantalla (4:3)</PresentationFormat>
  <Paragraphs>4457</Paragraphs>
  <Slides>293</Slides>
  <Notes>5</Notes>
  <HiddenSlides>0</HiddenSlides>
  <MMClips>0</MMClips>
  <ScaleCrop>false</ScaleCrop>
  <HeadingPairs>
    <vt:vector size="4" baseType="variant">
      <vt:variant>
        <vt:lpstr>Tema</vt:lpstr>
      </vt:variant>
      <vt:variant>
        <vt:i4>1</vt:i4>
      </vt:variant>
      <vt:variant>
        <vt:lpstr>Títulos de diapositiva</vt:lpstr>
      </vt:variant>
      <vt:variant>
        <vt:i4>293</vt:i4>
      </vt:variant>
    </vt:vector>
  </HeadingPairs>
  <TitlesOfParts>
    <vt:vector size="294" baseType="lpstr">
      <vt:lpstr>Tema de Office</vt:lpstr>
      <vt:lpstr>Programación Orientada a Objetos</vt:lpstr>
      <vt:lpstr>Ejercicio 1 Problema: Sistema de Cursadas</vt:lpstr>
      <vt:lpstr>Ejercicio 1 Problema: Sistema de Cursadas</vt:lpstr>
      <vt:lpstr>Ejercicio 1 Problema: Sistema de Cursadas</vt:lpstr>
      <vt:lpstr>Ejercicio 1 Problema: Sistema de Cursadas</vt:lpstr>
      <vt:lpstr>Ejercicio 1 Problema: Sistema de Cursadas</vt:lpstr>
      <vt:lpstr>Ejercicio 1 Problema: Sistema de Cursadas</vt:lpstr>
      <vt:lpstr>Ejercicio 2 Problema: Sistema de Cursadas</vt:lpstr>
      <vt:lpstr>Ejercicio 2 Problema: Sistema de Cursadas</vt:lpstr>
      <vt:lpstr>Ejercicio 3 Problema: Sistema de Cursadas</vt:lpstr>
      <vt:lpstr>Ejercicio 3 Problema: Sistema de Cursadas</vt:lpstr>
      <vt:lpstr>Ejercicio 4 Problema: Sistema de Cursadas</vt:lpstr>
      <vt:lpstr>Presentación de PowerPoint</vt:lpstr>
      <vt:lpstr>Programación Orientada a Objetos</vt:lpstr>
      <vt:lpstr>Temas</vt:lpstr>
      <vt:lpstr>Atención!!</vt:lpstr>
      <vt:lpstr>Clase Object</vt:lpstr>
      <vt:lpstr>Clase Object Métodos más Importantes</vt:lpstr>
      <vt:lpstr>Clase Object Métodos más Importantes</vt:lpstr>
      <vt:lpstr>Sobre-escritura de Métodos Repaso</vt:lpstr>
      <vt:lpstr>public String toString()</vt:lpstr>
      <vt:lpstr>toString ¿Qué Pasa si no se Sobre-escribe?</vt:lpstr>
      <vt:lpstr>toString ¿Qué Pasa si no se Sobre-escribe?</vt:lpstr>
      <vt:lpstr>toString ¿Qué Pasa si no se Sobre-escribe?</vt:lpstr>
      <vt:lpstr>toString ¿Qué Pasa si se Sobre-escribe?</vt:lpstr>
      <vt:lpstr>toString ¿Qué Pasa si se Sobre-escribe?</vt:lpstr>
      <vt:lpstr>toString ¿Qué Pasa si se Sobre-escribe?</vt:lpstr>
      <vt:lpstr>Imprimiendo Fechas</vt:lpstr>
      <vt:lpstr>Imprimiendo Fechas</vt:lpstr>
      <vt:lpstr>Imprimiendo Fechas</vt:lpstr>
      <vt:lpstr>Imprimiendo Fechas</vt:lpstr>
      <vt:lpstr>Imprimiendo Formas</vt:lpstr>
      <vt:lpstr>Imprimiendo Formas</vt:lpstr>
      <vt:lpstr>Imprimiendo Formas</vt:lpstr>
      <vt:lpstr>Imprimiendo Formas</vt:lpstr>
      <vt:lpstr>public boolean equals(Object o) ¿Qué Hace que Dos Objetos Sean Iguales?</vt:lpstr>
      <vt:lpstr>equals Igualdad de Referencias</vt:lpstr>
      <vt:lpstr>equals Igualdad de Objetos</vt:lpstr>
      <vt:lpstr>== Vs. equals Resumen</vt:lpstr>
      <vt:lpstr>“Leyes” del equals</vt:lpstr>
      <vt:lpstr>Analizando Código ¿Qué Imprime?</vt:lpstr>
      <vt:lpstr>Analizando Código ¿Qué Imprime?</vt:lpstr>
      <vt:lpstr>Analizando Código ¿Qué Imprime?</vt:lpstr>
      <vt:lpstr>Analizando Código ¿Qué Imprime?</vt:lpstr>
      <vt:lpstr>Analizando Código ¿Qué Imprime?</vt:lpstr>
      <vt:lpstr>Analizando Código ¿Qué Imprime?</vt:lpstr>
      <vt:lpstr>Implementando equals</vt:lpstr>
      <vt:lpstr>Implementando equals</vt:lpstr>
      <vt:lpstr>Implementando equals</vt:lpstr>
      <vt:lpstr>Implementando equals</vt:lpstr>
      <vt:lpstr>Implementando equals</vt:lpstr>
      <vt:lpstr>Implementando equals</vt:lpstr>
      <vt:lpstr>Implementando equals</vt:lpstr>
      <vt:lpstr>Implementando equals</vt:lpstr>
      <vt:lpstr>Implementando equals</vt:lpstr>
      <vt:lpstr>Implementando equals</vt:lpstr>
      <vt:lpstr>Implementando equals</vt:lpstr>
      <vt:lpstr>Implementando equals</vt:lpstr>
      <vt:lpstr>Implementando equals</vt:lpstr>
      <vt:lpstr>Implementando equals</vt:lpstr>
      <vt:lpstr>Implementando equals</vt:lpstr>
      <vt:lpstr>Implementando equals</vt:lpstr>
      <vt:lpstr>Implementando equals</vt:lpstr>
      <vt:lpstr>Sobre-carga de Métodos</vt:lpstr>
      <vt:lpstr>Sobre-carga de Métodos</vt:lpstr>
      <vt:lpstr>Sobre-carga de Métodos</vt:lpstr>
      <vt:lpstr>Sobre-carga de Métodos Ejemplos Válidos</vt:lpstr>
      <vt:lpstr>Sobre-carga de Métodos Ejemplo</vt:lpstr>
      <vt:lpstr>Sobre-carga de Métodos</vt:lpstr>
      <vt:lpstr>Sobre-carga de Métodos Ejemplo 2</vt:lpstr>
      <vt:lpstr>Sobre-carga de Métodos Ejemplo 2</vt:lpstr>
      <vt:lpstr>Analizando Código 2…</vt:lpstr>
      <vt:lpstr>Analizando Código 2…</vt:lpstr>
      <vt:lpstr>Sobre-carga en la API de Java</vt:lpstr>
      <vt:lpstr>Sobre-carga en la API de Java ¿Qué Método se Invoca?</vt:lpstr>
      <vt:lpstr>Sobre-carga en la API de Java ¿Qué Método se Invoca?</vt:lpstr>
      <vt:lpstr>Sobre-carga en la API de Java ¿Qué Método se Invoca?</vt:lpstr>
      <vt:lpstr>Sobre-carga en la API de Java ¿Qué Método se Invoca?</vt:lpstr>
      <vt:lpstr>Sobre-escritura Vs. Sobre-carga</vt:lpstr>
      <vt:lpstr>Sobre-escritura Vs. Sobre-carga</vt:lpstr>
      <vt:lpstr>Sobre-escritura Vs. Sobre-carga</vt:lpstr>
      <vt:lpstr>Sobre-escritura Vs. Sobre-carga</vt:lpstr>
      <vt:lpstr>Sobre-escritura Vs. Sobre-carga</vt:lpstr>
      <vt:lpstr>Sobre-escritura Vs. Sobre-carga</vt:lpstr>
      <vt:lpstr>Sobre-escritura Vs. Sobre-carga</vt:lpstr>
      <vt:lpstr>Sobre-escritura Vs. Sobre-carga</vt:lpstr>
      <vt:lpstr>Sobre-escritura Vs. Sobre-carga</vt:lpstr>
      <vt:lpstr>Sobre-escritura Vs. Sobre-carga</vt:lpstr>
      <vt:lpstr>Sobre-escritura Vs. Sobre-carga</vt:lpstr>
      <vt:lpstr>Sobre-escritura Vs. Sobre-carga</vt:lpstr>
      <vt:lpstr>Sobre-Carga de Métodos Resumen</vt:lpstr>
      <vt:lpstr>Constructores</vt:lpstr>
      <vt:lpstr>Sobre-carga de Constructores</vt:lpstr>
      <vt:lpstr>Sobre-carga de Constructores Ejemplo</vt:lpstr>
      <vt:lpstr>Casting</vt:lpstr>
      <vt:lpstr>Casting de Tipos Primitivos</vt:lpstr>
      <vt:lpstr>Casting de Tipos Primitivos Widening</vt:lpstr>
      <vt:lpstr>Casting de Tipos Primitivos Narrowing</vt:lpstr>
      <vt:lpstr>Casting de Tipos Primitivos int a short </vt:lpstr>
      <vt:lpstr>Casting de Tipos Primitivos int a short </vt:lpstr>
      <vt:lpstr>Casting de Tipos Primitivos int a short </vt:lpstr>
      <vt:lpstr>Casting de Tipos Primitivos int a short </vt:lpstr>
      <vt:lpstr>Casting de Tipos Primitivos int a short </vt:lpstr>
      <vt:lpstr>Casting de Tipos Primitivos int a short</vt:lpstr>
      <vt:lpstr>Casting de Tipos Primitivos int a short</vt:lpstr>
      <vt:lpstr>Casting de Tipos Primitivos int a byte</vt:lpstr>
      <vt:lpstr>Casting de Tipos Primitivos int a byte</vt:lpstr>
      <vt:lpstr>Casting de Tipos Primitivos int a byte</vt:lpstr>
      <vt:lpstr>Casting de Tipos Primitivos int a byte</vt:lpstr>
      <vt:lpstr>Casting de Tipos Primitivos int a char</vt:lpstr>
      <vt:lpstr>Casting de Tipos Primitivos int a char</vt:lpstr>
      <vt:lpstr>Casting de Tipos Primitivos double a float</vt:lpstr>
      <vt:lpstr>Casting de Tipos Primitivos double a float</vt:lpstr>
      <vt:lpstr>Casting de Tipos Primitivos double a float</vt:lpstr>
      <vt:lpstr>Casting de Tipos Primitivos double a int</vt:lpstr>
      <vt:lpstr>Casting de Tipos Primitivos double a int</vt:lpstr>
      <vt:lpstr>Casting de Tipos Primitivos double a int</vt:lpstr>
      <vt:lpstr>Casting de Tipos Primitivos int a long</vt:lpstr>
      <vt:lpstr>Casting de Tipos Primitivos int a long</vt:lpstr>
      <vt:lpstr>Casting de Objetos </vt:lpstr>
      <vt:lpstr>Casting de Objetos Downcasting</vt:lpstr>
      <vt:lpstr>Casting de Objetos Downcasting</vt:lpstr>
      <vt:lpstr>Casting de Objetos Upcasting</vt:lpstr>
      <vt:lpstr>Casting de Objetos Upcasting</vt:lpstr>
      <vt:lpstr>Casting de Objetos Cuando el Casting NO es Posible</vt:lpstr>
      <vt:lpstr>Casting de Objetos Cuando el Casting NO es Posible</vt:lpstr>
      <vt:lpstr>Casting de Objetos Recordar!</vt:lpstr>
      <vt:lpstr>Analizando Código…</vt:lpstr>
      <vt:lpstr>Analizando Código…</vt:lpstr>
      <vt:lpstr>Analizando Código…</vt:lpstr>
      <vt:lpstr>Analizando Código…</vt:lpstr>
      <vt:lpstr>Recordando Herencia</vt:lpstr>
      <vt:lpstr>Presentación de PowerPoint</vt:lpstr>
      <vt:lpstr>Presentación de PowerPoint</vt:lpstr>
      <vt:lpstr>Presentación de PowerPoint</vt:lpstr>
      <vt:lpstr>Presentación de PowerPoint</vt:lpstr>
      <vt:lpstr>Herencia y Polimorfismo</vt:lpstr>
      <vt:lpstr>Herencia y Polimorfismo</vt:lpstr>
      <vt:lpstr>Herencia y Polimorfismo</vt:lpstr>
      <vt:lpstr>Polimorfismo</vt:lpstr>
      <vt:lpstr>Polimorfimo Ejemplo: Lista Polimórfica</vt:lpstr>
      <vt:lpstr>Polimorfimo Ejemplo: Lista Polimórfica</vt:lpstr>
      <vt:lpstr>Polimorfismo Atributos y Retornos</vt:lpstr>
      <vt:lpstr>Polimorfismo Atributos y Retornos</vt:lpstr>
      <vt:lpstr>Polimorfismo</vt:lpstr>
      <vt:lpstr>Instanciando Clases</vt:lpstr>
      <vt:lpstr>Instanciando Clases</vt:lpstr>
      <vt:lpstr>Instanciando Clases</vt:lpstr>
      <vt:lpstr>Clases que NO Pueden Ser Instanciadas</vt:lpstr>
      <vt:lpstr>Hasta Object no Paro… Uso de Referencias Polimórficas de Tipo Object</vt:lpstr>
      <vt:lpstr>Hasta Object no Paro… Uso de Referencias Polimórficas de Tipo Object</vt:lpstr>
      <vt:lpstr>Hasta Object no Paro… Uso de Referencias Polimórficas de Tipo Object</vt:lpstr>
      <vt:lpstr>Hasta Object no Paro… Uso de Referencias Polimórficas de Tipo Object</vt:lpstr>
      <vt:lpstr>¿Qué es Polimorfismo? Resumiendo…</vt:lpstr>
      <vt:lpstr>Tipos de Polimorfismo</vt:lpstr>
      <vt:lpstr>Polimorfismo en Compilación Binding Temprano</vt:lpstr>
      <vt:lpstr>Polimorfismo en Ejecución Binding Dinámico</vt:lpstr>
      <vt:lpstr>Polimorfismo Ejemplo 2: Forma</vt:lpstr>
      <vt:lpstr>Polimorfismo Ejemplo 2: Forma</vt:lpstr>
      <vt:lpstr>Polimorfismo Ejemplo 2: Forma</vt:lpstr>
      <vt:lpstr>Polimorfismo Ejemplo 2: Forma</vt:lpstr>
      <vt:lpstr>Polimorfismo Ejemplo 2: Forma</vt:lpstr>
      <vt:lpstr>Polimorfismo Ejemplo 2: Forma</vt:lpstr>
      <vt:lpstr>Polimorfismo Ejemplo 2: Forma</vt:lpstr>
      <vt:lpstr>Polimorfismo Ejemplo 2: Forma</vt:lpstr>
      <vt:lpstr>Polimorfismo Ejemplo 2: Forma</vt:lpstr>
      <vt:lpstr>Polimorfismo Ejemplo 2: Forma</vt:lpstr>
      <vt:lpstr>Polimorfismo Ejemplo 2: Forma - Binding Dinámico</vt:lpstr>
      <vt:lpstr>Polimorfismo Ejemplo 2: Forma - Binding Dinámico</vt:lpstr>
      <vt:lpstr>Polimorfismo Ejemplo 2: Forma - Binding Dinámico</vt:lpstr>
      <vt:lpstr>Polimorfismo Ejemplo 2: Forma - Binding Dinámico</vt:lpstr>
      <vt:lpstr>Polimorfismo Ejemplo 2: Forma - Binding Dinámico</vt:lpstr>
      <vt:lpstr>Polimorfismo Ejemplo 2: Forma – Extensibilidad</vt:lpstr>
      <vt:lpstr>Polimorfismo Ejemplo 2: Forma – Extensibilidad</vt:lpstr>
      <vt:lpstr>Polimorfismo Ejemplo 2: Forma – Extensibilidad</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Herencia y Polimorfismo Ejemplo Héroes y Villanos</vt:lpstr>
      <vt:lpstr>Programación Orientada a Objetos</vt:lpstr>
      <vt:lpstr>¿Iguales o Distintos?</vt:lpstr>
      <vt:lpstr>¿Iguales o Distintos?</vt:lpstr>
      <vt:lpstr>Clase Persona</vt:lpstr>
      <vt:lpstr>Clase Persona</vt:lpstr>
      <vt:lpstr>Clientes en un Banco</vt:lpstr>
      <vt:lpstr>Clientes en un Banco</vt:lpstr>
      <vt:lpstr>Clientes en un Banco</vt:lpstr>
      <vt:lpstr>Clientes en un Banco</vt:lpstr>
      <vt:lpstr>Clientes en un Banco</vt:lpstr>
      <vt:lpstr>Casting</vt:lpstr>
      <vt:lpstr>Casting</vt:lpstr>
      <vt:lpstr>Casting</vt:lpstr>
      <vt:lpstr>Analizando Código “Monstruoso”</vt:lpstr>
      <vt:lpstr>Analizando Código “Monstruoso”</vt:lpstr>
      <vt:lpstr>Analizando Código “Monstruoso”</vt:lpstr>
      <vt:lpstr>Analizando Código “Monstruoso”</vt:lpstr>
      <vt:lpstr>Analizando Código “Monstruoso”</vt:lpstr>
      <vt:lpstr>Implementando Música</vt:lpstr>
      <vt:lpstr>Implementando Música</vt:lpstr>
      <vt:lpstr>Implementando Música</vt:lpstr>
      <vt:lpstr>Implementando Música</vt:lpstr>
      <vt:lpstr>Implementando Música</vt:lpstr>
      <vt:lpstr>Programación Orientada a Objetos</vt:lpstr>
      <vt:lpstr>¿Iguales o Distintos?</vt:lpstr>
      <vt:lpstr>¿Iguales o Distintos?</vt:lpstr>
      <vt:lpstr>¿Iguales o Distintos?</vt:lpstr>
      <vt:lpstr>Clase Persona</vt:lpstr>
      <vt:lpstr>Clase Persona</vt:lpstr>
      <vt:lpstr>Clase Persona</vt:lpstr>
      <vt:lpstr>Clase Persona</vt:lpstr>
      <vt:lpstr>Clientes en un Banco</vt:lpstr>
      <vt:lpstr>Clientes en un Banco</vt:lpstr>
      <vt:lpstr>Clientes en un Banco</vt:lpstr>
      <vt:lpstr>Clientes en un Banco</vt:lpstr>
      <vt:lpstr>Clientes en un Banco</vt:lpstr>
      <vt:lpstr>Clientes en un Banco</vt:lpstr>
      <vt:lpstr>Clientes en un Banco</vt:lpstr>
      <vt:lpstr>Clientes en un Banco</vt:lpstr>
      <vt:lpstr>Clientes en un Banco</vt:lpstr>
      <vt:lpstr>Clientes en un Banco</vt:lpstr>
      <vt:lpstr>Clientes en un Banco</vt:lpstr>
      <vt:lpstr>Clientes en un Banco</vt:lpstr>
      <vt:lpstr>Clientes en un Banco</vt:lpstr>
      <vt:lpstr>Clientes en un Banco</vt:lpstr>
      <vt:lpstr>Clientes en un Banco</vt:lpstr>
      <vt:lpstr>Casting</vt:lpstr>
      <vt:lpstr>Casting</vt:lpstr>
      <vt:lpstr>Casting</vt:lpstr>
      <vt:lpstr>Casting</vt:lpstr>
      <vt:lpstr>Casting</vt:lpstr>
      <vt:lpstr>Casting</vt:lpstr>
      <vt:lpstr>Casting</vt:lpstr>
      <vt:lpstr>Analizando Código “Monstruoso”</vt:lpstr>
      <vt:lpstr>Analizando Código “Monstruoso”</vt:lpstr>
      <vt:lpstr>Analizando Código “Monstruoso”</vt:lpstr>
      <vt:lpstr>Analizando Código “Monstruoso”</vt:lpstr>
      <vt:lpstr>Analizando Código “Monstruoso”</vt:lpstr>
      <vt:lpstr>Analizando Código “Monstruoso”</vt:lpstr>
      <vt:lpstr>Analizando Código “Monstruoso”</vt:lpstr>
      <vt:lpstr>Analizando Código “Monstruoso”</vt:lpstr>
      <vt:lpstr>Analizando Código “Monstruoso”</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lpstr>Implementando Música</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Alejandro Rago</dc:creator>
  <cp:lastModifiedBy>Usuario de Windows</cp:lastModifiedBy>
  <cp:revision>331</cp:revision>
  <dcterms:created xsi:type="dcterms:W3CDTF">2017-06-08T19:02:43Z</dcterms:created>
  <dcterms:modified xsi:type="dcterms:W3CDTF">2018-04-16T02:45:41Z</dcterms:modified>
</cp:coreProperties>
</file>